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77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5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00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3974" y="418966"/>
            <a:ext cx="6967891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Explain the difference between short-run and long-run macroeconomic equilibrium</a:t>
            </a:r>
          </a:p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Describe the causes and effects of demand shocks and supply shocks</a:t>
            </a:r>
          </a:p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Determine if an economy is experiencing a recessionary or an inflationary gap and explain how to calculate the size of an output gap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  <p:pic>
        <p:nvPicPr>
          <p:cNvPr id="12" name="Picture 1" descr="Krug_AP_2e_Econ_MO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92" y="3508430"/>
            <a:ext cx="5735253" cy="286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Short-Run Versus Long-Run Effects of a Negative Demand Shock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flipH="1" flipV="1">
            <a:off x="3147634" y="2633715"/>
            <a:ext cx="2530475" cy="2566987"/>
          </a:xfrm>
          <a:prstGeom prst="line">
            <a:avLst/>
          </a:prstGeom>
          <a:noFill/>
          <a:ln w="38100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H="1">
            <a:off x="2364996" y="4713340"/>
            <a:ext cx="2770188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7"/>
          <p:cNvSpPr>
            <a:spLocks noChangeShapeType="1"/>
          </p:cNvSpPr>
          <p:nvPr/>
        </p:nvSpPr>
        <p:spPr bwMode="auto">
          <a:xfrm flipV="1">
            <a:off x="4155696" y="2935340"/>
            <a:ext cx="3724275" cy="2479675"/>
          </a:xfrm>
          <a:prstGeom prst="line">
            <a:avLst/>
          </a:prstGeom>
          <a:noFill/>
          <a:ln w="38100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379284" y="3487790"/>
            <a:ext cx="27701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109784" y="5632502"/>
            <a:ext cx="1000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225671" y="5737277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084009" y="3330627"/>
            <a:ext cx="107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5360609" y="3384602"/>
            <a:ext cx="10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5463796" y="3490965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2199896" y="3965627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6722684" y="2073327"/>
            <a:ext cx="95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6829046" y="2073327"/>
            <a:ext cx="112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6943346" y="2073327"/>
            <a:ext cx="21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7181471" y="2178102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4979609" y="1936802"/>
            <a:ext cx="87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L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5081209" y="1936802"/>
            <a:ext cx="112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5195509" y="1936802"/>
            <a:ext cx="21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auto">
          <a:xfrm>
            <a:off x="6479796" y="4762552"/>
            <a:ext cx="244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6752846" y="4867327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31" name="Line 63"/>
          <p:cNvSpPr>
            <a:spLocks noChangeShapeType="1"/>
          </p:cNvSpPr>
          <p:nvPr/>
        </p:nvSpPr>
        <p:spPr bwMode="auto">
          <a:xfrm>
            <a:off x="5205034" y="2200327"/>
            <a:ext cx="1587" cy="3459163"/>
          </a:xfrm>
          <a:prstGeom prst="line">
            <a:avLst/>
          </a:prstGeom>
          <a:noFill/>
          <a:ln w="38100">
            <a:solidFill>
              <a:srgbClr val="F7944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 flipH="1" flipV="1">
            <a:off x="3963609" y="2240015"/>
            <a:ext cx="2532062" cy="2566987"/>
          </a:xfrm>
          <a:prstGeom prst="line">
            <a:avLst/>
          </a:prstGeom>
          <a:noFill/>
          <a:ln w="38100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66"/>
          <p:cNvSpPr>
            <a:spLocks noChangeShapeType="1"/>
          </p:cNvSpPr>
          <p:nvPr/>
        </p:nvSpPr>
        <p:spPr bwMode="auto">
          <a:xfrm flipV="1">
            <a:off x="3222246" y="2338440"/>
            <a:ext cx="3725863" cy="2479675"/>
          </a:xfrm>
          <a:prstGeom prst="line">
            <a:avLst/>
          </a:prstGeom>
          <a:noFill/>
          <a:ln w="38100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68"/>
          <p:cNvSpPr>
            <a:spLocks noChangeArrowheads="1"/>
          </p:cNvSpPr>
          <p:nvPr/>
        </p:nvSpPr>
        <p:spPr bwMode="auto">
          <a:xfrm>
            <a:off x="5152646" y="3438577"/>
            <a:ext cx="106363" cy="1127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35" name="Oval 70"/>
          <p:cNvSpPr>
            <a:spLocks noChangeArrowheads="1"/>
          </p:cNvSpPr>
          <p:nvPr/>
        </p:nvSpPr>
        <p:spPr bwMode="auto">
          <a:xfrm>
            <a:off x="5152646" y="4664127"/>
            <a:ext cx="106363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36" name="Freeform 76"/>
          <p:cNvSpPr>
            <a:spLocks/>
          </p:cNvSpPr>
          <p:nvPr/>
        </p:nvSpPr>
        <p:spPr bwMode="auto">
          <a:xfrm>
            <a:off x="2360234" y="1482777"/>
            <a:ext cx="6837362" cy="4130675"/>
          </a:xfrm>
          <a:custGeom>
            <a:avLst/>
            <a:gdLst>
              <a:gd name="T0" fmla="*/ 2147483647 w 3031"/>
              <a:gd name="T1" fmla="*/ 2147483647 h 2072"/>
              <a:gd name="T2" fmla="*/ 0 w 3031"/>
              <a:gd name="T3" fmla="*/ 2147483647 h 2072"/>
              <a:gd name="T4" fmla="*/ 0 w 3031"/>
              <a:gd name="T5" fmla="*/ 0 h 2072"/>
              <a:gd name="T6" fmla="*/ 0 60000 65536"/>
              <a:gd name="T7" fmla="*/ 0 60000 65536"/>
              <a:gd name="T8" fmla="*/ 0 60000 65536"/>
              <a:gd name="T9" fmla="*/ 0 w 3031"/>
              <a:gd name="T10" fmla="*/ 0 h 2072"/>
              <a:gd name="T11" fmla="*/ 3031 w 3031"/>
              <a:gd name="T12" fmla="*/ 2072 h 2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31" h="2072">
                <a:moveTo>
                  <a:pt x="3031" y="2072"/>
                </a:moveTo>
                <a:lnTo>
                  <a:pt x="0" y="2072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68"/>
          <p:cNvSpPr>
            <a:spLocks noChangeShapeType="1"/>
          </p:cNvSpPr>
          <p:nvPr/>
        </p:nvSpPr>
        <p:spPr bwMode="auto">
          <a:xfrm>
            <a:off x="4619246" y="3937052"/>
            <a:ext cx="533400" cy="53340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86"/>
          <p:cNvSpPr>
            <a:spLocks noChangeShapeType="1"/>
          </p:cNvSpPr>
          <p:nvPr/>
        </p:nvSpPr>
        <p:spPr bwMode="auto">
          <a:xfrm>
            <a:off x="5306634" y="5873802"/>
            <a:ext cx="288925" cy="1588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87"/>
          <p:cNvSpPr>
            <a:spLocks/>
          </p:cNvSpPr>
          <p:nvPr/>
        </p:nvSpPr>
        <p:spPr bwMode="auto">
          <a:xfrm>
            <a:off x="5641596" y="5684890"/>
            <a:ext cx="990600" cy="609600"/>
          </a:xfrm>
          <a:custGeom>
            <a:avLst/>
            <a:gdLst>
              <a:gd name="T0" fmla="*/ 2147483647 w 155"/>
              <a:gd name="T1" fmla="*/ 2147483647 h 98"/>
              <a:gd name="T2" fmla="*/ 2147483647 w 155"/>
              <a:gd name="T3" fmla="*/ 2147483647 h 98"/>
              <a:gd name="T4" fmla="*/ 578778821 w 155"/>
              <a:gd name="T5" fmla="*/ 2147483647 h 98"/>
              <a:gd name="T6" fmla="*/ 0 w 155"/>
              <a:gd name="T7" fmla="*/ 2147483647 h 98"/>
              <a:gd name="T8" fmla="*/ 0 w 155"/>
              <a:gd name="T9" fmla="*/ 652508376 h 98"/>
              <a:gd name="T10" fmla="*/ 578778821 w 155"/>
              <a:gd name="T11" fmla="*/ 0 h 98"/>
              <a:gd name="T12" fmla="*/ 2147483647 w 155"/>
              <a:gd name="T13" fmla="*/ 0 h 98"/>
              <a:gd name="T14" fmla="*/ 2147483647 w 155"/>
              <a:gd name="T15" fmla="*/ 652508376 h 98"/>
              <a:gd name="T16" fmla="*/ 2147483647 w 155"/>
              <a:gd name="T17" fmla="*/ 2147483647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"/>
              <a:gd name="T28" fmla="*/ 0 h 98"/>
              <a:gd name="T29" fmla="*/ 155 w 155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" h="98">
                <a:moveTo>
                  <a:pt x="155" y="79"/>
                </a:moveTo>
                <a:cubicBezTo>
                  <a:pt x="155" y="89"/>
                  <a:pt x="147" y="98"/>
                  <a:pt x="138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7" y="98"/>
                  <a:pt x="0" y="89"/>
                  <a:pt x="0" y="7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7" y="0"/>
                  <a:pt x="17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7" y="0"/>
                  <a:pt x="155" y="8"/>
                  <a:pt x="155" y="19"/>
                </a:cubicBezTo>
                <a:lnTo>
                  <a:pt x="155" y="7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8281609" y="5730927"/>
            <a:ext cx="1087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ea typeface="MS PGothic" pitchFamily="34" charset="-128"/>
              </a:rPr>
              <a:t>Real GDP</a:t>
            </a: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1198184" y="1285927"/>
            <a:ext cx="1258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Aggregate</a:t>
            </a:r>
          </a:p>
          <a:p>
            <a:r>
              <a:rPr lang="en-US" sz="1600" b="1">
                <a:ea typeface="MS PGothic" pitchFamily="34" charset="-128"/>
              </a:rPr>
              <a:t>price level</a:t>
            </a: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5709859" y="5726165"/>
            <a:ext cx="847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i="1">
                <a:ea typeface="MS PGothic" pitchFamily="34" charset="-128"/>
              </a:rPr>
              <a:t>Potential</a:t>
            </a:r>
          </a:p>
          <a:p>
            <a:pPr algn="ctr"/>
            <a:r>
              <a:rPr lang="en-US" sz="1400" i="1">
                <a:ea typeface="MS PGothic" pitchFamily="34" charset="-128"/>
              </a:rPr>
              <a:t>output</a:t>
            </a:r>
          </a:p>
        </p:txBody>
      </p:sp>
      <p:sp>
        <p:nvSpPr>
          <p:cNvPr id="43" name="Freeform 169"/>
          <p:cNvSpPr>
            <a:spLocks/>
          </p:cNvSpPr>
          <p:nvPr/>
        </p:nvSpPr>
        <p:spPr bwMode="auto">
          <a:xfrm>
            <a:off x="5039934" y="4368852"/>
            <a:ext cx="144462" cy="147638"/>
          </a:xfrm>
          <a:custGeom>
            <a:avLst/>
            <a:gdLst>
              <a:gd name="T0" fmla="*/ 2147483647 w 27"/>
              <a:gd name="T1" fmla="*/ 2147483647 h 27"/>
              <a:gd name="T2" fmla="*/ 2147483647 w 27"/>
              <a:gd name="T3" fmla="*/ 0 h 27"/>
              <a:gd name="T4" fmla="*/ 2147483647 w 27"/>
              <a:gd name="T5" fmla="*/ 0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0 w 27"/>
              <a:gd name="T13" fmla="*/ 2147483647 h 27"/>
              <a:gd name="T14" fmla="*/ 0 w 27"/>
              <a:gd name="T15" fmla="*/ 2147483647 h 27"/>
              <a:gd name="T16" fmla="*/ 2147483647 w 27"/>
              <a:gd name="T17" fmla="*/ 2147483647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27"/>
              <a:gd name="T29" fmla="*/ 27 w 27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27">
                <a:moveTo>
                  <a:pt x="10" y="1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8"/>
                  <a:pt x="24" y="22"/>
                  <a:pt x="27" y="27"/>
                </a:cubicBezTo>
                <a:cubicBezTo>
                  <a:pt x="22" y="24"/>
                  <a:pt x="18" y="21"/>
                  <a:pt x="14" y="1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0" y="12"/>
                  <a:pt x="0" y="12"/>
                </a:cubicBez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70"/>
          <p:cNvSpPr>
            <a:spLocks/>
          </p:cNvSpPr>
          <p:nvPr/>
        </p:nvSpPr>
        <p:spPr bwMode="auto">
          <a:xfrm>
            <a:off x="4879596" y="4206927"/>
            <a:ext cx="144463" cy="142875"/>
          </a:xfrm>
          <a:custGeom>
            <a:avLst/>
            <a:gdLst>
              <a:gd name="T0" fmla="*/ 2147483647 w 27"/>
              <a:gd name="T1" fmla="*/ 2147483647 h 26"/>
              <a:gd name="T2" fmla="*/ 2147483647 w 27"/>
              <a:gd name="T3" fmla="*/ 0 h 26"/>
              <a:gd name="T4" fmla="*/ 2147483647 w 27"/>
              <a:gd name="T5" fmla="*/ 0 h 26"/>
              <a:gd name="T6" fmla="*/ 2147483647 w 27"/>
              <a:gd name="T7" fmla="*/ 2147483647 h 26"/>
              <a:gd name="T8" fmla="*/ 2147483647 w 27"/>
              <a:gd name="T9" fmla="*/ 2147483647 h 26"/>
              <a:gd name="T10" fmla="*/ 2147483647 w 27"/>
              <a:gd name="T11" fmla="*/ 2147483647 h 26"/>
              <a:gd name="T12" fmla="*/ 0 w 27"/>
              <a:gd name="T13" fmla="*/ 2147483647 h 26"/>
              <a:gd name="T14" fmla="*/ 0 w 27"/>
              <a:gd name="T15" fmla="*/ 2147483647 h 26"/>
              <a:gd name="T16" fmla="*/ 2147483647 w 27"/>
              <a:gd name="T17" fmla="*/ 2147483647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26"/>
              <a:gd name="T29" fmla="*/ 27 w 27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26">
                <a:moveTo>
                  <a:pt x="10" y="10"/>
                </a:move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9" y="14"/>
                  <a:pt x="19" y="14"/>
                  <a:pt x="19" y="14"/>
                </a:cubicBezTo>
                <a:cubicBezTo>
                  <a:pt x="21" y="18"/>
                  <a:pt x="24" y="22"/>
                  <a:pt x="27" y="26"/>
                </a:cubicBezTo>
                <a:cubicBezTo>
                  <a:pt x="23" y="24"/>
                  <a:pt x="18" y="21"/>
                  <a:pt x="14" y="18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0" y="12"/>
                  <a:pt x="0" y="12"/>
                </a:cubicBez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71"/>
          <p:cNvSpPr>
            <a:spLocks/>
          </p:cNvSpPr>
          <p:nvPr/>
        </p:nvSpPr>
        <p:spPr bwMode="auto">
          <a:xfrm>
            <a:off x="4695446" y="4013252"/>
            <a:ext cx="141288" cy="149225"/>
          </a:xfrm>
          <a:custGeom>
            <a:avLst/>
            <a:gdLst>
              <a:gd name="T0" fmla="*/ 2147483647 w 27"/>
              <a:gd name="T1" fmla="*/ 2147483647 h 27"/>
              <a:gd name="T2" fmla="*/ 2147483647 w 27"/>
              <a:gd name="T3" fmla="*/ 0 h 27"/>
              <a:gd name="T4" fmla="*/ 2147483647 w 27"/>
              <a:gd name="T5" fmla="*/ 0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0 w 27"/>
              <a:gd name="T13" fmla="*/ 2147483647 h 27"/>
              <a:gd name="T14" fmla="*/ 0 w 27"/>
              <a:gd name="T15" fmla="*/ 2147483647 h 27"/>
              <a:gd name="T16" fmla="*/ 2147483647 w 27"/>
              <a:gd name="T17" fmla="*/ 2147483647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27"/>
              <a:gd name="T29" fmla="*/ 27 w 27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27">
                <a:moveTo>
                  <a:pt x="10" y="1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9" y="14"/>
                  <a:pt x="19" y="14"/>
                  <a:pt x="19" y="14"/>
                </a:cubicBezTo>
                <a:cubicBezTo>
                  <a:pt x="21" y="18"/>
                  <a:pt x="24" y="23"/>
                  <a:pt x="27" y="27"/>
                </a:cubicBezTo>
                <a:cubicBezTo>
                  <a:pt x="23" y="24"/>
                  <a:pt x="18" y="21"/>
                  <a:pt x="14" y="1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79"/>
          <p:cNvSpPr>
            <a:spLocks/>
          </p:cNvSpPr>
          <p:nvPr/>
        </p:nvSpPr>
        <p:spPr bwMode="auto">
          <a:xfrm>
            <a:off x="7241796" y="3825927"/>
            <a:ext cx="2127250" cy="1676400"/>
          </a:xfrm>
          <a:custGeom>
            <a:avLst/>
            <a:gdLst>
              <a:gd name="T0" fmla="*/ 2147483647 w 390"/>
              <a:gd name="T1" fmla="*/ 2147483647 h 246"/>
              <a:gd name="T2" fmla="*/ 2147483647 w 390"/>
              <a:gd name="T3" fmla="*/ 2147483647 h 246"/>
              <a:gd name="T4" fmla="*/ 548581580 w 390"/>
              <a:gd name="T5" fmla="*/ 2147483647 h 246"/>
              <a:gd name="T6" fmla="*/ 0 w 390"/>
              <a:gd name="T7" fmla="*/ 2147483647 h 246"/>
              <a:gd name="T8" fmla="*/ 0 w 390"/>
              <a:gd name="T9" fmla="*/ 716252122 h 246"/>
              <a:gd name="T10" fmla="*/ 548581580 w 390"/>
              <a:gd name="T11" fmla="*/ 0 h 246"/>
              <a:gd name="T12" fmla="*/ 2147483647 w 390"/>
              <a:gd name="T13" fmla="*/ 0 h 246"/>
              <a:gd name="T14" fmla="*/ 2147483647 w 390"/>
              <a:gd name="T15" fmla="*/ 716252122 h 246"/>
              <a:gd name="T16" fmla="*/ 2147483647 w 390"/>
              <a:gd name="T17" fmla="*/ 2147483647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0"/>
              <a:gd name="T28" fmla="*/ 0 h 246"/>
              <a:gd name="T29" fmla="*/ 390 w 390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0" h="246">
                <a:moveTo>
                  <a:pt x="390" y="227"/>
                </a:moveTo>
                <a:cubicBezTo>
                  <a:pt x="390" y="237"/>
                  <a:pt x="383" y="246"/>
                  <a:pt x="373" y="246"/>
                </a:cubicBezTo>
                <a:cubicBezTo>
                  <a:pt x="17" y="246"/>
                  <a:pt x="17" y="246"/>
                  <a:pt x="17" y="246"/>
                </a:cubicBezTo>
                <a:cubicBezTo>
                  <a:pt x="8" y="246"/>
                  <a:pt x="0" y="237"/>
                  <a:pt x="0" y="22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7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83" y="0"/>
                  <a:pt x="390" y="8"/>
                  <a:pt x="390" y="19"/>
                </a:cubicBezTo>
                <a:lnTo>
                  <a:pt x="390" y="22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5360609" y="4611740"/>
            <a:ext cx="10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5463796" y="4718102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3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2060196" y="4587927"/>
            <a:ext cx="107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50" name="Rectangle 38"/>
          <p:cNvSpPr>
            <a:spLocks noChangeArrowheads="1"/>
          </p:cNvSpPr>
          <p:nvPr/>
        </p:nvSpPr>
        <p:spPr bwMode="auto">
          <a:xfrm>
            <a:off x="2180846" y="4664127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3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7659309" y="2670227"/>
            <a:ext cx="433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SRAS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8114921" y="2776590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53" name="Line 71"/>
          <p:cNvSpPr>
            <a:spLocks noChangeShapeType="1"/>
          </p:cNvSpPr>
          <p:nvPr/>
        </p:nvSpPr>
        <p:spPr bwMode="auto">
          <a:xfrm flipV="1">
            <a:off x="6121021" y="2987727"/>
            <a:ext cx="1425575" cy="31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77"/>
          <p:cNvSpPr>
            <a:spLocks noChangeShapeType="1"/>
          </p:cNvSpPr>
          <p:nvPr/>
        </p:nvSpPr>
        <p:spPr bwMode="auto">
          <a:xfrm flipH="1" flipV="1">
            <a:off x="7246559" y="2990902"/>
            <a:ext cx="180975" cy="812800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45"/>
          <p:cNvSpPr>
            <a:spLocks noChangeArrowheads="1"/>
          </p:cNvSpPr>
          <p:nvPr/>
        </p:nvSpPr>
        <p:spPr bwMode="auto">
          <a:xfrm>
            <a:off x="7317996" y="3860852"/>
            <a:ext cx="1979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i="1">
                <a:ea typeface="MS PGothic" pitchFamily="34" charset="-128"/>
              </a:rPr>
              <a:t>3. …until an eventual</a:t>
            </a:r>
          </a:p>
          <a:p>
            <a:pPr algn="ctr"/>
            <a:r>
              <a:rPr lang="en-US" sz="1400" i="1">
                <a:ea typeface="MS PGothic" pitchFamily="34" charset="-128"/>
              </a:rPr>
              <a:t>fall in nominal wages</a:t>
            </a:r>
          </a:p>
          <a:p>
            <a:pPr algn="ctr"/>
            <a:r>
              <a:rPr lang="en-US" sz="1400" i="1">
                <a:ea typeface="MS PGothic" pitchFamily="34" charset="-128"/>
              </a:rPr>
              <a:t>in the long run increases</a:t>
            </a:r>
          </a:p>
          <a:p>
            <a:pPr algn="ctr"/>
            <a:r>
              <a:rPr lang="en-US" sz="1400" i="1">
                <a:ea typeface="MS PGothic" pitchFamily="34" charset="-128"/>
              </a:rPr>
              <a:t>short-run aggregate supply and moves the economy back to potential output.</a:t>
            </a: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4371596" y="4197402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57" name="Line 78"/>
          <p:cNvSpPr>
            <a:spLocks noChangeShapeType="1"/>
          </p:cNvSpPr>
          <p:nvPr/>
        </p:nvSpPr>
        <p:spPr bwMode="auto">
          <a:xfrm flipH="1" flipV="1">
            <a:off x="4543046" y="2068565"/>
            <a:ext cx="315913" cy="1527175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6"/>
          <p:cNvSpPr>
            <a:spLocks/>
          </p:cNvSpPr>
          <p:nvPr/>
        </p:nvSpPr>
        <p:spPr bwMode="auto">
          <a:xfrm>
            <a:off x="2571371" y="1219252"/>
            <a:ext cx="2316163" cy="865188"/>
          </a:xfrm>
          <a:custGeom>
            <a:avLst/>
            <a:gdLst>
              <a:gd name="T0" fmla="*/ 2147483647 w 398"/>
              <a:gd name="T1" fmla="*/ 2147483647 h 205"/>
              <a:gd name="T2" fmla="*/ 2147483647 w 398"/>
              <a:gd name="T3" fmla="*/ 2147483647 h 205"/>
              <a:gd name="T4" fmla="*/ 554962685 w 398"/>
              <a:gd name="T5" fmla="*/ 2147483647 h 205"/>
              <a:gd name="T6" fmla="*/ 0 w 398"/>
              <a:gd name="T7" fmla="*/ 2147483647 h 205"/>
              <a:gd name="T8" fmla="*/ 0 w 398"/>
              <a:gd name="T9" fmla="*/ 663927255 h 205"/>
              <a:gd name="T10" fmla="*/ 554962685 w 398"/>
              <a:gd name="T11" fmla="*/ 0 h 205"/>
              <a:gd name="T12" fmla="*/ 2147483647 w 398"/>
              <a:gd name="T13" fmla="*/ 0 h 205"/>
              <a:gd name="T14" fmla="*/ 2147483647 w 398"/>
              <a:gd name="T15" fmla="*/ 663927255 h 205"/>
              <a:gd name="T16" fmla="*/ 2147483647 w 398"/>
              <a:gd name="T17" fmla="*/ 2147483647 h 2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8"/>
              <a:gd name="T28" fmla="*/ 0 h 205"/>
              <a:gd name="T29" fmla="*/ 398 w 398"/>
              <a:gd name="T30" fmla="*/ 205 h 2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8" h="205">
                <a:moveTo>
                  <a:pt x="398" y="186"/>
                </a:moveTo>
                <a:cubicBezTo>
                  <a:pt x="398" y="196"/>
                  <a:pt x="391" y="205"/>
                  <a:pt x="381" y="205"/>
                </a:cubicBezTo>
                <a:cubicBezTo>
                  <a:pt x="17" y="205"/>
                  <a:pt x="17" y="205"/>
                  <a:pt x="17" y="205"/>
                </a:cubicBezTo>
                <a:cubicBezTo>
                  <a:pt x="7" y="205"/>
                  <a:pt x="0" y="196"/>
                  <a:pt x="0" y="18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7" y="0"/>
                  <a:pt x="17" y="0"/>
                </a:cubicBezTo>
                <a:cubicBezTo>
                  <a:pt x="381" y="0"/>
                  <a:pt x="381" y="0"/>
                  <a:pt x="381" y="0"/>
                </a:cubicBezTo>
                <a:cubicBezTo>
                  <a:pt x="391" y="0"/>
                  <a:pt x="398" y="9"/>
                  <a:pt x="398" y="19"/>
                </a:cubicBezTo>
                <a:lnTo>
                  <a:pt x="398" y="18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49"/>
          <p:cNvSpPr>
            <a:spLocks noChangeArrowheads="1"/>
          </p:cNvSpPr>
          <p:nvPr/>
        </p:nvSpPr>
        <p:spPr bwMode="auto">
          <a:xfrm>
            <a:off x="2571371" y="1206552"/>
            <a:ext cx="2438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300" i="1">
                <a:ea typeface="MS PGothic" pitchFamily="34" charset="-128"/>
              </a:rPr>
              <a:t>2. …reduces the aggregate</a:t>
            </a:r>
          </a:p>
          <a:p>
            <a:pPr algn="ctr"/>
            <a:r>
              <a:rPr lang="en-US" sz="1300" i="1">
                <a:ea typeface="MS PGothic" pitchFamily="34" charset="-128"/>
              </a:rPr>
              <a:t>price level and aggregate</a:t>
            </a:r>
          </a:p>
          <a:p>
            <a:pPr algn="ctr"/>
            <a:r>
              <a:rPr lang="en-US" sz="1300" i="1">
                <a:ea typeface="MS PGothic" pitchFamily="34" charset="-128"/>
              </a:rPr>
              <a:t>output and leads to higher</a:t>
            </a:r>
          </a:p>
          <a:p>
            <a:pPr algn="ctr"/>
            <a:r>
              <a:rPr lang="en-US" sz="1300" i="1">
                <a:ea typeface="MS PGothic" pitchFamily="34" charset="-128"/>
              </a:rPr>
              <a:t>unemployment in the short run…</a:t>
            </a:r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5670171" y="5148315"/>
            <a:ext cx="244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5941634" y="5254677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62" name="Freeform 56"/>
          <p:cNvSpPr>
            <a:spLocks/>
          </p:cNvSpPr>
          <p:nvPr/>
        </p:nvSpPr>
        <p:spPr bwMode="auto">
          <a:xfrm>
            <a:off x="3812796" y="6142090"/>
            <a:ext cx="1676400" cy="381000"/>
          </a:xfrm>
          <a:custGeom>
            <a:avLst/>
            <a:gdLst>
              <a:gd name="T0" fmla="*/ 2147483647 w 257"/>
              <a:gd name="T1" fmla="*/ 1361787579 h 57"/>
              <a:gd name="T2" fmla="*/ 2147483647 w 257"/>
              <a:gd name="T3" fmla="*/ 2097886263 h 57"/>
              <a:gd name="T4" fmla="*/ 590875555 w 257"/>
              <a:gd name="T5" fmla="*/ 2097886263 h 57"/>
              <a:gd name="T6" fmla="*/ 0 w 257"/>
              <a:gd name="T7" fmla="*/ 1361787579 h 57"/>
              <a:gd name="T8" fmla="*/ 0 w 257"/>
              <a:gd name="T9" fmla="*/ 699295421 h 57"/>
              <a:gd name="T10" fmla="*/ 590875555 w 257"/>
              <a:gd name="T11" fmla="*/ 0 h 57"/>
              <a:gd name="T12" fmla="*/ 2147483647 w 257"/>
              <a:gd name="T13" fmla="*/ 0 h 57"/>
              <a:gd name="T14" fmla="*/ 2147483647 w 257"/>
              <a:gd name="T15" fmla="*/ 699295421 h 57"/>
              <a:gd name="T16" fmla="*/ 2147483647 w 257"/>
              <a:gd name="T17" fmla="*/ 1361787579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7"/>
              <a:gd name="T28" fmla="*/ 0 h 57"/>
              <a:gd name="T29" fmla="*/ 257 w 25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7" h="57">
                <a:moveTo>
                  <a:pt x="257" y="37"/>
                </a:moveTo>
                <a:cubicBezTo>
                  <a:pt x="257" y="48"/>
                  <a:pt x="249" y="57"/>
                  <a:pt x="240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7" y="57"/>
                  <a:pt x="0" y="48"/>
                  <a:pt x="0" y="3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7" y="0"/>
                  <a:pt x="17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9" y="0"/>
                  <a:pt x="257" y="9"/>
                  <a:pt x="257" y="19"/>
                </a:cubicBezTo>
                <a:lnTo>
                  <a:pt x="257" y="3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53"/>
          <p:cNvSpPr>
            <a:spLocks noChangeArrowheads="1"/>
          </p:cNvSpPr>
          <p:nvPr/>
        </p:nvSpPr>
        <p:spPr bwMode="auto">
          <a:xfrm>
            <a:off x="3935034" y="6169077"/>
            <a:ext cx="144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ea typeface="MS PGothic" pitchFamily="34" charset="-128"/>
              </a:rPr>
              <a:t>Recessionary gap</a:t>
            </a:r>
          </a:p>
        </p:txBody>
      </p:sp>
      <p:sp>
        <p:nvSpPr>
          <p:cNvPr id="64" name="Line 54"/>
          <p:cNvSpPr>
            <a:spLocks noChangeShapeType="1"/>
          </p:cNvSpPr>
          <p:nvPr/>
        </p:nvSpPr>
        <p:spPr bwMode="auto">
          <a:xfrm flipH="1">
            <a:off x="2364996" y="3978327"/>
            <a:ext cx="20494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4381121" y="5632502"/>
            <a:ext cx="100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4498596" y="5737277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67" name="Freeform 75"/>
          <p:cNvSpPr>
            <a:spLocks/>
          </p:cNvSpPr>
          <p:nvPr/>
        </p:nvSpPr>
        <p:spPr bwMode="auto">
          <a:xfrm>
            <a:off x="4539871" y="5950002"/>
            <a:ext cx="723900" cy="139700"/>
          </a:xfrm>
          <a:custGeom>
            <a:avLst/>
            <a:gdLst>
              <a:gd name="T0" fmla="*/ 0 w 136"/>
              <a:gd name="T1" fmla="*/ 0 h 25"/>
              <a:gd name="T2" fmla="*/ 2147483647 w 136"/>
              <a:gd name="T3" fmla="*/ 2147483647 h 25"/>
              <a:gd name="T4" fmla="*/ 2147483647 w 136"/>
              <a:gd name="T5" fmla="*/ 2147483647 h 25"/>
              <a:gd name="T6" fmla="*/ 2147483647 w 136"/>
              <a:gd name="T7" fmla="*/ 2147483647 h 25"/>
              <a:gd name="T8" fmla="*/ 2147483647 w 136"/>
              <a:gd name="T9" fmla="*/ 2147483647 h 25"/>
              <a:gd name="T10" fmla="*/ 2147483647 w 136"/>
              <a:gd name="T11" fmla="*/ 2147483647 h 25"/>
              <a:gd name="T12" fmla="*/ 2147483647 w 136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"/>
              <a:gd name="T22" fmla="*/ 0 h 25"/>
              <a:gd name="T23" fmla="*/ 136 w 136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" h="25">
                <a:moveTo>
                  <a:pt x="0" y="0"/>
                </a:moveTo>
                <a:cubicBezTo>
                  <a:pt x="0" y="10"/>
                  <a:pt x="2" y="15"/>
                  <a:pt x="12" y="15"/>
                </a:cubicBezTo>
                <a:cubicBezTo>
                  <a:pt x="14" y="15"/>
                  <a:pt x="59" y="15"/>
                  <a:pt x="60" y="15"/>
                </a:cubicBezTo>
                <a:cubicBezTo>
                  <a:pt x="63" y="15"/>
                  <a:pt x="68" y="17"/>
                  <a:pt x="68" y="25"/>
                </a:cubicBezTo>
                <a:cubicBezTo>
                  <a:pt x="68" y="17"/>
                  <a:pt x="73" y="15"/>
                  <a:pt x="76" y="15"/>
                </a:cubicBezTo>
                <a:cubicBezTo>
                  <a:pt x="77" y="15"/>
                  <a:pt x="122" y="15"/>
                  <a:pt x="124" y="15"/>
                </a:cubicBezTo>
                <a:cubicBezTo>
                  <a:pt x="134" y="15"/>
                  <a:pt x="136" y="10"/>
                  <a:pt x="136" y="0"/>
                </a:cubicBezTo>
              </a:path>
            </a:pathLst>
          </a:custGeom>
          <a:noFill/>
          <a:ln w="15">
            <a:solidFill>
              <a:srgbClr val="6D6F7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173"/>
          <p:cNvSpPr>
            <a:spLocks/>
          </p:cNvSpPr>
          <p:nvPr/>
        </p:nvSpPr>
        <p:spPr bwMode="auto">
          <a:xfrm>
            <a:off x="2441196" y="3597327"/>
            <a:ext cx="1676400" cy="838200"/>
          </a:xfrm>
          <a:custGeom>
            <a:avLst/>
            <a:gdLst>
              <a:gd name="T0" fmla="*/ 2147483647 w 252"/>
              <a:gd name="T1" fmla="*/ 2147483647 h 129"/>
              <a:gd name="T2" fmla="*/ 2147483647 w 252"/>
              <a:gd name="T3" fmla="*/ 2147483647 h 129"/>
              <a:gd name="T4" fmla="*/ 637843590 w 252"/>
              <a:gd name="T5" fmla="*/ 2147483647 h 129"/>
              <a:gd name="T6" fmla="*/ 0 w 252"/>
              <a:gd name="T7" fmla="*/ 2147483647 h 129"/>
              <a:gd name="T8" fmla="*/ 0 w 252"/>
              <a:gd name="T9" fmla="*/ 683672307 h 129"/>
              <a:gd name="T10" fmla="*/ 637843590 w 252"/>
              <a:gd name="T11" fmla="*/ 0 h 129"/>
              <a:gd name="T12" fmla="*/ 2147483647 w 252"/>
              <a:gd name="T13" fmla="*/ 0 h 129"/>
              <a:gd name="T14" fmla="*/ 2147483647 w 252"/>
              <a:gd name="T15" fmla="*/ 683672307 h 129"/>
              <a:gd name="T16" fmla="*/ 2147483647 w 252"/>
              <a:gd name="T17" fmla="*/ 2147483647 h 1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2"/>
              <a:gd name="T28" fmla="*/ 0 h 129"/>
              <a:gd name="T29" fmla="*/ 252 w 252"/>
              <a:gd name="T30" fmla="*/ 129 h 1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2" h="129">
                <a:moveTo>
                  <a:pt x="252" y="110"/>
                </a:moveTo>
                <a:cubicBezTo>
                  <a:pt x="252" y="121"/>
                  <a:pt x="244" y="129"/>
                  <a:pt x="235" y="129"/>
                </a:cubicBezTo>
                <a:cubicBezTo>
                  <a:pt x="18" y="129"/>
                  <a:pt x="18" y="129"/>
                  <a:pt x="18" y="129"/>
                </a:cubicBezTo>
                <a:cubicBezTo>
                  <a:pt x="8" y="129"/>
                  <a:pt x="0" y="121"/>
                  <a:pt x="0" y="11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8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44" y="0"/>
                  <a:pt x="252" y="9"/>
                  <a:pt x="252" y="19"/>
                </a:cubicBezTo>
                <a:lnTo>
                  <a:pt x="252" y="11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9" name="Line 164"/>
          <p:cNvSpPr>
            <a:spLocks noChangeShapeType="1"/>
          </p:cNvSpPr>
          <p:nvPr/>
        </p:nvSpPr>
        <p:spPr bwMode="auto">
          <a:xfrm flipH="1">
            <a:off x="4543046" y="3449690"/>
            <a:ext cx="528638" cy="34925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165"/>
          <p:cNvSpPr>
            <a:spLocks/>
          </p:cNvSpPr>
          <p:nvPr/>
        </p:nvSpPr>
        <p:spPr bwMode="auto">
          <a:xfrm>
            <a:off x="4449384" y="3738615"/>
            <a:ext cx="160337" cy="127000"/>
          </a:xfrm>
          <a:custGeom>
            <a:avLst/>
            <a:gdLst>
              <a:gd name="T0" fmla="*/ 2147483647 w 30"/>
              <a:gd name="T1" fmla="*/ 2147483647 h 23"/>
              <a:gd name="T2" fmla="*/ 2147483647 w 30"/>
              <a:gd name="T3" fmla="*/ 2147483647 h 23"/>
              <a:gd name="T4" fmla="*/ 2147483647 w 30"/>
              <a:gd name="T5" fmla="*/ 2147483647 h 23"/>
              <a:gd name="T6" fmla="*/ 2147483647 w 30"/>
              <a:gd name="T7" fmla="*/ 2147483647 h 23"/>
              <a:gd name="T8" fmla="*/ 0 w 30"/>
              <a:gd name="T9" fmla="*/ 2147483647 h 23"/>
              <a:gd name="T10" fmla="*/ 2147483647 w 30"/>
              <a:gd name="T11" fmla="*/ 2147483647 h 23"/>
              <a:gd name="T12" fmla="*/ 2147483647 w 30"/>
              <a:gd name="T13" fmla="*/ 0 h 23"/>
              <a:gd name="T14" fmla="*/ 2147483647 w 30"/>
              <a:gd name="T15" fmla="*/ 0 h 23"/>
              <a:gd name="T16" fmla="*/ 2147483647 w 30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23"/>
              <a:gd name="T29" fmla="*/ 30 w 30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23">
                <a:moveTo>
                  <a:pt x="20" y="10"/>
                </a:move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14" y="18"/>
                  <a:pt x="14" y="18"/>
                  <a:pt x="14" y="18"/>
                </a:cubicBezTo>
                <a:cubicBezTo>
                  <a:pt x="10" y="19"/>
                  <a:pt x="5" y="21"/>
                  <a:pt x="0" y="23"/>
                </a:cubicBezTo>
                <a:cubicBezTo>
                  <a:pt x="4" y="19"/>
                  <a:pt x="7" y="16"/>
                  <a:pt x="11" y="12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166"/>
          <p:cNvSpPr>
            <a:spLocks/>
          </p:cNvSpPr>
          <p:nvPr/>
        </p:nvSpPr>
        <p:spPr bwMode="auto">
          <a:xfrm>
            <a:off x="4633534" y="3616377"/>
            <a:ext cx="160337" cy="127000"/>
          </a:xfrm>
          <a:custGeom>
            <a:avLst/>
            <a:gdLst>
              <a:gd name="T0" fmla="*/ 2147483647 w 30"/>
              <a:gd name="T1" fmla="*/ 2147483647 h 23"/>
              <a:gd name="T2" fmla="*/ 2147483647 w 30"/>
              <a:gd name="T3" fmla="*/ 2147483647 h 23"/>
              <a:gd name="T4" fmla="*/ 2147483647 w 30"/>
              <a:gd name="T5" fmla="*/ 2147483647 h 23"/>
              <a:gd name="T6" fmla="*/ 2147483647 w 30"/>
              <a:gd name="T7" fmla="*/ 2147483647 h 23"/>
              <a:gd name="T8" fmla="*/ 0 w 30"/>
              <a:gd name="T9" fmla="*/ 2147483647 h 23"/>
              <a:gd name="T10" fmla="*/ 2147483647 w 30"/>
              <a:gd name="T11" fmla="*/ 2147483647 h 23"/>
              <a:gd name="T12" fmla="*/ 2147483647 w 30"/>
              <a:gd name="T13" fmla="*/ 0 h 23"/>
              <a:gd name="T14" fmla="*/ 2147483647 w 30"/>
              <a:gd name="T15" fmla="*/ 0 h 23"/>
              <a:gd name="T16" fmla="*/ 2147483647 w 30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23"/>
              <a:gd name="T29" fmla="*/ 30 w 30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23">
                <a:moveTo>
                  <a:pt x="21" y="10"/>
                </a:moveTo>
                <a:cubicBezTo>
                  <a:pt x="30" y="14"/>
                  <a:pt x="30" y="14"/>
                  <a:pt x="30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15" y="17"/>
                  <a:pt x="15" y="17"/>
                  <a:pt x="15" y="17"/>
                </a:cubicBezTo>
                <a:cubicBezTo>
                  <a:pt x="10" y="19"/>
                  <a:pt x="5" y="21"/>
                  <a:pt x="0" y="23"/>
                </a:cubicBezTo>
                <a:cubicBezTo>
                  <a:pt x="4" y="19"/>
                  <a:pt x="8" y="15"/>
                  <a:pt x="11" y="12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167"/>
          <p:cNvSpPr>
            <a:spLocks/>
          </p:cNvSpPr>
          <p:nvPr/>
        </p:nvSpPr>
        <p:spPr bwMode="auto">
          <a:xfrm>
            <a:off x="4858959" y="3467152"/>
            <a:ext cx="153987" cy="128588"/>
          </a:xfrm>
          <a:custGeom>
            <a:avLst/>
            <a:gdLst>
              <a:gd name="T0" fmla="*/ 2147483647 w 29"/>
              <a:gd name="T1" fmla="*/ 2147483647 h 23"/>
              <a:gd name="T2" fmla="*/ 2147483647 w 29"/>
              <a:gd name="T3" fmla="*/ 2147483647 h 23"/>
              <a:gd name="T4" fmla="*/ 2147483647 w 29"/>
              <a:gd name="T5" fmla="*/ 2147483647 h 23"/>
              <a:gd name="T6" fmla="*/ 2147483647 w 29"/>
              <a:gd name="T7" fmla="*/ 2147483647 h 23"/>
              <a:gd name="T8" fmla="*/ 0 w 29"/>
              <a:gd name="T9" fmla="*/ 2147483647 h 23"/>
              <a:gd name="T10" fmla="*/ 2147483647 w 29"/>
              <a:gd name="T11" fmla="*/ 2147483647 h 23"/>
              <a:gd name="T12" fmla="*/ 2147483647 w 29"/>
              <a:gd name="T13" fmla="*/ 0 h 23"/>
              <a:gd name="T14" fmla="*/ 2147483647 w 29"/>
              <a:gd name="T15" fmla="*/ 0 h 23"/>
              <a:gd name="T16" fmla="*/ 2147483647 w 29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3"/>
              <a:gd name="T29" fmla="*/ 29 w 29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3">
                <a:moveTo>
                  <a:pt x="20" y="10"/>
                </a:move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14" y="18"/>
                  <a:pt x="14" y="18"/>
                  <a:pt x="14" y="18"/>
                </a:cubicBezTo>
                <a:cubicBezTo>
                  <a:pt x="10" y="19"/>
                  <a:pt x="5" y="21"/>
                  <a:pt x="0" y="23"/>
                </a:cubicBezTo>
                <a:cubicBezTo>
                  <a:pt x="4" y="19"/>
                  <a:pt x="7" y="16"/>
                  <a:pt x="11" y="12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4266821" y="4092627"/>
            <a:ext cx="100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4425571" y="3925940"/>
            <a:ext cx="109538" cy="1127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 flipH="1">
            <a:off x="3696909" y="2990902"/>
            <a:ext cx="877887" cy="31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72"/>
          <p:cNvSpPr>
            <a:spLocks noChangeShapeType="1"/>
          </p:cNvSpPr>
          <p:nvPr/>
        </p:nvSpPr>
        <p:spPr bwMode="auto">
          <a:xfrm flipV="1">
            <a:off x="3765171" y="2990902"/>
            <a:ext cx="160338" cy="630238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67"/>
          <p:cNvSpPr>
            <a:spLocks noChangeShapeType="1"/>
          </p:cNvSpPr>
          <p:nvPr/>
        </p:nvSpPr>
        <p:spPr bwMode="auto">
          <a:xfrm flipV="1">
            <a:off x="4484309" y="3978327"/>
            <a:ext cx="14287" cy="1663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2517396" y="3597327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i="1">
                <a:ea typeface="MS PGothic" pitchFamily="34" charset="-128"/>
              </a:rPr>
              <a:t>1. An initial</a:t>
            </a:r>
          </a:p>
          <a:p>
            <a:pPr algn="ctr"/>
            <a:r>
              <a:rPr lang="en-US" sz="1400" i="1">
                <a:ea typeface="MS PGothic" pitchFamily="34" charset="-128"/>
              </a:rPr>
              <a:t>negative</a:t>
            </a:r>
          </a:p>
          <a:p>
            <a:pPr algn="ctr"/>
            <a:r>
              <a:rPr lang="en-US" sz="1400" i="1">
                <a:ea typeface="MS PGothic" pitchFamily="34" charset="-128"/>
              </a:rPr>
              <a:t>demand shock…</a:t>
            </a:r>
          </a:p>
        </p:txBody>
      </p:sp>
      <p:sp>
        <p:nvSpPr>
          <p:cNvPr id="79" name="Line 69"/>
          <p:cNvSpPr>
            <a:spLocks noChangeShapeType="1"/>
          </p:cNvSpPr>
          <p:nvPr/>
        </p:nvSpPr>
        <p:spPr bwMode="auto">
          <a:xfrm>
            <a:off x="2136396" y="3597327"/>
            <a:ext cx="0" cy="2921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70"/>
          <p:cNvSpPr>
            <a:spLocks noChangeShapeType="1"/>
          </p:cNvSpPr>
          <p:nvPr/>
        </p:nvSpPr>
        <p:spPr bwMode="auto">
          <a:xfrm>
            <a:off x="2136396" y="4206927"/>
            <a:ext cx="0" cy="2921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32"/>
          <p:cNvSpPr>
            <a:spLocks noChangeArrowheads="1"/>
          </p:cNvSpPr>
          <p:nvPr/>
        </p:nvSpPr>
        <p:spPr bwMode="auto">
          <a:xfrm>
            <a:off x="2212596" y="3444927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2060196" y="3902127"/>
            <a:ext cx="107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83" name="Slide Number Placeholder 100"/>
          <p:cNvSpPr>
            <a:spLocks noGrp="1"/>
          </p:cNvSpPr>
          <p:nvPr>
            <p:ph type="sldNum" sz="quarter" idx="12"/>
          </p:nvPr>
        </p:nvSpPr>
        <p:spPr>
          <a:xfrm>
            <a:off x="7317996" y="6332590"/>
            <a:ext cx="2133600" cy="323850"/>
          </a:xfrm>
        </p:spPr>
        <p:txBody>
          <a:bodyPr/>
          <a:lstStyle/>
          <a:p>
            <a:pPr>
              <a:defRPr/>
            </a:pPr>
            <a:fld id="{AFFF99F7-10DF-4CA8-B695-9A8010A9E213}" type="slidenum">
              <a:rPr lang="id-ID"/>
              <a:pPr>
                <a:defRPr/>
              </a:pPr>
              <a:t>10</a:t>
            </a:fld>
            <a:r>
              <a:rPr lang="en-US" dirty="0"/>
              <a:t> of 17</a:t>
            </a:r>
            <a:endParaRPr lang="id-ID" dirty="0"/>
          </a:p>
        </p:txBody>
      </p:sp>
      <p:sp>
        <p:nvSpPr>
          <p:cNvPr id="84" name="TextBox 8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4396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/>
      <p:bldP spid="35" grpId="0" animBg="1"/>
      <p:bldP spid="37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55" grpId="0"/>
      <p:bldP spid="56" grpId="0"/>
      <p:bldP spid="57" grpId="0" animBg="1"/>
      <p:bldP spid="59" grpId="0"/>
      <p:bldP spid="60" grpId="0"/>
      <p:bldP spid="61" grpId="0"/>
      <p:bldP spid="63" grpId="0"/>
      <p:bldP spid="64" grpId="0" animBg="1"/>
      <p:bldP spid="65" grpId="0"/>
      <p:bldP spid="66" grpId="0"/>
      <p:bldP spid="67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/>
      <p:bldP spid="79" grpId="0" animBg="1"/>
      <p:bldP spid="80" grpId="0" animBg="1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Short-Run Versus Long-Run Effects of a Positive Demand Shock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  <p:pic>
        <p:nvPicPr>
          <p:cNvPr id="78" name="Picture 2" descr="Krug_AP_2e_Econ_fig_19_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77" y="1359694"/>
            <a:ext cx="7149440" cy="510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3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Long-Run Macroeconomic Equilibrium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There is a </a:t>
            </a:r>
            <a:r>
              <a:rPr lang="en-US" sz="2600" b="1" dirty="0">
                <a:solidFill>
                  <a:prstClr val="black"/>
                </a:solidFill>
              </a:rPr>
              <a:t>recessionary gap</a:t>
            </a:r>
            <a:r>
              <a:rPr lang="en-US" sz="2600" dirty="0">
                <a:solidFill>
                  <a:prstClr val="black"/>
                </a:solidFill>
              </a:rPr>
              <a:t> when aggregate output is below potential output.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There is an </a:t>
            </a:r>
            <a:r>
              <a:rPr lang="en-US" sz="2600" b="1" dirty="0">
                <a:solidFill>
                  <a:prstClr val="black"/>
                </a:solidFill>
              </a:rPr>
              <a:t>inflationary gap</a:t>
            </a:r>
            <a:r>
              <a:rPr lang="en-US" sz="2600" dirty="0">
                <a:solidFill>
                  <a:prstClr val="black"/>
                </a:solidFill>
              </a:rPr>
              <a:t> when aggregate output is above potential output.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output gap</a:t>
            </a:r>
            <a:r>
              <a:rPr lang="en-US" sz="2600" dirty="0">
                <a:solidFill>
                  <a:prstClr val="black"/>
                </a:solidFill>
              </a:rPr>
              <a:t> is the percentage difference between actual aggregate output and potential output.</a:t>
            </a: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6249" y="4166119"/>
            <a:ext cx="8002587" cy="1187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4396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Long-Run Macroeconomic Equilibrium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080" y="1905281"/>
            <a:ext cx="852784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economy is </a:t>
            </a:r>
            <a:r>
              <a:rPr lang="en-US" sz="2600" b="1" dirty="0">
                <a:solidFill>
                  <a:prstClr val="black"/>
                </a:solidFill>
              </a:rPr>
              <a:t>self-correcting</a:t>
            </a:r>
            <a:r>
              <a:rPr lang="en-US" sz="2600" dirty="0">
                <a:solidFill>
                  <a:prstClr val="black"/>
                </a:solidFill>
              </a:rPr>
              <a:t> when shocks to aggregate demand affect aggregate output in the short run, but not the long run.</a:t>
            </a: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261703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6425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Supply Shocks versus Demand Shocks in Practice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349" y="1601748"/>
            <a:ext cx="6199594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Recessions are mainly caused by demand shocks. But when a negative supply shock does happen, the resulting recession tends to be particularly severe. </a:t>
            </a: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There’s a reason the aftermath of a supply shock tends to be particularly severe for the economy: macroeconomic policy has a much harder time dealing with supply shocks than with demand shocks.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  <p:pic>
        <p:nvPicPr>
          <p:cNvPr id="16" name="Picture 1" descr="Krug_AP_2e_Econ_19UN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0" y="2055814"/>
            <a:ext cx="4598883" cy="356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02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390779"/>
            <a:ext cx="1089152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In the </a:t>
            </a:r>
            <a:r>
              <a:rPr lang="en-US" sz="2400" b="1" i="1" dirty="0">
                <a:solidFill>
                  <a:prstClr val="black"/>
                </a:solidFill>
              </a:rPr>
              <a:t>AD–AS </a:t>
            </a:r>
            <a:r>
              <a:rPr lang="en-US" sz="2400" b="1" dirty="0">
                <a:solidFill>
                  <a:prstClr val="black"/>
                </a:solidFill>
              </a:rPr>
              <a:t>model, </a:t>
            </a:r>
            <a:r>
              <a:rPr lang="en-US" sz="2400" dirty="0">
                <a:solidFill>
                  <a:prstClr val="black"/>
                </a:solidFill>
              </a:rPr>
              <a:t>the intersection of the short-run aggregate supply curve and the aggregate demand curve is the point of </a:t>
            </a:r>
            <a:r>
              <a:rPr lang="en-US" sz="2400" b="1" dirty="0">
                <a:solidFill>
                  <a:prstClr val="black"/>
                </a:solidFill>
              </a:rPr>
              <a:t>short-run macroeconomic equilibrium. </a:t>
            </a:r>
            <a:r>
              <a:rPr lang="en-US" sz="2400" dirty="0">
                <a:solidFill>
                  <a:prstClr val="black"/>
                </a:solidFill>
              </a:rPr>
              <a:t>It determines the </a:t>
            </a:r>
            <a:r>
              <a:rPr lang="en-US" sz="2400" b="1" dirty="0">
                <a:solidFill>
                  <a:prstClr val="black"/>
                </a:solidFill>
              </a:rPr>
              <a:t>short-run equilibrium aggregate price level </a:t>
            </a:r>
            <a:r>
              <a:rPr lang="en-US" sz="2400" dirty="0">
                <a:solidFill>
                  <a:prstClr val="black"/>
                </a:solidFill>
              </a:rPr>
              <a:t>and the level of </a:t>
            </a:r>
            <a:r>
              <a:rPr lang="en-US" sz="2400" b="1" dirty="0">
                <a:solidFill>
                  <a:prstClr val="black"/>
                </a:solidFill>
              </a:rPr>
              <a:t>short-run equilibrium aggregate output.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A </a:t>
            </a:r>
            <a:r>
              <a:rPr lang="en-US" sz="2400" b="1" dirty="0">
                <a:solidFill>
                  <a:prstClr val="black"/>
                </a:solidFill>
              </a:rPr>
              <a:t>demand shock </a:t>
            </a:r>
            <a:r>
              <a:rPr lang="en-US" sz="2400" dirty="0">
                <a:solidFill>
                  <a:prstClr val="black"/>
                </a:solidFill>
              </a:rPr>
              <a:t>causes the aggregate price level and aggregate output to move in the same direction as the economy moves   a long the short-run aggregate supply curve.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A </a:t>
            </a:r>
            <a:r>
              <a:rPr lang="en-US" sz="2400" b="1" dirty="0">
                <a:solidFill>
                  <a:prstClr val="black"/>
                </a:solidFill>
              </a:rPr>
              <a:t>supply shock </a:t>
            </a:r>
            <a:r>
              <a:rPr lang="en-US" sz="2400" dirty="0">
                <a:solidFill>
                  <a:prstClr val="black"/>
                </a:solidFill>
              </a:rPr>
              <a:t>causes them to move in opposite directions as the economy moves along the aggregate demand curve.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</a:rPr>
              <a:t>Stagflation </a:t>
            </a:r>
            <a:r>
              <a:rPr lang="en-US" sz="2400" dirty="0">
                <a:solidFill>
                  <a:prstClr val="black"/>
                </a:solidFill>
              </a:rPr>
              <a:t>is inflation and falling aggregate output and is caused by a negative supply shock.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392962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4080" y="1329969"/>
            <a:ext cx="10891520" cy="806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 startAt="5"/>
              <a:defRPr/>
            </a:pPr>
            <a:r>
              <a:rPr lang="en-US" sz="2400" dirty="0">
                <a:solidFill>
                  <a:prstClr val="black"/>
                </a:solidFill>
              </a:rPr>
              <a:t>Demand shocks have only short-run effects on aggregate output because the economy is </a:t>
            </a:r>
            <a:r>
              <a:rPr lang="en-US" sz="2400" b="1" dirty="0">
                <a:solidFill>
                  <a:prstClr val="black"/>
                </a:solidFill>
              </a:rPr>
              <a:t>self-correcting </a:t>
            </a:r>
            <a:r>
              <a:rPr lang="en-US" sz="2400" dirty="0">
                <a:solidFill>
                  <a:prstClr val="black"/>
                </a:solidFill>
              </a:rPr>
              <a:t>in the long run.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 startAt="5"/>
              <a:defRPr/>
            </a:pPr>
            <a:r>
              <a:rPr lang="en-US" sz="2400" dirty="0">
                <a:solidFill>
                  <a:prstClr val="black"/>
                </a:solidFill>
              </a:rPr>
              <a:t>In a </a:t>
            </a:r>
            <a:r>
              <a:rPr lang="en-US" sz="2400" b="1" dirty="0">
                <a:solidFill>
                  <a:prstClr val="black"/>
                </a:solidFill>
              </a:rPr>
              <a:t>recessionary gap, </a:t>
            </a:r>
            <a:r>
              <a:rPr lang="en-US" sz="2400" dirty="0">
                <a:solidFill>
                  <a:prstClr val="black"/>
                </a:solidFill>
              </a:rPr>
              <a:t>an eventual fall in nominal wages moves the economy to </a:t>
            </a:r>
            <a:r>
              <a:rPr lang="en-US" sz="2400" b="1" dirty="0">
                <a:solidFill>
                  <a:prstClr val="black"/>
                </a:solidFill>
              </a:rPr>
              <a:t>long-run macroeconomic equilibrium, </a:t>
            </a:r>
            <a:r>
              <a:rPr lang="en-US" sz="2400" dirty="0">
                <a:solidFill>
                  <a:prstClr val="black"/>
                </a:solidFill>
              </a:rPr>
              <a:t>where aggregate output is equal to potential output.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 startAt="5"/>
              <a:defRPr/>
            </a:pPr>
            <a:r>
              <a:rPr lang="en-US" sz="2400" dirty="0">
                <a:solidFill>
                  <a:prstClr val="black"/>
                </a:solidFill>
              </a:rPr>
              <a:t>In an </a:t>
            </a:r>
            <a:r>
              <a:rPr lang="en-US" sz="2400" b="1" dirty="0">
                <a:solidFill>
                  <a:prstClr val="black"/>
                </a:solidFill>
              </a:rPr>
              <a:t>inflationary gap, </a:t>
            </a:r>
            <a:r>
              <a:rPr lang="en-US" sz="2400" dirty="0">
                <a:solidFill>
                  <a:prstClr val="black"/>
                </a:solidFill>
              </a:rPr>
              <a:t>an eventual rise in nominal wages moves the economy to long-run macroeconomic equilibrium.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 startAt="5"/>
              <a:defRPr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prstClr val="black"/>
                </a:solidFill>
              </a:rPr>
              <a:t>output gap </a:t>
            </a:r>
            <a:r>
              <a:rPr lang="en-US" sz="2400" dirty="0">
                <a:solidFill>
                  <a:prstClr val="black"/>
                </a:solidFill>
              </a:rPr>
              <a:t>is the percentage difference between actual aggregate output and potential output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392962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85" y="-216256"/>
            <a:ext cx="10515600" cy="1325563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57" y="688478"/>
            <a:ext cx="10983343" cy="60586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An increase in investment leads to _______ in the price level and _______ in real GDP in the short run. Include a correctly drawn AD/AS graph to support your answer.</a:t>
            </a:r>
            <a:br>
              <a:rPr lang="en-US" dirty="0"/>
            </a:br>
            <a:r>
              <a:rPr lang="en-US" dirty="0"/>
              <a:t>A. an increase; no change </a:t>
            </a:r>
          </a:p>
          <a:p>
            <a:pPr marL="0" indent="0">
              <a:buNone/>
            </a:pPr>
            <a:r>
              <a:rPr lang="en-US" dirty="0"/>
              <a:t>B. A decrease; no change </a:t>
            </a:r>
          </a:p>
          <a:p>
            <a:pPr marL="0" indent="0">
              <a:buNone/>
            </a:pPr>
            <a:r>
              <a:rPr lang="en-US" dirty="0"/>
              <a:t>C. no change; no change </a:t>
            </a:r>
          </a:p>
          <a:p>
            <a:pPr marL="0" indent="0">
              <a:buNone/>
            </a:pPr>
            <a:r>
              <a:rPr lang="en-US" dirty="0"/>
              <a:t>D. an increase; an increase </a:t>
            </a:r>
          </a:p>
          <a:p>
            <a:pPr marL="0" indent="0">
              <a:buNone/>
            </a:pPr>
            <a:r>
              <a:rPr lang="en-US" dirty="0"/>
              <a:t>E. a decrease; a decrease </a:t>
            </a:r>
          </a:p>
          <a:p>
            <a:pPr marL="0" indent="0">
              <a:buNone/>
            </a:pPr>
            <a:r>
              <a:rPr lang="en-US" dirty="0"/>
              <a:t>Expectations of a lower rate of inflation shift the _________ to the _________. Include a correctly drawn AD/AS graph to support your answer.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A. long-run aggregate supply curve; left</a:t>
            </a:r>
            <a:br>
              <a:rPr lang="en-US" dirty="0"/>
            </a:br>
            <a:r>
              <a:rPr lang="en-US" dirty="0"/>
              <a:t>B. aggregate demand curve; left </a:t>
            </a:r>
          </a:p>
          <a:p>
            <a:pPr marL="0" indent="0">
              <a:buNone/>
            </a:pPr>
            <a:r>
              <a:rPr lang="en-US" dirty="0"/>
              <a:t>C. short-run aggregate supply curve; right </a:t>
            </a:r>
          </a:p>
          <a:p>
            <a:pPr marL="0" indent="0">
              <a:buNone/>
            </a:pPr>
            <a:r>
              <a:rPr lang="en-US" dirty="0"/>
              <a:t>D. aggregate demand curve; right</a:t>
            </a:r>
            <a:br>
              <a:rPr lang="en-US" dirty="0"/>
            </a:br>
            <a:r>
              <a:rPr lang="en-US" dirty="0"/>
              <a:t>E. short-run aggregate supply curve; left </a:t>
            </a:r>
          </a:p>
          <a:p>
            <a:pPr marL="0" indent="0">
              <a:buNone/>
            </a:pPr>
            <a:r>
              <a:rPr lang="en-US" dirty="0"/>
              <a:t>Inflationary and recessionary gaps are closed by self-correcting adjustments that shift </a:t>
            </a:r>
          </a:p>
          <a:p>
            <a:pPr marL="0" indent="0">
              <a:buNone/>
            </a:pPr>
            <a:r>
              <a:rPr lang="en-US" dirty="0"/>
              <a:t>A. the SRAS curve.</a:t>
            </a:r>
            <a:br>
              <a:rPr lang="en-US" dirty="0"/>
            </a:br>
            <a:r>
              <a:rPr lang="en-US" dirty="0"/>
              <a:t>B. The AD curve. And the SRAS </a:t>
            </a:r>
            <a:r>
              <a:rPr lang="en-US" dirty="0" err="1"/>
              <a:t>curce</a:t>
            </a:r>
            <a:br>
              <a:rPr lang="en-US" dirty="0"/>
            </a:br>
            <a:r>
              <a:rPr lang="en-US" dirty="0"/>
              <a:t>C. The LRAS curve.</a:t>
            </a:r>
          </a:p>
          <a:p>
            <a:pPr marL="0" indent="0">
              <a:buNone/>
            </a:pPr>
            <a:r>
              <a:rPr lang="en-US" dirty="0"/>
              <a:t>D. both the SRAS curve and the LRAS curve. </a:t>
            </a:r>
          </a:p>
          <a:p>
            <a:pPr marL="0" indent="0">
              <a:buNone/>
            </a:pPr>
            <a:r>
              <a:rPr lang="en-US" dirty="0"/>
              <a:t>E. both the AD curve and LRAS curve.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67BE-7C13-AA46-8C1F-F6888817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practice (answer key will be posted soon)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CEC0E-05DA-EC45-B4EC-0C9A67298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0212"/>
            <a:ext cx="12192000" cy="47067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AD/AS graphs to show the SR effects of each of the following shocks on the PL and RGDP</a:t>
            </a:r>
          </a:p>
          <a:p>
            <a:pPr marL="514350" indent="-514350">
              <a:buAutoNum type="arabicPeriod"/>
            </a:pPr>
            <a:r>
              <a:rPr lang="en-US" dirty="0"/>
              <a:t>The price of copper, steel and other commodities has risen in global markets</a:t>
            </a:r>
          </a:p>
          <a:p>
            <a:pPr marL="514350" indent="-514350">
              <a:buAutoNum type="arabicPeriod"/>
            </a:pPr>
            <a:r>
              <a:rPr lang="en-US" dirty="0"/>
              <a:t>A weak auto industry has prompted less investment spending by many firms that manufacture auto parts</a:t>
            </a:r>
          </a:p>
          <a:p>
            <a:pPr marL="514350" indent="-514350">
              <a:buAutoNum type="arabicPeriod"/>
            </a:pPr>
            <a:r>
              <a:rPr lang="en-US" dirty="0"/>
              <a:t>Congress lowers taxes and increases spending</a:t>
            </a:r>
          </a:p>
          <a:p>
            <a:pPr marL="514350" indent="-514350">
              <a:buAutoNum type="arabicPeriod"/>
            </a:pPr>
            <a:r>
              <a:rPr lang="en-US" dirty="0"/>
              <a:t>More and more students graduating from high school and receiving college degrees</a:t>
            </a:r>
          </a:p>
          <a:p>
            <a:pPr marL="514350" indent="-514350">
              <a:buAutoNum type="arabicPeriod"/>
            </a:pPr>
            <a:r>
              <a:rPr lang="en-US" dirty="0"/>
              <a:t>Newspapers report housing sales have decreased for the third month in a row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4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3C8C-ECE9-A14C-8F83-59D220F4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A9C80-FE1F-0143-9490-54B56B9E7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Draw a graph that shows the economy currently in LR equilibrium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Suppose household wealth has been falling for several months. Given this, adjust your graph to show both the SR change in PL and RDGP</a:t>
            </a:r>
          </a:p>
          <a:p>
            <a:pPr marL="514350" indent="-514350">
              <a:buAutoNum type="arabicPeriod"/>
            </a:pPr>
            <a:r>
              <a:rPr lang="en-US" dirty="0"/>
              <a:t>Describe how the economy will adjust in the LR. Using the graph you drew in part a, show this adjustment to LR equilibrium </a:t>
            </a:r>
          </a:p>
        </p:txBody>
      </p:sp>
    </p:spTree>
    <p:extLst>
      <p:ext uri="{BB962C8B-B14F-4D97-AF65-F5344CB8AC3E}">
        <p14:creationId xmlns:p14="http://schemas.microsoft.com/office/powerpoint/2010/main" val="15157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</a:t>
            </a:r>
            <a:r>
              <a:rPr lang="en-US" sz="3600" i="1" dirty="0"/>
              <a:t>AS–AD </a:t>
            </a:r>
            <a:r>
              <a:rPr lang="en-US" sz="3600" dirty="0"/>
              <a:t>Model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3112" y="1924368"/>
            <a:ext cx="96074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AS-AD model</a:t>
            </a:r>
            <a:r>
              <a:rPr lang="en-US" sz="2600" dirty="0">
                <a:solidFill>
                  <a:prstClr val="black"/>
                </a:solidFill>
              </a:rPr>
              <a:t> uses the aggregate supply curve and the  aggregate demand curve together to analyze economic fluctuations.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43963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Short-Run Macroeconomic Equilibrium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482" y="1743254"/>
            <a:ext cx="10553463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economy is in </a:t>
            </a:r>
            <a:r>
              <a:rPr lang="en-US" sz="2600" b="1" dirty="0">
                <a:solidFill>
                  <a:prstClr val="black"/>
                </a:solidFill>
              </a:rPr>
              <a:t>short-run macroeconomic equilibrium </a:t>
            </a:r>
            <a:r>
              <a:rPr lang="en-US" sz="2600" dirty="0">
                <a:solidFill>
                  <a:prstClr val="black"/>
                </a:solidFill>
              </a:rPr>
              <a:t>when the quantity of aggregate output supplied is equal to the quantity demanded.</a:t>
            </a:r>
          </a:p>
          <a:p>
            <a:pPr marL="95250"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short-run equilibrium aggregate price level </a:t>
            </a:r>
            <a:r>
              <a:rPr lang="en-US" sz="2600" dirty="0">
                <a:solidFill>
                  <a:prstClr val="black"/>
                </a:solidFill>
              </a:rPr>
              <a:t>is the aggregate price level in the short-run macroeconomic equilibrium.</a:t>
            </a:r>
          </a:p>
          <a:p>
            <a:pPr marL="95250"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Short-run equilibrium aggregate output </a:t>
            </a:r>
            <a:r>
              <a:rPr lang="en-US" sz="2600" dirty="0">
                <a:solidFill>
                  <a:prstClr val="black"/>
                </a:solidFill>
              </a:rPr>
              <a:t>is the quantity of aggregate output produced in the short-run macroeconomic equilibrium.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43963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</a:t>
            </a:r>
            <a:r>
              <a:rPr lang="en-US" sz="3600" i="1" dirty="0"/>
              <a:t>AS–AD </a:t>
            </a:r>
            <a:r>
              <a:rPr lang="en-US" sz="3600" dirty="0"/>
              <a:t>Model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603649" y="6062135"/>
            <a:ext cx="100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738586" y="6185960"/>
            <a:ext cx="10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057174" y="3358622"/>
            <a:ext cx="107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188936" y="3482447"/>
            <a:ext cx="10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5890986" y="3377672"/>
            <a:ext cx="10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6013224" y="3498322"/>
            <a:ext cx="209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SR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591199" y="1829860"/>
            <a:ext cx="95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7711849" y="1829860"/>
            <a:ext cx="1127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7846786" y="1829860"/>
            <a:ext cx="214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7203849" y="4973110"/>
            <a:ext cx="246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4255861" y="2025122"/>
            <a:ext cx="2968625" cy="3013075"/>
          </a:xfrm>
          <a:prstGeom prst="line">
            <a:avLst/>
          </a:prstGeom>
          <a:noFill/>
          <a:ln w="38100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3387499" y="2142597"/>
            <a:ext cx="4370387" cy="2909888"/>
          </a:xfrm>
          <a:prstGeom prst="line">
            <a:avLst/>
          </a:prstGeom>
          <a:noFill/>
          <a:ln w="38100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38"/>
          <p:cNvSpPr>
            <a:spLocks/>
          </p:cNvSpPr>
          <p:nvPr/>
        </p:nvSpPr>
        <p:spPr bwMode="auto">
          <a:xfrm>
            <a:off x="2374674" y="1590147"/>
            <a:ext cx="6162675" cy="4449763"/>
          </a:xfrm>
          <a:custGeom>
            <a:avLst/>
            <a:gdLst>
              <a:gd name="T0" fmla="*/ 2147483647 w 2329"/>
              <a:gd name="T1" fmla="*/ 2147483647 h 1722"/>
              <a:gd name="T2" fmla="*/ 0 w 2329"/>
              <a:gd name="T3" fmla="*/ 2147483647 h 1722"/>
              <a:gd name="T4" fmla="*/ 0 w 2329"/>
              <a:gd name="T5" fmla="*/ 0 h 1722"/>
              <a:gd name="T6" fmla="*/ 0 60000 65536"/>
              <a:gd name="T7" fmla="*/ 0 60000 65536"/>
              <a:gd name="T8" fmla="*/ 0 60000 65536"/>
              <a:gd name="T9" fmla="*/ 0 w 2329"/>
              <a:gd name="T10" fmla="*/ 0 h 1722"/>
              <a:gd name="T11" fmla="*/ 2329 w 2329"/>
              <a:gd name="T12" fmla="*/ 1722 h 17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9" h="1722">
                <a:moveTo>
                  <a:pt x="2329" y="1722"/>
                </a:moveTo>
                <a:lnTo>
                  <a:pt x="0" y="1722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39"/>
          <p:cNvSpPr>
            <a:spLocks/>
          </p:cNvSpPr>
          <p:nvPr/>
        </p:nvSpPr>
        <p:spPr bwMode="auto">
          <a:xfrm>
            <a:off x="6794274" y="3117322"/>
            <a:ext cx="1752600" cy="914400"/>
          </a:xfrm>
          <a:custGeom>
            <a:avLst/>
            <a:gdLst>
              <a:gd name="T0" fmla="*/ 2147483647 w 240"/>
              <a:gd name="T1" fmla="*/ 2147483647 h 137"/>
              <a:gd name="T2" fmla="*/ 2147483647 w 240"/>
              <a:gd name="T3" fmla="*/ 2147483647 h 137"/>
              <a:gd name="T4" fmla="*/ 776153515 w 240"/>
              <a:gd name="T5" fmla="*/ 2147483647 h 137"/>
              <a:gd name="T6" fmla="*/ 0 w 240"/>
              <a:gd name="T7" fmla="*/ 2147483647 h 137"/>
              <a:gd name="T8" fmla="*/ 0 w 240"/>
              <a:gd name="T9" fmla="*/ 822292555 h 137"/>
              <a:gd name="T10" fmla="*/ 776153515 w 240"/>
              <a:gd name="T11" fmla="*/ 0 h 137"/>
              <a:gd name="T12" fmla="*/ 2147483647 w 240"/>
              <a:gd name="T13" fmla="*/ 0 h 137"/>
              <a:gd name="T14" fmla="*/ 2147483647 w 240"/>
              <a:gd name="T15" fmla="*/ 822292555 h 137"/>
              <a:gd name="T16" fmla="*/ 2147483647 w 240"/>
              <a:gd name="T17" fmla="*/ 2147483647 h 1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0"/>
              <a:gd name="T28" fmla="*/ 0 h 137"/>
              <a:gd name="T29" fmla="*/ 240 w 240"/>
              <a:gd name="T30" fmla="*/ 137 h 1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0" h="137">
                <a:moveTo>
                  <a:pt x="240" y="118"/>
                </a:moveTo>
                <a:cubicBezTo>
                  <a:pt x="240" y="128"/>
                  <a:pt x="232" y="137"/>
                  <a:pt x="223" y="137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8" y="137"/>
                  <a:pt x="0" y="128"/>
                  <a:pt x="0" y="1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7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32" y="0"/>
                  <a:pt x="240" y="8"/>
                  <a:pt x="240" y="19"/>
                </a:cubicBezTo>
                <a:lnTo>
                  <a:pt x="240" y="11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Oval 55"/>
          <p:cNvSpPr>
            <a:spLocks noChangeArrowheads="1"/>
          </p:cNvSpPr>
          <p:nvPr/>
        </p:nvSpPr>
        <p:spPr bwMode="auto">
          <a:xfrm>
            <a:off x="5651274" y="3434822"/>
            <a:ext cx="123825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602311" y="6071660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ea typeface="MS PGothic" pitchFamily="34" charset="-128"/>
              </a:rPr>
              <a:t>Real GDP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6808561" y="3103035"/>
            <a:ext cx="17430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ea typeface="MS PGothic" pitchFamily="34" charset="-128"/>
              </a:rPr>
              <a:t>Short-run macroeconomic equilibrium</a:t>
            </a: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H="1">
            <a:off x="5703661" y="3604685"/>
            <a:ext cx="0" cy="2430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H="1">
            <a:off x="2374674" y="3480860"/>
            <a:ext cx="3302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6260874" y="348086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15579" y="1717255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ea typeface="MS PGothic" pitchFamily="34" charset="-128"/>
              </a:rPr>
              <a:t>Aggregate price</a:t>
            </a:r>
          </a:p>
          <a:p>
            <a:r>
              <a:rPr lang="en-US" b="1" dirty="0">
                <a:ea typeface="MS PGothic" pitchFamily="34" charset="-128"/>
              </a:rPr>
              <a:t>         level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4396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Demand Shocks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Line 243"/>
          <p:cNvSpPr>
            <a:spLocks noChangeShapeType="1"/>
          </p:cNvSpPr>
          <p:nvPr/>
        </p:nvSpPr>
        <p:spPr bwMode="auto">
          <a:xfrm flipV="1">
            <a:off x="2517616" y="3484563"/>
            <a:ext cx="1608137" cy="1497012"/>
          </a:xfrm>
          <a:prstGeom prst="line">
            <a:avLst/>
          </a:prstGeom>
          <a:noFill/>
          <a:ln w="38100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253"/>
          <p:cNvSpPr>
            <a:spLocks noChangeArrowheads="1"/>
          </p:cNvSpPr>
          <p:nvPr/>
        </p:nvSpPr>
        <p:spPr bwMode="auto">
          <a:xfrm>
            <a:off x="2889091" y="5583238"/>
            <a:ext cx="88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14" name="Rectangle 254"/>
          <p:cNvSpPr>
            <a:spLocks noChangeArrowheads="1"/>
          </p:cNvSpPr>
          <p:nvPr/>
        </p:nvSpPr>
        <p:spPr bwMode="auto">
          <a:xfrm>
            <a:off x="2985928" y="5680075"/>
            <a:ext cx="77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15" name="Rectangle 260"/>
          <p:cNvSpPr>
            <a:spLocks noChangeArrowheads="1"/>
          </p:cNvSpPr>
          <p:nvPr/>
        </p:nvSpPr>
        <p:spPr bwMode="auto">
          <a:xfrm>
            <a:off x="3138328" y="4595813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16" name="Oval 266"/>
          <p:cNvSpPr>
            <a:spLocks noChangeArrowheads="1"/>
          </p:cNvSpPr>
          <p:nvPr/>
        </p:nvSpPr>
        <p:spPr bwMode="auto">
          <a:xfrm>
            <a:off x="2906553" y="4519613"/>
            <a:ext cx="90488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ea typeface="MS PGothic" pitchFamily="34" charset="-128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830228" y="4191000"/>
            <a:ext cx="49213" cy="185738"/>
            <a:chOff x="533772" y="4190808"/>
            <a:chExt cx="49213" cy="185737"/>
          </a:xfrm>
        </p:grpSpPr>
        <p:sp>
          <p:nvSpPr>
            <p:cNvPr id="18" name="Line 424"/>
            <p:cNvSpPr>
              <a:spLocks noChangeShapeType="1"/>
            </p:cNvSpPr>
            <p:nvPr/>
          </p:nvSpPr>
          <p:spPr bwMode="auto">
            <a:xfrm>
              <a:off x="559172" y="4190808"/>
              <a:ext cx="1588" cy="1190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25"/>
            <p:cNvSpPr>
              <a:spLocks/>
            </p:cNvSpPr>
            <p:nvPr/>
          </p:nvSpPr>
          <p:spPr bwMode="auto">
            <a:xfrm>
              <a:off x="533772" y="4287645"/>
              <a:ext cx="49213" cy="88900"/>
            </a:xfrm>
            <a:custGeom>
              <a:avLst/>
              <a:gdLst>
                <a:gd name="T0" fmla="*/ 2147483647 w 11"/>
                <a:gd name="T1" fmla="*/ 2147483647 h 18"/>
                <a:gd name="T2" fmla="*/ 0 w 11"/>
                <a:gd name="T3" fmla="*/ 0 h 18"/>
                <a:gd name="T4" fmla="*/ 0 w 11"/>
                <a:gd name="T5" fmla="*/ 0 h 18"/>
                <a:gd name="T6" fmla="*/ 2147483647 w 11"/>
                <a:gd name="T7" fmla="*/ 2147483647 h 18"/>
                <a:gd name="T8" fmla="*/ 2147483647 w 11"/>
                <a:gd name="T9" fmla="*/ 2147483647 h 18"/>
                <a:gd name="T10" fmla="*/ 2147483647 w 11"/>
                <a:gd name="T11" fmla="*/ 2147483647 h 18"/>
                <a:gd name="T12" fmla="*/ 2147483647 w 11"/>
                <a:gd name="T13" fmla="*/ 0 h 18"/>
                <a:gd name="T14" fmla="*/ 2147483647 w 11"/>
                <a:gd name="T15" fmla="*/ 0 h 18"/>
                <a:gd name="T16" fmla="*/ 2147483647 w 11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8"/>
                <a:gd name="T29" fmla="*/ 11 w 1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8">
                  <a:moveTo>
                    <a:pt x="6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5" y="15"/>
                    <a:pt x="6" y="18"/>
                  </a:cubicBezTo>
                  <a:cubicBezTo>
                    <a:pt x="6" y="15"/>
                    <a:pt x="7" y="12"/>
                    <a:pt x="8" y="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428"/>
          <p:cNvSpPr>
            <a:spLocks noChangeArrowheads="1"/>
          </p:cNvSpPr>
          <p:nvPr/>
        </p:nvSpPr>
        <p:spPr bwMode="auto">
          <a:xfrm>
            <a:off x="1779428" y="4405313"/>
            <a:ext cx="936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21" name="Rectangle 429"/>
          <p:cNvSpPr>
            <a:spLocks noChangeArrowheads="1"/>
          </p:cNvSpPr>
          <p:nvPr/>
        </p:nvSpPr>
        <p:spPr bwMode="auto">
          <a:xfrm>
            <a:off x="1846103" y="4502150"/>
            <a:ext cx="77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22" name="Freeform 300"/>
          <p:cNvSpPr>
            <a:spLocks/>
          </p:cNvSpPr>
          <p:nvPr/>
        </p:nvSpPr>
        <p:spPr bwMode="auto">
          <a:xfrm>
            <a:off x="3102609" y="2615364"/>
            <a:ext cx="1981200" cy="533400"/>
          </a:xfrm>
          <a:custGeom>
            <a:avLst/>
            <a:gdLst>
              <a:gd name="T0" fmla="*/ 4858439 w 249"/>
              <a:gd name="T1" fmla="*/ 1004019 h 93"/>
              <a:gd name="T2" fmla="*/ 4526735 w 249"/>
              <a:gd name="T3" fmla="*/ 1261806 h 93"/>
              <a:gd name="T4" fmla="*/ 331703 w 249"/>
              <a:gd name="T5" fmla="*/ 1261806 h 93"/>
              <a:gd name="T6" fmla="*/ 0 w 249"/>
              <a:gd name="T7" fmla="*/ 1004019 h 93"/>
              <a:gd name="T8" fmla="*/ 0 w 249"/>
              <a:gd name="T9" fmla="*/ 257788 h 93"/>
              <a:gd name="T10" fmla="*/ 331703 w 249"/>
              <a:gd name="T11" fmla="*/ 0 h 93"/>
              <a:gd name="T12" fmla="*/ 4526735 w 249"/>
              <a:gd name="T13" fmla="*/ 0 h 93"/>
              <a:gd name="T14" fmla="*/ 4858439 w 249"/>
              <a:gd name="T15" fmla="*/ 257788 h 93"/>
              <a:gd name="T16" fmla="*/ 4858439 w 249"/>
              <a:gd name="T17" fmla="*/ 1004019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9"/>
              <a:gd name="T28" fmla="*/ 0 h 93"/>
              <a:gd name="T29" fmla="*/ 249 w 249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9" h="93">
                <a:moveTo>
                  <a:pt x="249" y="74"/>
                </a:moveTo>
                <a:cubicBezTo>
                  <a:pt x="249" y="85"/>
                  <a:pt x="241" y="93"/>
                  <a:pt x="232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8" y="93"/>
                  <a:pt x="0" y="85"/>
                  <a:pt x="0" y="7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7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41" y="0"/>
                  <a:pt x="249" y="9"/>
                  <a:pt x="249" y="19"/>
                </a:cubicBezTo>
                <a:lnTo>
                  <a:pt x="249" y="7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Line 242"/>
          <p:cNvSpPr>
            <a:spLocks noChangeShapeType="1"/>
          </p:cNvSpPr>
          <p:nvPr/>
        </p:nvSpPr>
        <p:spPr bwMode="auto">
          <a:xfrm flipH="1" flipV="1">
            <a:off x="2182653" y="3082925"/>
            <a:ext cx="1127125" cy="2212975"/>
          </a:xfrm>
          <a:prstGeom prst="line">
            <a:avLst/>
          </a:prstGeom>
          <a:noFill/>
          <a:ln w="38100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99"/>
          <p:cNvSpPr>
            <a:spLocks noChangeShapeType="1"/>
          </p:cNvSpPr>
          <p:nvPr/>
        </p:nvSpPr>
        <p:spPr bwMode="auto">
          <a:xfrm flipH="1">
            <a:off x="3014503" y="3165475"/>
            <a:ext cx="476250" cy="598488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670016" y="3775075"/>
            <a:ext cx="577850" cy="90488"/>
            <a:chOff x="1372411" y="3774883"/>
            <a:chExt cx="577850" cy="90488"/>
          </a:xfrm>
        </p:grpSpPr>
        <p:sp>
          <p:nvSpPr>
            <p:cNvPr id="26" name="Line 409"/>
            <p:cNvSpPr>
              <a:spLocks noChangeShapeType="1"/>
            </p:cNvSpPr>
            <p:nvPr/>
          </p:nvSpPr>
          <p:spPr bwMode="auto">
            <a:xfrm flipH="1">
              <a:off x="1467661" y="3819333"/>
              <a:ext cx="4826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10"/>
            <p:cNvSpPr>
              <a:spLocks/>
            </p:cNvSpPr>
            <p:nvPr/>
          </p:nvSpPr>
          <p:spPr bwMode="auto">
            <a:xfrm>
              <a:off x="1372411" y="3774883"/>
              <a:ext cx="130175" cy="90488"/>
            </a:xfrm>
            <a:custGeom>
              <a:avLst/>
              <a:gdLst>
                <a:gd name="T0" fmla="*/ 2147483647 w 29"/>
                <a:gd name="T1" fmla="*/ 2147483647 h 18"/>
                <a:gd name="T2" fmla="*/ 2147483647 w 29"/>
                <a:gd name="T3" fmla="*/ 2147483647 h 18"/>
                <a:gd name="T4" fmla="*/ 2147483647 w 29"/>
                <a:gd name="T5" fmla="*/ 0 h 18"/>
                <a:gd name="T6" fmla="*/ 2147483647 w 29"/>
                <a:gd name="T7" fmla="*/ 2147483647 h 18"/>
                <a:gd name="T8" fmla="*/ 0 w 29"/>
                <a:gd name="T9" fmla="*/ 2147483647 h 18"/>
                <a:gd name="T10" fmla="*/ 2147483647 w 29"/>
                <a:gd name="T11" fmla="*/ 2147483647 h 18"/>
                <a:gd name="T12" fmla="*/ 2147483647 w 29"/>
                <a:gd name="T13" fmla="*/ 2147483647 h 18"/>
                <a:gd name="T14" fmla="*/ 2147483647 w 29"/>
                <a:gd name="T15" fmla="*/ 2147483647 h 18"/>
                <a:gd name="T16" fmla="*/ 2147483647 w 29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8"/>
                <a:gd name="T29" fmla="*/ 29 w 2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8">
                  <a:moveTo>
                    <a:pt x="24" y="9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5" y="8"/>
                    <a:pt x="0" y="9"/>
                  </a:cubicBezTo>
                  <a:cubicBezTo>
                    <a:pt x="5" y="10"/>
                    <a:pt x="10" y="11"/>
                    <a:pt x="15" y="1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lnTo>
                    <a:pt x="2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419"/>
          <p:cNvSpPr>
            <a:spLocks noChangeArrowheads="1"/>
          </p:cNvSpPr>
          <p:nvPr/>
        </p:nvSpPr>
        <p:spPr bwMode="auto">
          <a:xfrm>
            <a:off x="3189128" y="5278438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29" name="Rectangle 420"/>
          <p:cNvSpPr>
            <a:spLocks noChangeArrowheads="1"/>
          </p:cNvSpPr>
          <p:nvPr/>
        </p:nvSpPr>
        <p:spPr bwMode="auto">
          <a:xfrm>
            <a:off x="3417728" y="5375275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3140709" y="2619579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i="1" dirty="0">
                <a:ea typeface="MS PGothic" pitchFamily="34" charset="-128"/>
              </a:rPr>
              <a:t>A negative </a:t>
            </a:r>
          </a:p>
          <a:p>
            <a:pPr algn="ctr"/>
            <a:r>
              <a:rPr lang="en-US" sz="1600" i="1" dirty="0">
                <a:ea typeface="MS PGothic" pitchFamily="34" charset="-128"/>
              </a:rPr>
              <a:t>demand shock...</a:t>
            </a: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>
            <a:off x="1979453" y="4546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flipH="1">
            <a:off x="2949416" y="4664075"/>
            <a:ext cx="0" cy="885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41"/>
          <p:cNvSpPr>
            <a:spLocks noChangeShapeType="1"/>
          </p:cNvSpPr>
          <p:nvPr/>
        </p:nvSpPr>
        <p:spPr bwMode="auto">
          <a:xfrm flipH="1" flipV="1">
            <a:off x="2787491" y="2714625"/>
            <a:ext cx="1108075" cy="2160588"/>
          </a:xfrm>
          <a:prstGeom prst="line">
            <a:avLst/>
          </a:prstGeom>
          <a:noFill/>
          <a:ln w="38100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44"/>
          <p:cNvSpPr>
            <a:spLocks noChangeShapeType="1"/>
          </p:cNvSpPr>
          <p:nvPr/>
        </p:nvSpPr>
        <p:spPr bwMode="auto">
          <a:xfrm flipV="1">
            <a:off x="6740366" y="3495675"/>
            <a:ext cx="1611312" cy="1479550"/>
          </a:xfrm>
          <a:prstGeom prst="line">
            <a:avLst/>
          </a:prstGeom>
          <a:noFill/>
          <a:ln w="38100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245"/>
          <p:cNvSpPr>
            <a:spLocks/>
          </p:cNvSpPr>
          <p:nvPr/>
        </p:nvSpPr>
        <p:spPr bwMode="auto">
          <a:xfrm>
            <a:off x="1995328" y="2435225"/>
            <a:ext cx="3405188" cy="3124200"/>
          </a:xfrm>
          <a:custGeom>
            <a:avLst/>
            <a:gdLst>
              <a:gd name="T0" fmla="*/ 2147483647 w 1797"/>
              <a:gd name="T1" fmla="*/ 2147483647 h 1455"/>
              <a:gd name="T2" fmla="*/ 0 w 1797"/>
              <a:gd name="T3" fmla="*/ 2147483647 h 1455"/>
              <a:gd name="T4" fmla="*/ 0 w 1797"/>
              <a:gd name="T5" fmla="*/ 0 h 1455"/>
              <a:gd name="T6" fmla="*/ 0 60000 65536"/>
              <a:gd name="T7" fmla="*/ 0 60000 65536"/>
              <a:gd name="T8" fmla="*/ 0 60000 65536"/>
              <a:gd name="T9" fmla="*/ 0 w 1797"/>
              <a:gd name="T10" fmla="*/ 0 h 1455"/>
              <a:gd name="T11" fmla="*/ 1797 w 1797"/>
              <a:gd name="T12" fmla="*/ 1455 h 14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7" h="1455">
                <a:moveTo>
                  <a:pt x="1797" y="1455"/>
                </a:moveTo>
                <a:lnTo>
                  <a:pt x="0" y="1455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47"/>
          <p:cNvSpPr>
            <a:spLocks noChangeShapeType="1"/>
          </p:cNvSpPr>
          <p:nvPr/>
        </p:nvSpPr>
        <p:spPr bwMode="auto">
          <a:xfrm flipH="1">
            <a:off x="3122453" y="5711825"/>
            <a:ext cx="300038" cy="3175"/>
          </a:xfrm>
          <a:prstGeom prst="line">
            <a:avLst/>
          </a:prstGeom>
          <a:noFill/>
          <a:ln w="7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248"/>
          <p:cNvSpPr>
            <a:spLocks/>
          </p:cNvSpPr>
          <p:nvPr/>
        </p:nvSpPr>
        <p:spPr bwMode="auto">
          <a:xfrm>
            <a:off x="3060541" y="5681663"/>
            <a:ext cx="84137" cy="60325"/>
          </a:xfrm>
          <a:custGeom>
            <a:avLst/>
            <a:gdLst>
              <a:gd name="T0" fmla="*/ 2147483647 w 19"/>
              <a:gd name="T1" fmla="*/ 2147483647 h 12"/>
              <a:gd name="T2" fmla="*/ 2147483647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0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0 h 12"/>
              <a:gd name="T14" fmla="*/ 2147483647 w 19"/>
              <a:gd name="T15" fmla="*/ 2147483647 h 12"/>
              <a:gd name="T16" fmla="*/ 2147483647 w 19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2"/>
              <a:gd name="T29" fmla="*/ 19 w 19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2">
                <a:moveTo>
                  <a:pt x="15" y="6"/>
                </a:moveTo>
                <a:cubicBezTo>
                  <a:pt x="19" y="11"/>
                  <a:pt x="19" y="11"/>
                  <a:pt x="19" y="11"/>
                </a:cubicBezTo>
                <a:cubicBezTo>
                  <a:pt x="18" y="12"/>
                  <a:pt x="18" y="12"/>
                  <a:pt x="18" y="12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7"/>
                  <a:pt x="3" y="7"/>
                  <a:pt x="0" y="6"/>
                </a:cubicBezTo>
                <a:cubicBezTo>
                  <a:pt x="3" y="5"/>
                  <a:pt x="7" y="5"/>
                  <a:pt x="10" y="4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1"/>
                  <a:pt x="19" y="1"/>
                  <a:pt x="19" y="1"/>
                </a:cubicBezTo>
                <a:lnTo>
                  <a:pt x="15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251"/>
          <p:cNvSpPr>
            <a:spLocks noChangeArrowheads="1"/>
          </p:cNvSpPr>
          <p:nvPr/>
        </p:nvSpPr>
        <p:spPr bwMode="auto">
          <a:xfrm>
            <a:off x="3430428" y="5583238"/>
            <a:ext cx="87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39" name="Rectangle 252"/>
          <p:cNvSpPr>
            <a:spLocks noChangeArrowheads="1"/>
          </p:cNvSpPr>
          <p:nvPr/>
        </p:nvSpPr>
        <p:spPr bwMode="auto">
          <a:xfrm>
            <a:off x="3525678" y="5680075"/>
            <a:ext cx="77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40" name="Rectangle 257"/>
          <p:cNvSpPr>
            <a:spLocks noChangeArrowheads="1"/>
          </p:cNvSpPr>
          <p:nvPr/>
        </p:nvSpPr>
        <p:spPr bwMode="auto">
          <a:xfrm>
            <a:off x="3611403" y="3989388"/>
            <a:ext cx="87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1" name="Rectangle 258"/>
          <p:cNvSpPr>
            <a:spLocks noChangeArrowheads="1"/>
          </p:cNvSpPr>
          <p:nvPr/>
        </p:nvSpPr>
        <p:spPr bwMode="auto">
          <a:xfrm>
            <a:off x="3700303" y="4086225"/>
            <a:ext cx="90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2" name="Rectangle 259"/>
          <p:cNvSpPr>
            <a:spLocks noChangeArrowheads="1"/>
          </p:cNvSpPr>
          <p:nvPr/>
        </p:nvSpPr>
        <p:spPr bwMode="auto">
          <a:xfrm>
            <a:off x="3051016" y="4498975"/>
            <a:ext cx="87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auto">
          <a:xfrm>
            <a:off x="4157503" y="3360738"/>
            <a:ext cx="80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S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4" name="Rectangle 262"/>
          <p:cNvSpPr>
            <a:spLocks noChangeArrowheads="1"/>
          </p:cNvSpPr>
          <p:nvPr/>
        </p:nvSpPr>
        <p:spPr bwMode="auto">
          <a:xfrm>
            <a:off x="4246403" y="3360738"/>
            <a:ext cx="96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5" name="Rectangle 263"/>
          <p:cNvSpPr>
            <a:spLocks noChangeArrowheads="1"/>
          </p:cNvSpPr>
          <p:nvPr/>
        </p:nvSpPr>
        <p:spPr bwMode="auto">
          <a:xfrm>
            <a:off x="4343241" y="3360738"/>
            <a:ext cx="185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auto">
          <a:xfrm>
            <a:off x="3797141" y="4905375"/>
            <a:ext cx="214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7" name="Rectangle 265"/>
          <p:cNvSpPr>
            <a:spLocks noChangeArrowheads="1"/>
          </p:cNvSpPr>
          <p:nvPr/>
        </p:nvSpPr>
        <p:spPr bwMode="auto">
          <a:xfrm>
            <a:off x="4025741" y="5002213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8" name="Oval 267"/>
          <p:cNvSpPr>
            <a:spLocks noChangeArrowheads="1"/>
          </p:cNvSpPr>
          <p:nvPr/>
        </p:nvSpPr>
        <p:spPr bwMode="auto">
          <a:xfrm>
            <a:off x="3441541" y="4013200"/>
            <a:ext cx="8890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ea typeface="MS PGothic" pitchFamily="34" charset="-128"/>
            </a:endParaRPr>
          </a:p>
        </p:txBody>
      </p:sp>
      <p:sp>
        <p:nvSpPr>
          <p:cNvPr id="49" name="Line 327"/>
          <p:cNvSpPr>
            <a:spLocks noChangeShapeType="1"/>
          </p:cNvSpPr>
          <p:nvPr/>
        </p:nvSpPr>
        <p:spPr bwMode="auto">
          <a:xfrm flipH="1" flipV="1">
            <a:off x="6399053" y="3074988"/>
            <a:ext cx="1133475" cy="2185987"/>
          </a:xfrm>
          <a:prstGeom prst="line">
            <a:avLst/>
          </a:prstGeom>
          <a:noFill/>
          <a:ln w="38100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328"/>
          <p:cNvSpPr>
            <a:spLocks/>
          </p:cNvSpPr>
          <p:nvPr/>
        </p:nvSpPr>
        <p:spPr bwMode="auto">
          <a:xfrm>
            <a:off x="6216491" y="2438400"/>
            <a:ext cx="3438525" cy="3106738"/>
          </a:xfrm>
          <a:custGeom>
            <a:avLst/>
            <a:gdLst>
              <a:gd name="T0" fmla="*/ 2147483647 w 1815"/>
              <a:gd name="T1" fmla="*/ 2147483647 h 1446"/>
              <a:gd name="T2" fmla="*/ 0 w 1815"/>
              <a:gd name="T3" fmla="*/ 2147483647 h 1446"/>
              <a:gd name="T4" fmla="*/ 0 w 1815"/>
              <a:gd name="T5" fmla="*/ 0 h 1446"/>
              <a:gd name="T6" fmla="*/ 0 60000 65536"/>
              <a:gd name="T7" fmla="*/ 0 60000 65536"/>
              <a:gd name="T8" fmla="*/ 0 60000 65536"/>
              <a:gd name="T9" fmla="*/ 0 w 1815"/>
              <a:gd name="T10" fmla="*/ 0 h 1446"/>
              <a:gd name="T11" fmla="*/ 1815 w 1815"/>
              <a:gd name="T12" fmla="*/ 1446 h 1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5" h="1446">
                <a:moveTo>
                  <a:pt x="1815" y="1446"/>
                </a:moveTo>
                <a:lnTo>
                  <a:pt x="0" y="1446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332"/>
          <p:cNvSpPr>
            <a:spLocks noChangeArrowheads="1"/>
          </p:cNvSpPr>
          <p:nvPr/>
        </p:nvSpPr>
        <p:spPr bwMode="auto">
          <a:xfrm>
            <a:off x="7118191" y="5583238"/>
            <a:ext cx="87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2" name="Rectangle 333"/>
          <p:cNvSpPr>
            <a:spLocks noChangeArrowheads="1"/>
          </p:cNvSpPr>
          <p:nvPr/>
        </p:nvSpPr>
        <p:spPr bwMode="auto">
          <a:xfrm>
            <a:off x="7215028" y="5680075"/>
            <a:ext cx="77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53" name="Rectangle 337"/>
          <p:cNvSpPr>
            <a:spLocks noChangeArrowheads="1"/>
          </p:cNvSpPr>
          <p:nvPr/>
        </p:nvSpPr>
        <p:spPr bwMode="auto">
          <a:xfrm>
            <a:off x="7894478" y="4078288"/>
            <a:ext cx="90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4" name="Rectangle 338"/>
          <p:cNvSpPr>
            <a:spLocks noChangeArrowheads="1"/>
          </p:cNvSpPr>
          <p:nvPr/>
        </p:nvSpPr>
        <p:spPr bwMode="auto">
          <a:xfrm>
            <a:off x="7269003" y="4476750"/>
            <a:ext cx="87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5" name="Rectangle 339"/>
          <p:cNvSpPr>
            <a:spLocks noChangeArrowheads="1"/>
          </p:cNvSpPr>
          <p:nvPr/>
        </p:nvSpPr>
        <p:spPr bwMode="auto">
          <a:xfrm>
            <a:off x="7357903" y="4573588"/>
            <a:ext cx="90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6" name="Rectangle 340"/>
          <p:cNvSpPr>
            <a:spLocks noChangeArrowheads="1"/>
          </p:cNvSpPr>
          <p:nvPr/>
        </p:nvSpPr>
        <p:spPr bwMode="auto">
          <a:xfrm>
            <a:off x="8383428" y="3348038"/>
            <a:ext cx="80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S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7" name="Rectangle 341"/>
          <p:cNvSpPr>
            <a:spLocks noChangeArrowheads="1"/>
          </p:cNvSpPr>
          <p:nvPr/>
        </p:nvSpPr>
        <p:spPr bwMode="auto">
          <a:xfrm>
            <a:off x="8472328" y="3348038"/>
            <a:ext cx="96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8" name="Rectangle 342"/>
          <p:cNvSpPr>
            <a:spLocks noChangeArrowheads="1"/>
          </p:cNvSpPr>
          <p:nvPr/>
        </p:nvSpPr>
        <p:spPr bwMode="auto">
          <a:xfrm>
            <a:off x="8569166" y="3348038"/>
            <a:ext cx="185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9" name="Oval 345"/>
          <p:cNvSpPr>
            <a:spLocks noChangeArrowheads="1"/>
          </p:cNvSpPr>
          <p:nvPr/>
        </p:nvSpPr>
        <p:spPr bwMode="auto">
          <a:xfrm>
            <a:off x="7126128" y="4510088"/>
            <a:ext cx="88900" cy="1000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ea typeface="MS PGothic" pitchFamily="34" charset="-128"/>
            </a:endParaRPr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3185953" y="4103688"/>
            <a:ext cx="123825" cy="127000"/>
          </a:xfrm>
          <a:custGeom>
            <a:avLst/>
            <a:gdLst>
              <a:gd name="T0" fmla="*/ 2147483647 w 28"/>
              <a:gd name="T1" fmla="*/ 2147483647 h 25"/>
              <a:gd name="T2" fmla="*/ 2147483647 w 28"/>
              <a:gd name="T3" fmla="*/ 2147483647 h 25"/>
              <a:gd name="T4" fmla="*/ 2147483647 w 28"/>
              <a:gd name="T5" fmla="*/ 2147483647 h 25"/>
              <a:gd name="T6" fmla="*/ 2147483647 w 28"/>
              <a:gd name="T7" fmla="*/ 2147483647 h 25"/>
              <a:gd name="T8" fmla="*/ 0 w 28"/>
              <a:gd name="T9" fmla="*/ 2147483647 h 25"/>
              <a:gd name="T10" fmla="*/ 2147483647 w 28"/>
              <a:gd name="T11" fmla="*/ 2147483647 h 25"/>
              <a:gd name="T12" fmla="*/ 2147483647 w 28"/>
              <a:gd name="T13" fmla="*/ 0 h 25"/>
              <a:gd name="T14" fmla="*/ 2147483647 w 28"/>
              <a:gd name="T15" fmla="*/ 0 h 25"/>
              <a:gd name="T16" fmla="*/ 2147483647 w 28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"/>
              <a:gd name="T28" fmla="*/ 0 h 25"/>
              <a:gd name="T29" fmla="*/ 28 w 28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" h="25">
                <a:moveTo>
                  <a:pt x="19" y="10"/>
                </a:moveTo>
                <a:cubicBezTo>
                  <a:pt x="28" y="13"/>
                  <a:pt x="28" y="13"/>
                  <a:pt x="28" y="13"/>
                </a:cubicBezTo>
                <a:cubicBezTo>
                  <a:pt x="28" y="14"/>
                  <a:pt x="28" y="14"/>
                  <a:pt x="28" y="14"/>
                </a:cubicBezTo>
                <a:cubicBezTo>
                  <a:pt x="13" y="18"/>
                  <a:pt x="13" y="18"/>
                  <a:pt x="13" y="18"/>
                </a:cubicBezTo>
                <a:cubicBezTo>
                  <a:pt x="9" y="20"/>
                  <a:pt x="5" y="23"/>
                  <a:pt x="0" y="25"/>
                </a:cubicBezTo>
                <a:cubicBezTo>
                  <a:pt x="3" y="21"/>
                  <a:pt x="6" y="17"/>
                  <a:pt x="9" y="13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lnTo>
                  <a:pt x="1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415"/>
          <p:cNvSpPr>
            <a:spLocks noChangeShapeType="1"/>
          </p:cNvSpPr>
          <p:nvPr/>
        </p:nvSpPr>
        <p:spPr bwMode="auto">
          <a:xfrm flipV="1">
            <a:off x="7151528" y="4165600"/>
            <a:ext cx="322263" cy="258763"/>
          </a:xfrm>
          <a:prstGeom prst="line">
            <a:avLst/>
          </a:prstGeom>
          <a:noFill/>
          <a:ln w="1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416"/>
          <p:cNvSpPr>
            <a:spLocks/>
          </p:cNvSpPr>
          <p:nvPr/>
        </p:nvSpPr>
        <p:spPr bwMode="auto">
          <a:xfrm>
            <a:off x="7421403" y="4103688"/>
            <a:ext cx="128588" cy="122237"/>
          </a:xfrm>
          <a:custGeom>
            <a:avLst/>
            <a:gdLst>
              <a:gd name="T0" fmla="*/ 2147483647 w 29"/>
              <a:gd name="T1" fmla="*/ 2147483647 h 24"/>
              <a:gd name="T2" fmla="*/ 0 w 29"/>
              <a:gd name="T3" fmla="*/ 2147483647 h 24"/>
              <a:gd name="T4" fmla="*/ 0 w 29"/>
              <a:gd name="T5" fmla="*/ 2147483647 h 24"/>
              <a:gd name="T6" fmla="*/ 2147483647 w 29"/>
              <a:gd name="T7" fmla="*/ 2147483647 h 24"/>
              <a:gd name="T8" fmla="*/ 2147483647 w 29"/>
              <a:gd name="T9" fmla="*/ 0 h 24"/>
              <a:gd name="T10" fmla="*/ 2147483647 w 29"/>
              <a:gd name="T11" fmla="*/ 2147483647 h 24"/>
              <a:gd name="T12" fmla="*/ 2147483647 w 29"/>
              <a:gd name="T13" fmla="*/ 2147483647 h 24"/>
              <a:gd name="T14" fmla="*/ 2147483647 w 29"/>
              <a:gd name="T15" fmla="*/ 2147483647 h 24"/>
              <a:gd name="T16" fmla="*/ 2147483647 w 29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4"/>
              <a:gd name="T29" fmla="*/ 29 w 29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4">
                <a:moveTo>
                  <a:pt x="10" y="13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5" y="5"/>
                  <a:pt x="15" y="5"/>
                  <a:pt x="15" y="5"/>
                </a:cubicBezTo>
                <a:cubicBezTo>
                  <a:pt x="20" y="4"/>
                  <a:pt x="24" y="2"/>
                  <a:pt x="29" y="0"/>
                </a:cubicBezTo>
                <a:cubicBezTo>
                  <a:pt x="26" y="3"/>
                  <a:pt x="22" y="7"/>
                  <a:pt x="19" y="11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4"/>
                  <a:pt x="10" y="24"/>
                  <a:pt x="10" y="24"/>
                </a:cubicBezTo>
                <a:lnTo>
                  <a:pt x="1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417"/>
          <p:cNvSpPr>
            <a:spLocks/>
          </p:cNvSpPr>
          <p:nvPr/>
        </p:nvSpPr>
        <p:spPr bwMode="auto">
          <a:xfrm>
            <a:off x="7295991" y="4200525"/>
            <a:ext cx="128587" cy="122238"/>
          </a:xfrm>
          <a:custGeom>
            <a:avLst/>
            <a:gdLst>
              <a:gd name="T0" fmla="*/ 2147483647 w 29"/>
              <a:gd name="T1" fmla="*/ 2147483647 h 24"/>
              <a:gd name="T2" fmla="*/ 0 w 29"/>
              <a:gd name="T3" fmla="*/ 2147483647 h 24"/>
              <a:gd name="T4" fmla="*/ 2147483647 w 29"/>
              <a:gd name="T5" fmla="*/ 2147483647 h 24"/>
              <a:gd name="T6" fmla="*/ 2147483647 w 29"/>
              <a:gd name="T7" fmla="*/ 2147483647 h 24"/>
              <a:gd name="T8" fmla="*/ 2147483647 w 29"/>
              <a:gd name="T9" fmla="*/ 0 h 24"/>
              <a:gd name="T10" fmla="*/ 2147483647 w 29"/>
              <a:gd name="T11" fmla="*/ 2147483647 h 24"/>
              <a:gd name="T12" fmla="*/ 2147483647 w 29"/>
              <a:gd name="T13" fmla="*/ 2147483647 h 24"/>
              <a:gd name="T14" fmla="*/ 2147483647 w 29"/>
              <a:gd name="T15" fmla="*/ 2147483647 h 24"/>
              <a:gd name="T16" fmla="*/ 2147483647 w 29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4"/>
              <a:gd name="T29" fmla="*/ 29 w 29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4">
                <a:moveTo>
                  <a:pt x="10" y="14"/>
                </a:move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5" y="6"/>
                  <a:pt x="15" y="6"/>
                  <a:pt x="15" y="6"/>
                </a:cubicBezTo>
                <a:cubicBezTo>
                  <a:pt x="20" y="4"/>
                  <a:pt x="25" y="2"/>
                  <a:pt x="29" y="0"/>
                </a:cubicBezTo>
                <a:cubicBezTo>
                  <a:pt x="26" y="4"/>
                  <a:pt x="22" y="8"/>
                  <a:pt x="19" y="12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4"/>
                  <a:pt x="10" y="24"/>
                  <a:pt x="10" y="24"/>
                </a:cubicBezTo>
                <a:lnTo>
                  <a:pt x="1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418"/>
          <p:cNvSpPr>
            <a:spLocks/>
          </p:cNvSpPr>
          <p:nvPr/>
        </p:nvSpPr>
        <p:spPr bwMode="auto">
          <a:xfrm>
            <a:off x="7170578" y="4306888"/>
            <a:ext cx="128588" cy="120650"/>
          </a:xfrm>
          <a:custGeom>
            <a:avLst/>
            <a:gdLst>
              <a:gd name="T0" fmla="*/ 2147483647 w 29"/>
              <a:gd name="T1" fmla="*/ 2147483647 h 24"/>
              <a:gd name="T2" fmla="*/ 0 w 29"/>
              <a:gd name="T3" fmla="*/ 2147483647 h 24"/>
              <a:gd name="T4" fmla="*/ 0 w 29"/>
              <a:gd name="T5" fmla="*/ 2147483647 h 24"/>
              <a:gd name="T6" fmla="*/ 2147483647 w 29"/>
              <a:gd name="T7" fmla="*/ 2147483647 h 24"/>
              <a:gd name="T8" fmla="*/ 2147483647 w 29"/>
              <a:gd name="T9" fmla="*/ 0 h 24"/>
              <a:gd name="T10" fmla="*/ 2147483647 w 29"/>
              <a:gd name="T11" fmla="*/ 2147483647 h 24"/>
              <a:gd name="T12" fmla="*/ 2147483647 w 29"/>
              <a:gd name="T13" fmla="*/ 2147483647 h 24"/>
              <a:gd name="T14" fmla="*/ 2147483647 w 29"/>
              <a:gd name="T15" fmla="*/ 2147483647 h 24"/>
              <a:gd name="T16" fmla="*/ 2147483647 w 29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4"/>
              <a:gd name="T29" fmla="*/ 29 w 29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4">
                <a:moveTo>
                  <a:pt x="9" y="13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5" y="5"/>
                  <a:pt x="15" y="5"/>
                  <a:pt x="15" y="5"/>
                </a:cubicBezTo>
                <a:cubicBezTo>
                  <a:pt x="20" y="4"/>
                  <a:pt x="24" y="2"/>
                  <a:pt x="29" y="0"/>
                </a:cubicBezTo>
                <a:cubicBezTo>
                  <a:pt x="26" y="3"/>
                  <a:pt x="22" y="7"/>
                  <a:pt x="19" y="11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4"/>
                  <a:pt x="10" y="24"/>
                  <a:pt x="10" y="24"/>
                </a:cubicBez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421"/>
          <p:cNvSpPr>
            <a:spLocks noChangeArrowheads="1"/>
          </p:cNvSpPr>
          <p:nvPr/>
        </p:nvSpPr>
        <p:spPr bwMode="auto">
          <a:xfrm>
            <a:off x="7413466" y="5259388"/>
            <a:ext cx="214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66" name="Rectangle 422"/>
          <p:cNvSpPr>
            <a:spLocks noChangeArrowheads="1"/>
          </p:cNvSpPr>
          <p:nvPr/>
        </p:nvSpPr>
        <p:spPr bwMode="auto">
          <a:xfrm>
            <a:off x="7642066" y="5356225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67" name="Rectangle 426"/>
          <p:cNvSpPr>
            <a:spLocks noChangeArrowheads="1"/>
          </p:cNvSpPr>
          <p:nvPr/>
        </p:nvSpPr>
        <p:spPr bwMode="auto">
          <a:xfrm>
            <a:off x="1779428" y="3860800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68" name="Rectangle 427"/>
          <p:cNvSpPr>
            <a:spLocks noChangeArrowheads="1"/>
          </p:cNvSpPr>
          <p:nvPr/>
        </p:nvSpPr>
        <p:spPr bwMode="auto">
          <a:xfrm>
            <a:off x="1846103" y="3957638"/>
            <a:ext cx="77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69" name="Rectangle 434"/>
          <p:cNvSpPr>
            <a:spLocks noChangeArrowheads="1"/>
          </p:cNvSpPr>
          <p:nvPr/>
        </p:nvSpPr>
        <p:spPr bwMode="auto">
          <a:xfrm>
            <a:off x="5976778" y="4414838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70" name="Rectangle 435"/>
          <p:cNvSpPr>
            <a:spLocks noChangeArrowheads="1"/>
          </p:cNvSpPr>
          <p:nvPr/>
        </p:nvSpPr>
        <p:spPr bwMode="auto">
          <a:xfrm>
            <a:off x="6073616" y="4546600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4284503" y="5689600"/>
            <a:ext cx="1074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Real GDP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732472" y="2405747"/>
            <a:ext cx="236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Aggregate </a:t>
            </a:r>
          </a:p>
          <a:p>
            <a:r>
              <a:rPr lang="en-US" sz="1600" b="1" dirty="0">
                <a:ea typeface="MS PGothic" pitchFamily="34" charset="-128"/>
              </a:rPr>
              <a:t>price level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8578691" y="5689600"/>
            <a:ext cx="1073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Real GDP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5217953" y="2479456"/>
            <a:ext cx="236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Aggregate </a:t>
            </a:r>
          </a:p>
          <a:p>
            <a:r>
              <a:rPr lang="en-US" sz="1600" b="1" dirty="0">
                <a:ea typeface="MS PGothic" pitchFamily="34" charset="-128"/>
              </a:rPr>
              <a:t>price level</a:t>
            </a:r>
          </a:p>
        </p:txBody>
      </p: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7519828" y="3784600"/>
            <a:ext cx="2439988" cy="1143000"/>
            <a:chOff x="4127" y="1968"/>
            <a:chExt cx="1633" cy="720"/>
          </a:xfrm>
        </p:grpSpPr>
        <p:sp>
          <p:nvSpPr>
            <p:cNvPr id="76" name="Line 329"/>
            <p:cNvSpPr>
              <a:spLocks noChangeShapeType="1"/>
            </p:cNvSpPr>
            <p:nvPr/>
          </p:nvSpPr>
          <p:spPr bwMode="auto">
            <a:xfrm flipH="1" flipV="1">
              <a:off x="4127" y="2218"/>
              <a:ext cx="501" cy="17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47"/>
            <p:cNvSpPr>
              <a:spLocks/>
            </p:cNvSpPr>
            <p:nvPr/>
          </p:nvSpPr>
          <p:spPr bwMode="auto">
            <a:xfrm>
              <a:off x="4656" y="1968"/>
              <a:ext cx="1104" cy="720"/>
            </a:xfrm>
            <a:custGeom>
              <a:avLst/>
              <a:gdLst>
                <a:gd name="T0" fmla="*/ 4144171 w 288"/>
                <a:gd name="T1" fmla="*/ 2405462 h 173"/>
                <a:gd name="T2" fmla="*/ 3899550 w 288"/>
                <a:gd name="T3" fmla="*/ 2702239 h 173"/>
                <a:gd name="T4" fmla="*/ 244620 w 288"/>
                <a:gd name="T5" fmla="*/ 2702239 h 173"/>
                <a:gd name="T6" fmla="*/ 0 w 288"/>
                <a:gd name="T7" fmla="*/ 2405462 h 173"/>
                <a:gd name="T8" fmla="*/ 0 w 288"/>
                <a:gd name="T9" fmla="*/ 296777 h 173"/>
                <a:gd name="T10" fmla="*/ 244620 w 288"/>
                <a:gd name="T11" fmla="*/ 0 h 173"/>
                <a:gd name="T12" fmla="*/ 3899550 w 288"/>
                <a:gd name="T13" fmla="*/ 0 h 173"/>
                <a:gd name="T14" fmla="*/ 4144171 w 288"/>
                <a:gd name="T15" fmla="*/ 296777 h 173"/>
                <a:gd name="T16" fmla="*/ 4144171 w 288"/>
                <a:gd name="T17" fmla="*/ 2405462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"/>
                <a:gd name="T28" fmla="*/ 0 h 173"/>
                <a:gd name="T29" fmla="*/ 288 w 288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" h="173">
                  <a:moveTo>
                    <a:pt x="288" y="154"/>
                  </a:moveTo>
                  <a:cubicBezTo>
                    <a:pt x="288" y="165"/>
                    <a:pt x="280" y="173"/>
                    <a:pt x="271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7" y="173"/>
                    <a:pt x="0" y="165"/>
                    <a:pt x="0" y="15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7" y="0"/>
                    <a:pt x="17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80" y="0"/>
                    <a:pt x="288" y="9"/>
                    <a:pt x="288" y="19"/>
                  </a:cubicBezTo>
                  <a:lnTo>
                    <a:pt x="288" y="15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4608" y="2011"/>
              <a:ext cx="115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i="1">
                  <a:ea typeface="MS PGothic" pitchFamily="34" charset="-128"/>
                </a:rPr>
                <a:t>...leads to a higher</a:t>
              </a:r>
            </a:p>
            <a:p>
              <a:pPr algn="ctr"/>
              <a:r>
                <a:rPr lang="en-US" sz="1400" i="1">
                  <a:ea typeface="MS PGothic" pitchFamily="34" charset="-128"/>
                </a:rPr>
                <a:t>aggregate price</a:t>
              </a:r>
            </a:p>
            <a:p>
              <a:pPr algn="ctr"/>
              <a:r>
                <a:rPr lang="en-US" sz="1400" i="1">
                  <a:ea typeface="MS PGothic" pitchFamily="34" charset="-128"/>
                </a:rPr>
                <a:t>level and higher</a:t>
              </a:r>
            </a:p>
            <a:p>
              <a:pPr algn="ctr"/>
              <a:r>
                <a:rPr lang="en-US" sz="1400" i="1">
                  <a:ea typeface="MS PGothic" pitchFamily="34" charset="-128"/>
                </a:rPr>
                <a:t>aggregate output.</a:t>
              </a:r>
            </a:p>
          </p:txBody>
        </p:sp>
      </p:grp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674653" y="1422400"/>
            <a:ext cx="300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a typeface="MS PGothic" pitchFamily="34" charset="-128"/>
              </a:rPr>
              <a:t>(a) A Negative Demand Shock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913278" y="1422400"/>
            <a:ext cx="292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a typeface="MS PGothic" pitchFamily="34" charset="-128"/>
              </a:rPr>
              <a:t>(b) A Positive Demand Shock</a:t>
            </a:r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 flipH="1">
            <a:off x="2006441" y="4048125"/>
            <a:ext cx="14208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flipH="1">
            <a:off x="6226016" y="4546600"/>
            <a:ext cx="879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 flipH="1">
            <a:off x="7175341" y="4648200"/>
            <a:ext cx="0" cy="885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>
            <a:off x="3476466" y="4124325"/>
            <a:ext cx="0" cy="1377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5985091" y="2516188"/>
            <a:ext cx="3446463" cy="3348037"/>
            <a:chOff x="3155" y="1169"/>
            <a:chExt cx="2171" cy="2109"/>
          </a:xfrm>
        </p:grpSpPr>
        <p:sp>
          <p:nvSpPr>
            <p:cNvPr id="86" name="Rectangle 336"/>
            <p:cNvSpPr>
              <a:spLocks noChangeArrowheads="1"/>
            </p:cNvSpPr>
            <p:nvPr/>
          </p:nvSpPr>
          <p:spPr bwMode="auto">
            <a:xfrm>
              <a:off x="4307" y="2093"/>
              <a:ext cx="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ea typeface="MS PGothic" pitchFamily="34" charset="-128"/>
                </a:rPr>
                <a:t>E</a:t>
              </a:r>
              <a:endParaRPr lang="en-US" sz="1400">
                <a:ea typeface="MS PGothic" pitchFamily="34" charset="-128"/>
              </a:endParaRPr>
            </a:p>
          </p:txBody>
        </p:sp>
        <p:sp>
          <p:nvSpPr>
            <p:cNvPr id="87" name="Oval 346"/>
            <p:cNvSpPr>
              <a:spLocks noChangeArrowheads="1"/>
            </p:cNvSpPr>
            <p:nvPr/>
          </p:nvSpPr>
          <p:spPr bwMode="auto">
            <a:xfrm>
              <a:off x="4226" y="2112"/>
              <a:ext cx="56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>
                <a:ea typeface="MS PGothic" pitchFamily="34" charset="-128"/>
              </a:endParaRPr>
            </a:p>
          </p:txBody>
        </p:sp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3155" y="1169"/>
              <a:ext cx="2171" cy="2109"/>
              <a:chOff x="3155" y="1169"/>
              <a:chExt cx="2171" cy="2109"/>
            </a:xfrm>
          </p:grpSpPr>
          <p:sp>
            <p:nvSpPr>
              <p:cNvPr id="89" name="Line 430"/>
              <p:cNvSpPr>
                <a:spLocks noChangeShapeType="1"/>
              </p:cNvSpPr>
              <p:nvPr/>
            </p:nvSpPr>
            <p:spPr bwMode="auto">
              <a:xfrm flipV="1">
                <a:off x="3210" y="2274"/>
                <a:ext cx="1" cy="78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31"/>
              <p:cNvSpPr>
                <a:spLocks/>
              </p:cNvSpPr>
              <p:nvPr/>
            </p:nvSpPr>
            <p:spPr bwMode="auto">
              <a:xfrm>
                <a:off x="3193" y="2233"/>
                <a:ext cx="31" cy="58"/>
              </a:xfrm>
              <a:custGeom>
                <a:avLst/>
                <a:gdLst>
                  <a:gd name="T0" fmla="*/ 503922 w 11"/>
                  <a:gd name="T1" fmla="*/ 1903141 h 18"/>
                  <a:gd name="T2" fmla="*/ 0 w 11"/>
                  <a:gd name="T3" fmla="*/ 2283773 h 18"/>
                  <a:gd name="T4" fmla="*/ 0 w 11"/>
                  <a:gd name="T5" fmla="*/ 2283773 h 18"/>
                  <a:gd name="T6" fmla="*/ 335936 w 11"/>
                  <a:gd name="T7" fmla="*/ 1141901 h 18"/>
                  <a:gd name="T8" fmla="*/ 503922 w 11"/>
                  <a:gd name="T9" fmla="*/ 0 h 18"/>
                  <a:gd name="T10" fmla="*/ 671874 w 11"/>
                  <a:gd name="T11" fmla="*/ 1141901 h 18"/>
                  <a:gd name="T12" fmla="*/ 923831 w 11"/>
                  <a:gd name="T13" fmla="*/ 2283773 h 18"/>
                  <a:gd name="T14" fmla="*/ 923831 w 11"/>
                  <a:gd name="T15" fmla="*/ 2283773 h 18"/>
                  <a:gd name="T16" fmla="*/ 503922 w 11"/>
                  <a:gd name="T17" fmla="*/ 190314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8"/>
                  <a:gd name="T29" fmla="*/ 11 w 11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8">
                    <a:moveTo>
                      <a:pt x="6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5" y="3"/>
                      <a:pt x="6" y="0"/>
                    </a:cubicBezTo>
                    <a:cubicBezTo>
                      <a:pt x="6" y="3"/>
                      <a:pt x="7" y="6"/>
                      <a:pt x="8" y="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432"/>
              <p:cNvSpPr>
                <a:spLocks noChangeArrowheads="1"/>
              </p:cNvSpPr>
              <p:nvPr/>
            </p:nvSpPr>
            <p:spPr bwMode="auto">
              <a:xfrm>
                <a:off x="3155" y="2081"/>
                <a:ext cx="5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ea typeface="MS PGothic" pitchFamily="34" charset="-128"/>
                  </a:rPr>
                  <a:t>P</a:t>
                </a:r>
                <a:endParaRPr lang="en-US" sz="1400">
                  <a:ea typeface="MS PGothic" pitchFamily="34" charset="-128"/>
                </a:endParaRPr>
              </a:p>
            </p:txBody>
          </p:sp>
          <p:sp>
            <p:nvSpPr>
              <p:cNvPr id="92" name="Rectangle 433"/>
              <p:cNvSpPr>
                <a:spLocks noChangeArrowheads="1"/>
              </p:cNvSpPr>
              <p:nvPr/>
            </p:nvSpPr>
            <p:spPr bwMode="auto">
              <a:xfrm>
                <a:off x="3216" y="2141"/>
                <a:ext cx="5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ea typeface="MS PGothic" pitchFamily="34" charset="-128"/>
                  </a:rPr>
                  <a:t>2</a:t>
                </a:r>
                <a:endParaRPr lang="en-US" sz="1400">
                  <a:ea typeface="MS PGothic" pitchFamily="34" charset="-128"/>
                </a:endParaRPr>
              </a:p>
            </p:txBody>
          </p:sp>
          <p:grpSp>
            <p:nvGrpSpPr>
              <p:cNvPr id="93" name="Group 92"/>
              <p:cNvGrpSpPr>
                <a:grpSpLocks/>
              </p:cNvGrpSpPr>
              <p:nvPr/>
            </p:nvGrpSpPr>
            <p:grpSpPr bwMode="auto">
              <a:xfrm>
                <a:off x="3307" y="1169"/>
                <a:ext cx="2019" cy="2109"/>
                <a:chOff x="3307" y="1169"/>
                <a:chExt cx="2019" cy="2109"/>
              </a:xfrm>
            </p:grpSpPr>
            <p:sp>
              <p:nvSpPr>
                <p:cNvPr id="94" name="Line 249"/>
                <p:cNvSpPr>
                  <a:spLocks noChangeShapeType="1"/>
                </p:cNvSpPr>
                <p:nvPr/>
              </p:nvSpPr>
              <p:spPr bwMode="auto">
                <a:xfrm>
                  <a:off x="3980" y="3182"/>
                  <a:ext cx="166" cy="2"/>
                </a:xfrm>
                <a:prstGeom prst="line">
                  <a:avLst/>
                </a:prstGeom>
                <a:noFill/>
                <a:ln w="7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250"/>
                <p:cNvSpPr>
                  <a:spLocks/>
                </p:cNvSpPr>
                <p:nvPr/>
              </p:nvSpPr>
              <p:spPr bwMode="auto">
                <a:xfrm>
                  <a:off x="4133" y="3163"/>
                  <a:ext cx="50" cy="38"/>
                </a:xfrm>
                <a:custGeom>
                  <a:avLst/>
                  <a:gdLst>
                    <a:gd name="T0" fmla="*/ 238186 w 18"/>
                    <a:gd name="T1" fmla="*/ 705746 h 12"/>
                    <a:gd name="T2" fmla="*/ 0 w 18"/>
                    <a:gd name="T3" fmla="*/ 1293875 h 12"/>
                    <a:gd name="T4" fmla="*/ 0 w 18"/>
                    <a:gd name="T5" fmla="*/ 1411491 h 12"/>
                    <a:gd name="T6" fmla="*/ 714553 w 18"/>
                    <a:gd name="T7" fmla="*/ 940988 h 12"/>
                    <a:gd name="T8" fmla="*/ 1429075 w 18"/>
                    <a:gd name="T9" fmla="*/ 705746 h 12"/>
                    <a:gd name="T10" fmla="*/ 714553 w 18"/>
                    <a:gd name="T11" fmla="*/ 470513 h 12"/>
                    <a:gd name="T12" fmla="*/ 0 w 18"/>
                    <a:gd name="T13" fmla="*/ 0 h 12"/>
                    <a:gd name="T14" fmla="*/ 0 w 18"/>
                    <a:gd name="T15" fmla="*/ 117616 h 12"/>
                    <a:gd name="T16" fmla="*/ 238186 w 18"/>
                    <a:gd name="T17" fmla="*/ 705746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2"/>
                    <a:gd name="T29" fmla="*/ 18 w 18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2">
                      <a:moveTo>
                        <a:pt x="3" y="6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2" y="7"/>
                        <a:pt x="15" y="7"/>
                        <a:pt x="18" y="6"/>
                      </a:cubicBezTo>
                      <a:cubicBezTo>
                        <a:pt x="15" y="5"/>
                        <a:pt x="12" y="5"/>
                        <a:pt x="9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Rectangle 330"/>
                <p:cNvSpPr>
                  <a:spLocks noChangeArrowheads="1"/>
                </p:cNvSpPr>
                <p:nvPr/>
              </p:nvSpPr>
              <p:spPr bwMode="auto">
                <a:xfrm>
                  <a:off x="4190" y="3101"/>
                  <a:ext cx="56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ea typeface="MS PGothic" pitchFamily="34" charset="-128"/>
                    </a:rPr>
                    <a:t>Y</a:t>
                  </a:r>
                  <a:endParaRPr lang="en-US" sz="1400">
                    <a:ea typeface="MS PGothic" pitchFamily="34" charset="-128"/>
                  </a:endParaRPr>
                </a:p>
              </p:txBody>
            </p:sp>
            <p:sp>
              <p:nvSpPr>
                <p:cNvPr id="97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51" y="3162"/>
                  <a:ext cx="4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ea typeface="MS PGothic" pitchFamily="34" charset="-128"/>
                    </a:rPr>
                    <a:t>2</a:t>
                  </a:r>
                  <a:endParaRPr lang="en-US" sz="1200">
                    <a:ea typeface="MS PGothic" pitchFamily="34" charset="-128"/>
                  </a:endParaRPr>
                </a:p>
              </p:txBody>
            </p:sp>
            <p:grpSp>
              <p:nvGrpSpPr>
                <p:cNvPr id="98" name="Group 97"/>
                <p:cNvGrpSpPr>
                  <a:grpSpLocks/>
                </p:cNvGrpSpPr>
                <p:nvPr/>
              </p:nvGrpSpPr>
              <p:grpSpPr bwMode="auto">
                <a:xfrm>
                  <a:off x="3307" y="1169"/>
                  <a:ext cx="2019" cy="1898"/>
                  <a:chOff x="3307" y="1169"/>
                  <a:chExt cx="2019" cy="1898"/>
                </a:xfrm>
              </p:grpSpPr>
              <p:sp>
                <p:nvSpPr>
                  <p:cNvPr id="99" name="Line 3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06" y="1303"/>
                    <a:ext cx="702" cy="1349"/>
                  </a:xfrm>
                  <a:prstGeom prst="line">
                    <a:avLst/>
                  </a:prstGeom>
                  <a:noFill/>
                  <a:ln w="38100">
                    <a:solidFill>
                      <a:srgbClr val="3C5DAA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655"/>
                    <a:ext cx="135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ea typeface="MS PGothic" pitchFamily="34" charset="-128"/>
                      </a:rPr>
                      <a:t>AD</a:t>
                    </a:r>
                    <a:endParaRPr lang="en-US" sz="1400">
                      <a:ea typeface="MS PGothic" pitchFamily="34" charset="-128"/>
                    </a:endParaRPr>
                  </a:p>
                </p:txBody>
              </p:sp>
              <p:sp>
                <p:nvSpPr>
                  <p:cNvPr id="101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4611" y="2716"/>
                    <a:ext cx="58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ea typeface="MS PGothic" pitchFamily="34" charset="-128"/>
                      </a:rPr>
                      <a:t>2</a:t>
                    </a:r>
                    <a:endParaRPr lang="en-US" sz="1400">
                      <a:ea typeface="MS PGothic" pitchFamily="34" charset="-128"/>
                    </a:endParaRPr>
                  </a:p>
                </p:txBody>
              </p:sp>
              <p:sp>
                <p:nvSpPr>
                  <p:cNvPr id="102" name="Line 3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0" y="1566"/>
                    <a:ext cx="297" cy="380"/>
                  </a:xfrm>
                  <a:prstGeom prst="line">
                    <a:avLst/>
                  </a:prstGeom>
                  <a:noFill/>
                  <a:ln w="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373"/>
                  <p:cNvSpPr>
                    <a:spLocks/>
                  </p:cNvSpPr>
                  <p:nvPr/>
                </p:nvSpPr>
                <p:spPr bwMode="auto">
                  <a:xfrm>
                    <a:off x="4215" y="1169"/>
                    <a:ext cx="1056" cy="384"/>
                  </a:xfrm>
                  <a:custGeom>
                    <a:avLst/>
                    <a:gdLst>
                      <a:gd name="T0" fmla="*/ 3958728 w 249"/>
                      <a:gd name="T1" fmla="*/ 1147450 h 93"/>
                      <a:gd name="T2" fmla="*/ 3688451 w 249"/>
                      <a:gd name="T3" fmla="*/ 1442065 h 93"/>
                      <a:gd name="T4" fmla="*/ 286172 w 249"/>
                      <a:gd name="T5" fmla="*/ 1442065 h 93"/>
                      <a:gd name="T6" fmla="*/ 0 w 249"/>
                      <a:gd name="T7" fmla="*/ 1147450 h 93"/>
                      <a:gd name="T8" fmla="*/ 0 w 249"/>
                      <a:gd name="T9" fmla="*/ 294615 h 93"/>
                      <a:gd name="T10" fmla="*/ 286172 w 249"/>
                      <a:gd name="T11" fmla="*/ 0 h 93"/>
                      <a:gd name="T12" fmla="*/ 3688451 w 249"/>
                      <a:gd name="T13" fmla="*/ 0 h 93"/>
                      <a:gd name="T14" fmla="*/ 3958728 w 249"/>
                      <a:gd name="T15" fmla="*/ 294615 h 93"/>
                      <a:gd name="T16" fmla="*/ 3958728 w 249"/>
                      <a:gd name="T17" fmla="*/ 1147450 h 9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9"/>
                      <a:gd name="T28" fmla="*/ 0 h 93"/>
                      <a:gd name="T29" fmla="*/ 249 w 249"/>
                      <a:gd name="T30" fmla="*/ 93 h 9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9" h="93">
                        <a:moveTo>
                          <a:pt x="249" y="74"/>
                        </a:moveTo>
                        <a:cubicBezTo>
                          <a:pt x="249" y="85"/>
                          <a:pt x="242" y="93"/>
                          <a:pt x="232" y="93"/>
                        </a:cubicBezTo>
                        <a:cubicBezTo>
                          <a:pt x="18" y="93"/>
                          <a:pt x="18" y="93"/>
                          <a:pt x="18" y="93"/>
                        </a:cubicBezTo>
                        <a:cubicBezTo>
                          <a:pt x="8" y="93"/>
                          <a:pt x="0" y="85"/>
                          <a:pt x="0" y="74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9"/>
                          <a:pt x="8" y="0"/>
                          <a:pt x="18" y="0"/>
                        </a:cubicBezTo>
                        <a:cubicBezTo>
                          <a:pt x="232" y="0"/>
                          <a:pt x="232" y="0"/>
                          <a:pt x="232" y="0"/>
                        </a:cubicBezTo>
                        <a:cubicBezTo>
                          <a:pt x="242" y="0"/>
                          <a:pt x="249" y="9"/>
                          <a:pt x="249" y="19"/>
                        </a:cubicBezTo>
                        <a:lnTo>
                          <a:pt x="249" y="74"/>
                        </a:ln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4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3746" y="1990"/>
                    <a:ext cx="304" cy="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408"/>
                  <p:cNvSpPr>
                    <a:spLocks/>
                  </p:cNvSpPr>
                  <p:nvPr/>
                </p:nvSpPr>
                <p:spPr bwMode="auto">
                  <a:xfrm>
                    <a:off x="4028" y="1962"/>
                    <a:ext cx="82" cy="57"/>
                  </a:xfrm>
                  <a:custGeom>
                    <a:avLst/>
                    <a:gdLst>
                      <a:gd name="T0" fmla="*/ 426963 w 29"/>
                      <a:gd name="T1" fmla="*/ 1058633 h 18"/>
                      <a:gd name="T2" fmla="*/ 0 w 29"/>
                      <a:gd name="T3" fmla="*/ 117616 h 18"/>
                      <a:gd name="T4" fmla="*/ 0 w 29"/>
                      <a:gd name="T5" fmla="*/ 0 h 18"/>
                      <a:gd name="T6" fmla="*/ 1195472 w 29"/>
                      <a:gd name="T7" fmla="*/ 705746 h 18"/>
                      <a:gd name="T8" fmla="*/ 2476352 w 29"/>
                      <a:gd name="T9" fmla="*/ 1058633 h 18"/>
                      <a:gd name="T10" fmla="*/ 1195472 w 29"/>
                      <a:gd name="T11" fmla="*/ 1529117 h 18"/>
                      <a:gd name="T12" fmla="*/ 0 w 29"/>
                      <a:gd name="T13" fmla="*/ 2117246 h 18"/>
                      <a:gd name="T14" fmla="*/ 0 w 29"/>
                      <a:gd name="T15" fmla="*/ 2117246 h 18"/>
                      <a:gd name="T16" fmla="*/ 426963 w 29"/>
                      <a:gd name="T17" fmla="*/ 1058633 h 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9"/>
                      <a:gd name="T28" fmla="*/ 0 h 18"/>
                      <a:gd name="T29" fmla="*/ 29 w 29"/>
                      <a:gd name="T30" fmla="*/ 18 h 1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9" h="18">
                        <a:moveTo>
                          <a:pt x="5" y="9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9" y="7"/>
                          <a:pt x="24" y="8"/>
                          <a:pt x="29" y="9"/>
                        </a:cubicBezTo>
                        <a:cubicBezTo>
                          <a:pt x="24" y="10"/>
                          <a:pt x="19" y="11"/>
                          <a:pt x="14" y="13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lnTo>
                          <a:pt x="5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1169"/>
                    <a:ext cx="1208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400" i="1">
                        <a:ea typeface="MS PGothic" pitchFamily="34" charset="-128"/>
                      </a:rPr>
                      <a:t>A positive </a:t>
                    </a:r>
                  </a:p>
                  <a:p>
                    <a:pPr algn="ctr"/>
                    <a:r>
                      <a:rPr lang="en-US" sz="1400" i="1">
                        <a:ea typeface="MS PGothic" pitchFamily="34" charset="-128"/>
                      </a:rPr>
                      <a:t>demand shock...</a:t>
                    </a:r>
                  </a:p>
                </p:txBody>
              </p:sp>
              <p:sp>
                <p:nvSpPr>
                  <p:cNvPr id="107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07" y="2134"/>
                    <a:ext cx="89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4250" y="2199"/>
                    <a:ext cx="0" cy="8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09" name="Oval 345"/>
          <p:cNvSpPr>
            <a:spLocks noChangeArrowheads="1"/>
          </p:cNvSpPr>
          <p:nvPr/>
        </p:nvSpPr>
        <p:spPr bwMode="auto">
          <a:xfrm>
            <a:off x="2889091" y="4525963"/>
            <a:ext cx="88900" cy="1000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ea typeface="MS PGothic" pitchFamily="34" charset="-128"/>
            </a:endParaRPr>
          </a:p>
        </p:txBody>
      </p:sp>
      <p:sp>
        <p:nvSpPr>
          <p:cNvPr id="110" name="Oval 345"/>
          <p:cNvSpPr>
            <a:spLocks noChangeArrowheads="1"/>
          </p:cNvSpPr>
          <p:nvPr/>
        </p:nvSpPr>
        <p:spPr bwMode="auto">
          <a:xfrm>
            <a:off x="2898616" y="4508500"/>
            <a:ext cx="88900" cy="1000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ea typeface="MS PGothic" pitchFamily="34" charset="-128"/>
            </a:endParaRPr>
          </a:p>
        </p:txBody>
      </p:sp>
      <p:sp>
        <p:nvSpPr>
          <p:cNvPr id="111" name="Oval 345"/>
          <p:cNvSpPr>
            <a:spLocks noChangeArrowheads="1"/>
          </p:cNvSpPr>
          <p:nvPr/>
        </p:nvSpPr>
        <p:spPr bwMode="auto">
          <a:xfrm>
            <a:off x="7673816" y="4013200"/>
            <a:ext cx="88900" cy="1000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ea typeface="MS PGothic" pitchFamily="34" charset="-128"/>
            </a:endParaRPr>
          </a:p>
        </p:txBody>
      </p:sp>
      <p:sp>
        <p:nvSpPr>
          <p:cNvPr id="112" name="Freeform 268"/>
          <p:cNvSpPr>
            <a:spLocks/>
          </p:cNvSpPr>
          <p:nvPr/>
        </p:nvSpPr>
        <p:spPr bwMode="auto">
          <a:xfrm>
            <a:off x="4189253" y="4165600"/>
            <a:ext cx="1608138" cy="1066800"/>
          </a:xfrm>
          <a:custGeom>
            <a:avLst/>
            <a:gdLst>
              <a:gd name="T0" fmla="*/ 2147483647 w 277"/>
              <a:gd name="T1" fmla="*/ 2147483647 h 173"/>
              <a:gd name="T2" fmla="*/ 2147483647 w 277"/>
              <a:gd name="T3" fmla="*/ 2147483647 h 173"/>
              <a:gd name="T4" fmla="*/ 496073114 w 277"/>
              <a:gd name="T5" fmla="*/ 2147483647 h 173"/>
              <a:gd name="T6" fmla="*/ 0 w 277"/>
              <a:gd name="T7" fmla="*/ 2147483647 h 173"/>
              <a:gd name="T8" fmla="*/ 0 w 277"/>
              <a:gd name="T9" fmla="*/ 438652127 h 173"/>
              <a:gd name="T10" fmla="*/ 496073114 w 277"/>
              <a:gd name="T11" fmla="*/ 0 h 173"/>
              <a:gd name="T12" fmla="*/ 2147483647 w 277"/>
              <a:gd name="T13" fmla="*/ 0 h 173"/>
              <a:gd name="T14" fmla="*/ 2147483647 w 277"/>
              <a:gd name="T15" fmla="*/ 438652127 h 173"/>
              <a:gd name="T16" fmla="*/ 2147483647 w 277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7"/>
              <a:gd name="T28" fmla="*/ 0 h 173"/>
              <a:gd name="T29" fmla="*/ 277 w 277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7" h="173">
                <a:moveTo>
                  <a:pt x="277" y="154"/>
                </a:moveTo>
                <a:cubicBezTo>
                  <a:pt x="277" y="165"/>
                  <a:pt x="269" y="173"/>
                  <a:pt x="260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8" y="173"/>
                  <a:pt x="0" y="165"/>
                  <a:pt x="0" y="15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8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9" y="0"/>
                  <a:pt x="277" y="9"/>
                  <a:pt x="277" y="19"/>
                </a:cubicBezTo>
                <a:lnTo>
                  <a:pt x="277" y="15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13" name="Group 67"/>
          <p:cNvGrpSpPr>
            <a:grpSpLocks/>
          </p:cNvGrpSpPr>
          <p:nvPr/>
        </p:nvGrpSpPr>
        <p:grpSpPr bwMode="auto">
          <a:xfrm>
            <a:off x="2947828" y="4103688"/>
            <a:ext cx="2955925" cy="1057275"/>
            <a:chOff x="1090" y="2169"/>
            <a:chExt cx="1862" cy="666"/>
          </a:xfrm>
        </p:grpSpPr>
        <p:grpSp>
          <p:nvGrpSpPr>
            <p:cNvPr id="114" name="Group 68"/>
            <p:cNvGrpSpPr>
              <a:grpSpLocks/>
            </p:cNvGrpSpPr>
            <p:nvPr/>
          </p:nvGrpSpPr>
          <p:grpSpPr bwMode="auto">
            <a:xfrm>
              <a:off x="1090" y="2169"/>
              <a:ext cx="761" cy="218"/>
              <a:chOff x="1090" y="2169"/>
              <a:chExt cx="761" cy="218"/>
            </a:xfrm>
          </p:grpSpPr>
          <p:sp>
            <p:nvSpPr>
              <p:cNvPr id="116" name="Line 246"/>
              <p:cNvSpPr>
                <a:spLocks noChangeShapeType="1"/>
              </p:cNvSpPr>
              <p:nvPr/>
            </p:nvSpPr>
            <p:spPr bwMode="auto">
              <a:xfrm flipH="1" flipV="1">
                <a:off x="1325" y="2223"/>
                <a:ext cx="526" cy="156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411"/>
              <p:cNvSpPr>
                <a:spLocks noChangeShapeType="1"/>
              </p:cNvSpPr>
              <p:nvPr/>
            </p:nvSpPr>
            <p:spPr bwMode="auto">
              <a:xfrm flipH="1">
                <a:off x="1135" y="2169"/>
                <a:ext cx="192" cy="176"/>
              </a:xfrm>
              <a:prstGeom prst="line">
                <a:avLst/>
              </a:prstGeom>
              <a:noFill/>
              <a:ln w="19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412"/>
              <p:cNvSpPr>
                <a:spLocks/>
              </p:cNvSpPr>
              <p:nvPr/>
            </p:nvSpPr>
            <p:spPr bwMode="auto">
              <a:xfrm>
                <a:off x="1090" y="2307"/>
                <a:ext cx="79" cy="80"/>
              </a:xfrm>
              <a:custGeom>
                <a:avLst/>
                <a:gdLst>
                  <a:gd name="T0" fmla="*/ 1512782 w 28"/>
                  <a:gd name="T1" fmla="*/ 1227654 h 25"/>
                  <a:gd name="T2" fmla="*/ 2353232 w 28"/>
                  <a:gd name="T3" fmla="*/ 1718714 h 25"/>
                  <a:gd name="T4" fmla="*/ 2353232 w 28"/>
                  <a:gd name="T5" fmla="*/ 1718714 h 25"/>
                  <a:gd name="T6" fmla="*/ 1092581 w 28"/>
                  <a:gd name="T7" fmla="*/ 2332560 h 25"/>
                  <a:gd name="T8" fmla="*/ 0 w 28"/>
                  <a:gd name="T9" fmla="*/ 3069152 h 25"/>
                  <a:gd name="T10" fmla="*/ 756402 w 28"/>
                  <a:gd name="T11" fmla="*/ 1718714 h 25"/>
                  <a:gd name="T12" fmla="*/ 1344696 w 28"/>
                  <a:gd name="T13" fmla="*/ 0 h 25"/>
                  <a:gd name="T14" fmla="*/ 1428743 w 28"/>
                  <a:gd name="T15" fmla="*/ 0 h 25"/>
                  <a:gd name="T16" fmla="*/ 1512782 w 28"/>
                  <a:gd name="T17" fmla="*/ 1227654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5"/>
                  <a:gd name="T29" fmla="*/ 28 w 2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5">
                    <a:moveTo>
                      <a:pt x="18" y="10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9" y="21"/>
                      <a:pt x="4" y="23"/>
                      <a:pt x="0" y="25"/>
                    </a:cubicBezTo>
                    <a:cubicBezTo>
                      <a:pt x="3" y="21"/>
                      <a:pt x="6" y="18"/>
                      <a:pt x="9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413"/>
              <p:cNvSpPr>
                <a:spLocks/>
              </p:cNvSpPr>
              <p:nvPr/>
            </p:nvSpPr>
            <p:spPr bwMode="auto">
              <a:xfrm>
                <a:off x="1163" y="2239"/>
                <a:ext cx="79" cy="80"/>
              </a:xfrm>
              <a:custGeom>
                <a:avLst/>
                <a:gdLst>
                  <a:gd name="T0" fmla="*/ 1596827 w 28"/>
                  <a:gd name="T1" fmla="*/ 1227654 h 25"/>
                  <a:gd name="T2" fmla="*/ 2353232 w 28"/>
                  <a:gd name="T3" fmla="*/ 1595965 h 25"/>
                  <a:gd name="T4" fmla="*/ 2353232 w 28"/>
                  <a:gd name="T5" fmla="*/ 1595965 h 25"/>
                  <a:gd name="T6" fmla="*/ 1176629 w 28"/>
                  <a:gd name="T7" fmla="*/ 2209773 h 25"/>
                  <a:gd name="T8" fmla="*/ 0 w 28"/>
                  <a:gd name="T9" fmla="*/ 3069152 h 25"/>
                  <a:gd name="T10" fmla="*/ 756402 w 28"/>
                  <a:gd name="T11" fmla="*/ 1595965 h 25"/>
                  <a:gd name="T12" fmla="*/ 1428743 w 28"/>
                  <a:gd name="T13" fmla="*/ 0 h 25"/>
                  <a:gd name="T14" fmla="*/ 1428743 w 28"/>
                  <a:gd name="T15" fmla="*/ 0 h 25"/>
                  <a:gd name="T16" fmla="*/ 1596827 w 28"/>
                  <a:gd name="T17" fmla="*/ 1227654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5"/>
                  <a:gd name="T29" fmla="*/ 28 w 2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5">
                    <a:moveTo>
                      <a:pt x="19" y="10"/>
                    </a:move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9" y="20"/>
                      <a:pt x="5" y="23"/>
                      <a:pt x="0" y="25"/>
                    </a:cubicBezTo>
                    <a:cubicBezTo>
                      <a:pt x="3" y="21"/>
                      <a:pt x="6" y="17"/>
                      <a:pt x="9" y="1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" name="Rectangle 73"/>
            <p:cNvSpPr>
              <a:spLocks noChangeArrowheads="1"/>
            </p:cNvSpPr>
            <p:nvPr/>
          </p:nvSpPr>
          <p:spPr bwMode="auto">
            <a:xfrm>
              <a:off x="1803" y="2234"/>
              <a:ext cx="114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i="1" dirty="0">
                  <a:ea typeface="MS PGothic" pitchFamily="34" charset="-128"/>
                </a:rPr>
                <a:t>...leads to a lower aggregate price level and lower aggregate output.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4396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 animBg="1"/>
      <p:bldP spid="30" grpId="0"/>
      <p:bldP spid="31" grpId="0" animBg="1"/>
      <p:bldP spid="32" grpId="0" animBg="1"/>
      <p:bldP spid="36" grpId="0" animBg="1"/>
      <p:bldP spid="37" grpId="0" animBg="1"/>
      <p:bldP spid="42" grpId="0"/>
      <p:bldP spid="53" grpId="0"/>
      <p:bldP spid="60" grpId="0" animBg="1"/>
      <p:bldP spid="61" grpId="0" animBg="1"/>
      <p:bldP spid="62" grpId="0" animBg="1"/>
      <p:bldP spid="63" grpId="0" animBg="1"/>
      <p:bldP spid="64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44612" y="446034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Supply Shocks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Freeform 347"/>
          <p:cNvSpPr>
            <a:spLocks/>
          </p:cNvSpPr>
          <p:nvPr/>
        </p:nvSpPr>
        <p:spPr bwMode="auto">
          <a:xfrm>
            <a:off x="8340532" y="4270375"/>
            <a:ext cx="1419225" cy="1103313"/>
          </a:xfrm>
          <a:custGeom>
            <a:avLst/>
            <a:gdLst>
              <a:gd name="T0" fmla="*/ 2147483647 w 288"/>
              <a:gd name="T1" fmla="*/ 2147483647 h 173"/>
              <a:gd name="T2" fmla="*/ 2147483647 w 288"/>
              <a:gd name="T3" fmla="*/ 2147483647 h 173"/>
              <a:gd name="T4" fmla="*/ 388334779 w 288"/>
              <a:gd name="T5" fmla="*/ 2147483647 h 173"/>
              <a:gd name="T6" fmla="*/ 0 w 288"/>
              <a:gd name="T7" fmla="*/ 2147483647 h 173"/>
              <a:gd name="T8" fmla="*/ 0 w 288"/>
              <a:gd name="T9" fmla="*/ 596769770 h 173"/>
              <a:gd name="T10" fmla="*/ 388334779 w 288"/>
              <a:gd name="T11" fmla="*/ 0 h 173"/>
              <a:gd name="T12" fmla="*/ 2147483647 w 288"/>
              <a:gd name="T13" fmla="*/ 0 h 173"/>
              <a:gd name="T14" fmla="*/ 2147483647 w 288"/>
              <a:gd name="T15" fmla="*/ 596769770 h 173"/>
              <a:gd name="T16" fmla="*/ 2147483647 w 288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8"/>
              <a:gd name="T28" fmla="*/ 0 h 173"/>
              <a:gd name="T29" fmla="*/ 288 w 288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8" h="173">
                <a:moveTo>
                  <a:pt x="288" y="154"/>
                </a:moveTo>
                <a:cubicBezTo>
                  <a:pt x="288" y="165"/>
                  <a:pt x="280" y="173"/>
                  <a:pt x="271" y="173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7" y="173"/>
                  <a:pt x="0" y="165"/>
                  <a:pt x="0" y="15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7" y="0"/>
                  <a:pt x="17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80" y="0"/>
                  <a:pt x="288" y="9"/>
                  <a:pt x="288" y="19"/>
                </a:cubicBezTo>
                <a:lnTo>
                  <a:pt x="288" y="15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3" name="Line 299"/>
          <p:cNvSpPr>
            <a:spLocks noChangeShapeType="1"/>
          </p:cNvSpPr>
          <p:nvPr/>
        </p:nvSpPr>
        <p:spPr bwMode="auto">
          <a:xfrm>
            <a:off x="3555807" y="3203575"/>
            <a:ext cx="533400" cy="838200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 flipV="1">
            <a:off x="2885882" y="3889375"/>
            <a:ext cx="1689100" cy="1600200"/>
          </a:xfrm>
          <a:prstGeom prst="line">
            <a:avLst/>
          </a:prstGeom>
          <a:noFill/>
          <a:ln w="38100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428"/>
          <p:cNvSpPr>
            <a:spLocks noChangeArrowheads="1"/>
          </p:cNvSpPr>
          <p:nvPr/>
        </p:nvSpPr>
        <p:spPr bwMode="auto">
          <a:xfrm>
            <a:off x="1707957" y="4706938"/>
            <a:ext cx="79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16" name="Rectangle 429"/>
          <p:cNvSpPr>
            <a:spLocks noChangeArrowheads="1"/>
          </p:cNvSpPr>
          <p:nvPr/>
        </p:nvSpPr>
        <p:spPr bwMode="auto">
          <a:xfrm>
            <a:off x="1803207" y="4803775"/>
            <a:ext cx="77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17" name="Line 242"/>
          <p:cNvSpPr>
            <a:spLocks noChangeShapeType="1"/>
          </p:cNvSpPr>
          <p:nvPr/>
        </p:nvSpPr>
        <p:spPr bwMode="auto">
          <a:xfrm flipH="1" flipV="1">
            <a:off x="2733482" y="2974975"/>
            <a:ext cx="1127125" cy="2212975"/>
          </a:xfrm>
          <a:prstGeom prst="line">
            <a:avLst/>
          </a:prstGeom>
          <a:noFill/>
          <a:ln w="38100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419"/>
          <p:cNvSpPr>
            <a:spLocks noChangeArrowheads="1"/>
          </p:cNvSpPr>
          <p:nvPr/>
        </p:nvSpPr>
        <p:spPr bwMode="auto">
          <a:xfrm>
            <a:off x="3784407" y="5184775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19" name="Freeform 245"/>
          <p:cNvSpPr>
            <a:spLocks/>
          </p:cNvSpPr>
          <p:nvPr/>
        </p:nvSpPr>
        <p:spPr bwMode="auto">
          <a:xfrm>
            <a:off x="1911157" y="2670175"/>
            <a:ext cx="3405188" cy="3124200"/>
          </a:xfrm>
          <a:custGeom>
            <a:avLst/>
            <a:gdLst>
              <a:gd name="T0" fmla="*/ 2147483647 w 1797"/>
              <a:gd name="T1" fmla="*/ 2147483647 h 1455"/>
              <a:gd name="T2" fmla="*/ 0 w 1797"/>
              <a:gd name="T3" fmla="*/ 2147483647 h 1455"/>
              <a:gd name="T4" fmla="*/ 0 w 1797"/>
              <a:gd name="T5" fmla="*/ 0 h 1455"/>
              <a:gd name="T6" fmla="*/ 0 60000 65536"/>
              <a:gd name="T7" fmla="*/ 0 60000 65536"/>
              <a:gd name="T8" fmla="*/ 0 60000 65536"/>
              <a:gd name="T9" fmla="*/ 0 w 1797"/>
              <a:gd name="T10" fmla="*/ 0 h 1455"/>
              <a:gd name="T11" fmla="*/ 1797 w 1797"/>
              <a:gd name="T12" fmla="*/ 1455 h 14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7" h="1455">
                <a:moveTo>
                  <a:pt x="1797" y="1455"/>
                </a:moveTo>
                <a:lnTo>
                  <a:pt x="0" y="1455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51"/>
          <p:cNvSpPr>
            <a:spLocks noChangeArrowheads="1"/>
          </p:cNvSpPr>
          <p:nvPr/>
        </p:nvSpPr>
        <p:spPr bwMode="auto">
          <a:xfrm>
            <a:off x="3628832" y="5849938"/>
            <a:ext cx="74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21" name="Rectangle 252"/>
          <p:cNvSpPr>
            <a:spLocks noChangeArrowheads="1"/>
          </p:cNvSpPr>
          <p:nvPr/>
        </p:nvSpPr>
        <p:spPr bwMode="auto">
          <a:xfrm>
            <a:off x="3724082" y="5946775"/>
            <a:ext cx="77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22" name="Rectangle 257"/>
          <p:cNvSpPr>
            <a:spLocks noChangeArrowheads="1"/>
          </p:cNvSpPr>
          <p:nvPr/>
        </p:nvSpPr>
        <p:spPr bwMode="auto">
          <a:xfrm>
            <a:off x="3800282" y="4651375"/>
            <a:ext cx="74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23" name="Rectangle 258"/>
          <p:cNvSpPr>
            <a:spLocks noChangeArrowheads="1"/>
          </p:cNvSpPr>
          <p:nvPr/>
        </p:nvSpPr>
        <p:spPr bwMode="auto">
          <a:xfrm flipH="1">
            <a:off x="3876482" y="4727575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4546407" y="5870575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Real GDP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82327" y="2551084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Aggregate </a:t>
            </a:r>
          </a:p>
          <a:p>
            <a:r>
              <a:rPr lang="en-US" sz="1600" b="1" dirty="0">
                <a:ea typeface="MS PGothic" pitchFamily="34" charset="-128"/>
              </a:rPr>
              <a:t>price level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1734945" y="1436688"/>
            <a:ext cx="284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a typeface="MS PGothic" pitchFamily="34" charset="-128"/>
              </a:rPr>
              <a:t>(a) A Negative Supply Shock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3647882" y="4803775"/>
            <a:ext cx="0" cy="10144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Oval 345"/>
          <p:cNvSpPr>
            <a:spLocks noChangeArrowheads="1"/>
          </p:cNvSpPr>
          <p:nvPr/>
        </p:nvSpPr>
        <p:spPr bwMode="auto">
          <a:xfrm>
            <a:off x="3600257" y="4727575"/>
            <a:ext cx="88900" cy="1000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ea typeface="MS PGothic" pitchFamily="34" charset="-128"/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H="1">
            <a:off x="1971482" y="480377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61"/>
          <p:cNvSpPr>
            <a:spLocks noChangeArrowheads="1"/>
          </p:cNvSpPr>
          <p:nvPr/>
        </p:nvSpPr>
        <p:spPr bwMode="auto">
          <a:xfrm>
            <a:off x="4562282" y="3660775"/>
            <a:ext cx="381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SRAS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31" name="Rectangle 258"/>
          <p:cNvSpPr>
            <a:spLocks noChangeArrowheads="1"/>
          </p:cNvSpPr>
          <p:nvPr/>
        </p:nvSpPr>
        <p:spPr bwMode="auto">
          <a:xfrm flipH="1">
            <a:off x="4790882" y="3736975"/>
            <a:ext cx="228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   1</a:t>
            </a:r>
            <a:endParaRPr lang="en-US" sz="1200">
              <a:ea typeface="MS PGothic" pitchFamily="34" charset="-128"/>
            </a:endParaRPr>
          </a:p>
        </p:txBody>
      </p:sp>
      <p:grpSp>
        <p:nvGrpSpPr>
          <p:cNvPr id="32" name="Group 23"/>
          <p:cNvGrpSpPr>
            <a:grpSpLocks/>
          </p:cNvGrpSpPr>
          <p:nvPr/>
        </p:nvGrpSpPr>
        <p:grpSpPr bwMode="auto">
          <a:xfrm>
            <a:off x="1650807" y="3508375"/>
            <a:ext cx="2851150" cy="2746375"/>
            <a:chOff x="442" y="1920"/>
            <a:chExt cx="1796" cy="1730"/>
          </a:xfrm>
        </p:grpSpPr>
        <p:sp>
          <p:nvSpPr>
            <p:cNvPr id="33" name="Rectangle 261"/>
            <p:cNvSpPr>
              <a:spLocks noChangeArrowheads="1"/>
            </p:cNvSpPr>
            <p:nvPr/>
          </p:nvSpPr>
          <p:spPr bwMode="auto">
            <a:xfrm>
              <a:off x="1930" y="1920"/>
              <a:ext cx="30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pitchFamily="34" charset="-128"/>
                </a:rPr>
                <a:t>SRAS</a:t>
              </a:r>
              <a:endParaRPr lang="en-US" sz="1200">
                <a:ea typeface="MS PGothic" pitchFamily="34" charset="-128"/>
              </a:endParaRPr>
            </a:p>
          </p:txBody>
        </p:sp>
        <p:grpSp>
          <p:nvGrpSpPr>
            <p:cNvPr id="34" name="Group 25"/>
            <p:cNvGrpSpPr>
              <a:grpSpLocks/>
            </p:cNvGrpSpPr>
            <p:nvPr/>
          </p:nvGrpSpPr>
          <p:grpSpPr bwMode="auto">
            <a:xfrm>
              <a:off x="442" y="2053"/>
              <a:ext cx="1544" cy="1597"/>
              <a:chOff x="442" y="2053"/>
              <a:chExt cx="1544" cy="1597"/>
            </a:xfrm>
          </p:grpSpPr>
          <p:sp>
            <p:nvSpPr>
              <p:cNvPr id="36" name="Rectangle 253"/>
              <p:cNvSpPr>
                <a:spLocks noChangeArrowheads="1"/>
              </p:cNvSpPr>
              <p:nvPr/>
            </p:nvSpPr>
            <p:spPr bwMode="auto">
              <a:xfrm>
                <a:off x="1546" y="3408"/>
                <a:ext cx="4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ea typeface="MS PGothic" pitchFamily="34" charset="-128"/>
                  </a:rPr>
                  <a:t>Y</a:t>
                </a:r>
                <a:endParaRPr lang="en-US" sz="1200">
                  <a:ea typeface="MS PGothic" pitchFamily="34" charset="-128"/>
                </a:endParaRPr>
              </a:p>
            </p:txBody>
          </p:sp>
          <p:sp>
            <p:nvSpPr>
              <p:cNvPr id="37" name="Rectangle 254"/>
              <p:cNvSpPr>
                <a:spLocks noChangeArrowheads="1"/>
              </p:cNvSpPr>
              <p:nvPr/>
            </p:nvSpPr>
            <p:spPr bwMode="auto">
              <a:xfrm>
                <a:off x="1607" y="3469"/>
                <a:ext cx="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ea typeface="MS PGothic" pitchFamily="34" charset="-128"/>
                  </a:rPr>
                  <a:t>2</a:t>
                </a:r>
                <a:endParaRPr lang="en-US" sz="1200">
                  <a:ea typeface="MS PGothic" pitchFamily="34" charset="-128"/>
                </a:endParaRPr>
              </a:p>
            </p:txBody>
          </p:sp>
          <p:sp>
            <p:nvSpPr>
              <p:cNvPr id="38" name="Line 28"/>
              <p:cNvSpPr>
                <a:spLocks noChangeShapeType="1"/>
              </p:cNvSpPr>
              <p:nvPr/>
            </p:nvSpPr>
            <p:spPr bwMode="auto">
              <a:xfrm flipH="1">
                <a:off x="1582" y="2448"/>
                <a:ext cx="0" cy="9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47"/>
              <p:cNvSpPr>
                <a:spLocks noChangeShapeType="1"/>
              </p:cNvSpPr>
              <p:nvPr/>
            </p:nvSpPr>
            <p:spPr bwMode="auto">
              <a:xfrm flipH="1">
                <a:off x="1594" y="3648"/>
                <a:ext cx="18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" name="Group 30"/>
              <p:cNvGrpSpPr>
                <a:grpSpLocks/>
              </p:cNvGrpSpPr>
              <p:nvPr/>
            </p:nvGrpSpPr>
            <p:grpSpPr bwMode="auto">
              <a:xfrm>
                <a:off x="442" y="2053"/>
                <a:ext cx="1544" cy="943"/>
                <a:chOff x="442" y="2053"/>
                <a:chExt cx="1544" cy="943"/>
              </a:xfrm>
            </p:grpSpPr>
            <p:sp>
              <p:nvSpPr>
                <p:cNvPr id="41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973" y="2053"/>
                  <a:ext cx="1013" cy="943"/>
                </a:xfrm>
                <a:prstGeom prst="line">
                  <a:avLst/>
                </a:prstGeom>
                <a:noFill/>
                <a:ln w="38100">
                  <a:solidFill>
                    <a:srgbClr val="EE313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Rectangle 260"/>
                <p:cNvSpPr>
                  <a:spLocks noChangeArrowheads="1"/>
                </p:cNvSpPr>
                <p:nvPr/>
              </p:nvSpPr>
              <p:spPr bwMode="auto">
                <a:xfrm>
                  <a:off x="1612" y="2157"/>
                  <a:ext cx="4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ea typeface="MS PGothic" pitchFamily="34" charset="-128"/>
                    </a:rPr>
                    <a:t>2</a:t>
                  </a:r>
                  <a:endParaRPr lang="en-US" sz="1200">
                    <a:ea typeface="MS PGothic" pitchFamily="34" charset="-128"/>
                  </a:endParaRPr>
                </a:p>
              </p:txBody>
            </p:sp>
            <p:sp>
              <p:nvSpPr>
                <p:cNvPr id="43" name="Rectangle 259"/>
                <p:cNvSpPr>
                  <a:spLocks noChangeArrowheads="1"/>
                </p:cNvSpPr>
                <p:nvPr/>
              </p:nvSpPr>
              <p:spPr bwMode="auto">
                <a:xfrm>
                  <a:off x="1546" y="2112"/>
                  <a:ext cx="4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ea typeface="MS PGothic" pitchFamily="34" charset="-128"/>
                    </a:rPr>
                    <a:t>E</a:t>
                  </a:r>
                  <a:endParaRPr lang="en-US" sz="1200">
                    <a:ea typeface="MS PGothic" pitchFamily="34" charset="-128"/>
                  </a:endParaRPr>
                </a:p>
              </p:txBody>
            </p:sp>
            <p:sp>
              <p:nvSpPr>
                <p:cNvPr id="44" name="Oval 267"/>
                <p:cNvSpPr>
                  <a:spLocks noChangeArrowheads="1"/>
                </p:cNvSpPr>
                <p:nvPr/>
              </p:nvSpPr>
              <p:spPr bwMode="auto">
                <a:xfrm>
                  <a:off x="1555" y="2386"/>
                  <a:ext cx="56" cy="6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200">
                    <a:ea typeface="MS PGothic" pitchFamily="34" charset="-128"/>
                  </a:endParaRPr>
                </a:p>
              </p:txBody>
            </p:sp>
            <p:sp>
              <p:nvSpPr>
                <p:cNvPr id="45" name="Rectangle 426"/>
                <p:cNvSpPr>
                  <a:spLocks noChangeArrowheads="1"/>
                </p:cNvSpPr>
                <p:nvPr/>
              </p:nvSpPr>
              <p:spPr bwMode="auto">
                <a:xfrm>
                  <a:off x="478" y="2291"/>
                  <a:ext cx="5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ea typeface="MS PGothic" pitchFamily="34" charset="-128"/>
                    </a:rPr>
                    <a:t>P</a:t>
                  </a:r>
                  <a:endParaRPr lang="en-US" sz="1200">
                    <a:ea typeface="MS PGothic" pitchFamily="34" charset="-128"/>
                  </a:endParaRPr>
                </a:p>
              </p:txBody>
            </p:sp>
            <p:sp>
              <p:nvSpPr>
                <p:cNvPr id="46" name="Rectangle 427"/>
                <p:cNvSpPr>
                  <a:spLocks noChangeArrowheads="1"/>
                </p:cNvSpPr>
                <p:nvPr/>
              </p:nvSpPr>
              <p:spPr bwMode="auto">
                <a:xfrm>
                  <a:off x="538" y="2352"/>
                  <a:ext cx="4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ea typeface="MS PGothic" pitchFamily="34" charset="-128"/>
                    </a:rPr>
                    <a:t>2</a:t>
                  </a:r>
                  <a:endParaRPr lang="en-US" sz="1200">
                    <a:ea typeface="MS PGothic" pitchFamily="34" charset="-128"/>
                  </a:endParaRPr>
                </a:p>
              </p:txBody>
            </p:sp>
            <p:sp>
              <p:nvSpPr>
                <p:cNvPr id="4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651" y="2408"/>
                  <a:ext cx="8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47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48" y="2542"/>
                  <a:ext cx="189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 type="arrow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5" name="Rectangle 258"/>
            <p:cNvSpPr>
              <a:spLocks noChangeArrowheads="1"/>
            </p:cNvSpPr>
            <p:nvPr/>
          </p:nvSpPr>
          <p:spPr bwMode="auto">
            <a:xfrm flipH="1">
              <a:off x="2074" y="2016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pitchFamily="34" charset="-128"/>
                </a:rPr>
                <a:t>   2</a:t>
              </a:r>
              <a:endParaRPr lang="en-US" sz="1200">
                <a:ea typeface="MS PGothic" pitchFamily="34" charset="-128"/>
              </a:endParaRPr>
            </a:p>
          </p:txBody>
        </p:sp>
      </p:grpSp>
      <p:grpSp>
        <p:nvGrpSpPr>
          <p:cNvPr id="49" name="Group 40"/>
          <p:cNvGrpSpPr>
            <a:grpSpLocks/>
          </p:cNvGrpSpPr>
          <p:nvPr/>
        </p:nvGrpSpPr>
        <p:grpSpPr bwMode="auto">
          <a:xfrm>
            <a:off x="3495482" y="4194175"/>
            <a:ext cx="295275" cy="409575"/>
            <a:chOff x="3031" y="3511"/>
            <a:chExt cx="186" cy="258"/>
          </a:xfrm>
        </p:grpSpPr>
        <p:sp>
          <p:nvSpPr>
            <p:cNvPr id="50" name="Freeform 412"/>
            <p:cNvSpPr>
              <a:spLocks/>
            </p:cNvSpPr>
            <p:nvPr/>
          </p:nvSpPr>
          <p:spPr bwMode="auto">
            <a:xfrm rot="6365449">
              <a:off x="3031" y="3511"/>
              <a:ext cx="79" cy="80"/>
            </a:xfrm>
            <a:custGeom>
              <a:avLst/>
              <a:gdLst>
                <a:gd name="T0" fmla="*/ 1512782 w 28"/>
                <a:gd name="T1" fmla="*/ 1227654 h 25"/>
                <a:gd name="T2" fmla="*/ 2353232 w 28"/>
                <a:gd name="T3" fmla="*/ 1718714 h 25"/>
                <a:gd name="T4" fmla="*/ 2353232 w 28"/>
                <a:gd name="T5" fmla="*/ 1718714 h 25"/>
                <a:gd name="T6" fmla="*/ 1092581 w 28"/>
                <a:gd name="T7" fmla="*/ 2332560 h 25"/>
                <a:gd name="T8" fmla="*/ 0 w 28"/>
                <a:gd name="T9" fmla="*/ 3069152 h 25"/>
                <a:gd name="T10" fmla="*/ 756402 w 28"/>
                <a:gd name="T11" fmla="*/ 1718714 h 25"/>
                <a:gd name="T12" fmla="*/ 1344696 w 28"/>
                <a:gd name="T13" fmla="*/ 0 h 25"/>
                <a:gd name="T14" fmla="*/ 1428743 w 28"/>
                <a:gd name="T15" fmla="*/ 0 h 25"/>
                <a:gd name="T16" fmla="*/ 1512782 w 28"/>
                <a:gd name="T17" fmla="*/ 1227654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5"/>
                <a:gd name="T29" fmla="*/ 28 w 2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5">
                  <a:moveTo>
                    <a:pt x="18" y="10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9" y="21"/>
                    <a:pt x="4" y="23"/>
                    <a:pt x="0" y="25"/>
                  </a:cubicBezTo>
                  <a:cubicBezTo>
                    <a:pt x="3" y="21"/>
                    <a:pt x="6" y="18"/>
                    <a:pt x="9" y="1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grpSp>
          <p:nvGrpSpPr>
            <p:cNvPr id="51" name="Group 42"/>
            <p:cNvGrpSpPr>
              <a:grpSpLocks/>
            </p:cNvGrpSpPr>
            <p:nvPr/>
          </p:nvGrpSpPr>
          <p:grpSpPr bwMode="auto">
            <a:xfrm>
              <a:off x="3041" y="3577"/>
              <a:ext cx="176" cy="192"/>
              <a:chOff x="3041" y="3577"/>
              <a:chExt cx="176" cy="192"/>
            </a:xfrm>
          </p:grpSpPr>
          <p:sp>
            <p:nvSpPr>
              <p:cNvPr id="52" name="Line 411"/>
              <p:cNvSpPr>
                <a:spLocks noChangeShapeType="1"/>
              </p:cNvSpPr>
              <p:nvPr/>
            </p:nvSpPr>
            <p:spPr bwMode="auto">
              <a:xfrm rot="6365449" flipH="1">
                <a:off x="3033" y="3585"/>
                <a:ext cx="192" cy="176"/>
              </a:xfrm>
              <a:prstGeom prst="line">
                <a:avLst/>
              </a:prstGeom>
              <a:noFill/>
              <a:ln w="19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413"/>
              <p:cNvSpPr>
                <a:spLocks/>
              </p:cNvSpPr>
              <p:nvPr/>
            </p:nvSpPr>
            <p:spPr bwMode="auto">
              <a:xfrm rot="6365449">
                <a:off x="3076" y="3600"/>
                <a:ext cx="79" cy="80"/>
              </a:xfrm>
              <a:custGeom>
                <a:avLst/>
                <a:gdLst>
                  <a:gd name="T0" fmla="*/ 1596827 w 28"/>
                  <a:gd name="T1" fmla="*/ 1227654 h 25"/>
                  <a:gd name="T2" fmla="*/ 2353232 w 28"/>
                  <a:gd name="T3" fmla="*/ 1595965 h 25"/>
                  <a:gd name="T4" fmla="*/ 2353232 w 28"/>
                  <a:gd name="T5" fmla="*/ 1595965 h 25"/>
                  <a:gd name="T6" fmla="*/ 1176629 w 28"/>
                  <a:gd name="T7" fmla="*/ 2209773 h 25"/>
                  <a:gd name="T8" fmla="*/ 0 w 28"/>
                  <a:gd name="T9" fmla="*/ 3069152 h 25"/>
                  <a:gd name="T10" fmla="*/ 756402 w 28"/>
                  <a:gd name="T11" fmla="*/ 1595965 h 25"/>
                  <a:gd name="T12" fmla="*/ 1428743 w 28"/>
                  <a:gd name="T13" fmla="*/ 0 h 25"/>
                  <a:gd name="T14" fmla="*/ 1428743 w 28"/>
                  <a:gd name="T15" fmla="*/ 0 h 25"/>
                  <a:gd name="T16" fmla="*/ 1596827 w 28"/>
                  <a:gd name="T17" fmla="*/ 1227654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5"/>
                  <a:gd name="T29" fmla="*/ 28 w 2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5">
                    <a:moveTo>
                      <a:pt x="19" y="10"/>
                    </a:move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9" y="20"/>
                      <a:pt x="5" y="23"/>
                      <a:pt x="0" y="25"/>
                    </a:cubicBezTo>
                    <a:cubicBezTo>
                      <a:pt x="3" y="21"/>
                      <a:pt x="6" y="17"/>
                      <a:pt x="9" y="1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endParaRPr lang="en-US"/>
              </a:p>
            </p:txBody>
          </p:sp>
        </p:grpSp>
      </p:grpSp>
      <p:sp>
        <p:nvSpPr>
          <p:cNvPr id="54" name="Line 243"/>
          <p:cNvSpPr>
            <a:spLocks noChangeShapeType="1"/>
          </p:cNvSpPr>
          <p:nvPr/>
        </p:nvSpPr>
        <p:spPr bwMode="auto">
          <a:xfrm flipV="1">
            <a:off x="6592695" y="3719513"/>
            <a:ext cx="1608137" cy="1497012"/>
          </a:xfrm>
          <a:prstGeom prst="line">
            <a:avLst/>
          </a:prstGeom>
          <a:noFill/>
          <a:ln w="38100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7502332" y="5870575"/>
            <a:ext cx="74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56" name="Rectangle 254"/>
          <p:cNvSpPr>
            <a:spLocks noChangeArrowheads="1"/>
          </p:cNvSpPr>
          <p:nvPr/>
        </p:nvSpPr>
        <p:spPr bwMode="auto">
          <a:xfrm>
            <a:off x="7599170" y="5967413"/>
            <a:ext cx="77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57" name="Rectangle 260"/>
          <p:cNvSpPr>
            <a:spLocks noChangeArrowheads="1"/>
          </p:cNvSpPr>
          <p:nvPr/>
        </p:nvSpPr>
        <p:spPr bwMode="auto">
          <a:xfrm>
            <a:off x="7594407" y="3965575"/>
            <a:ext cx="77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58" name="Line 242"/>
          <p:cNvSpPr>
            <a:spLocks noChangeShapeType="1"/>
          </p:cNvSpPr>
          <p:nvPr/>
        </p:nvSpPr>
        <p:spPr bwMode="auto">
          <a:xfrm flipH="1" flipV="1">
            <a:off x="6892732" y="2974975"/>
            <a:ext cx="1127125" cy="2212975"/>
          </a:xfrm>
          <a:prstGeom prst="line">
            <a:avLst/>
          </a:prstGeom>
          <a:noFill/>
          <a:ln w="38100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Rectangle 419"/>
          <p:cNvSpPr>
            <a:spLocks noChangeArrowheads="1"/>
          </p:cNvSpPr>
          <p:nvPr/>
        </p:nvSpPr>
        <p:spPr bwMode="auto">
          <a:xfrm>
            <a:off x="7959532" y="5184775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auto">
          <a:xfrm flipH="1">
            <a:off x="7559482" y="4346575"/>
            <a:ext cx="0" cy="1435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245"/>
          <p:cNvSpPr>
            <a:spLocks/>
          </p:cNvSpPr>
          <p:nvPr/>
        </p:nvSpPr>
        <p:spPr bwMode="auto">
          <a:xfrm>
            <a:off x="6070407" y="2670175"/>
            <a:ext cx="3405188" cy="3124200"/>
          </a:xfrm>
          <a:custGeom>
            <a:avLst/>
            <a:gdLst>
              <a:gd name="T0" fmla="*/ 2147483647 w 1797"/>
              <a:gd name="T1" fmla="*/ 2147483647 h 1455"/>
              <a:gd name="T2" fmla="*/ 0 w 1797"/>
              <a:gd name="T3" fmla="*/ 2147483647 h 1455"/>
              <a:gd name="T4" fmla="*/ 0 w 1797"/>
              <a:gd name="T5" fmla="*/ 0 h 1455"/>
              <a:gd name="T6" fmla="*/ 0 60000 65536"/>
              <a:gd name="T7" fmla="*/ 0 60000 65536"/>
              <a:gd name="T8" fmla="*/ 0 60000 65536"/>
              <a:gd name="T9" fmla="*/ 0 w 1797"/>
              <a:gd name="T10" fmla="*/ 0 h 1455"/>
              <a:gd name="T11" fmla="*/ 1797 w 1797"/>
              <a:gd name="T12" fmla="*/ 1455 h 14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7" h="1455">
                <a:moveTo>
                  <a:pt x="1797" y="1455"/>
                </a:moveTo>
                <a:lnTo>
                  <a:pt x="0" y="1455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257"/>
          <p:cNvSpPr>
            <a:spLocks noChangeArrowheads="1"/>
          </p:cNvSpPr>
          <p:nvPr/>
        </p:nvSpPr>
        <p:spPr bwMode="auto">
          <a:xfrm>
            <a:off x="7959532" y="4651375"/>
            <a:ext cx="74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63" name="Rectangle 258"/>
          <p:cNvSpPr>
            <a:spLocks noChangeArrowheads="1"/>
          </p:cNvSpPr>
          <p:nvPr/>
        </p:nvSpPr>
        <p:spPr bwMode="auto">
          <a:xfrm flipH="1">
            <a:off x="8035732" y="4727575"/>
            <a:ext cx="152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 2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64" name="Rectangle 259"/>
          <p:cNvSpPr>
            <a:spLocks noChangeArrowheads="1"/>
          </p:cNvSpPr>
          <p:nvPr/>
        </p:nvSpPr>
        <p:spPr bwMode="auto">
          <a:xfrm>
            <a:off x="7507095" y="3868738"/>
            <a:ext cx="746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65" name="Rectangle 261"/>
          <p:cNvSpPr>
            <a:spLocks noChangeArrowheads="1"/>
          </p:cNvSpPr>
          <p:nvPr/>
        </p:nvSpPr>
        <p:spPr bwMode="auto">
          <a:xfrm>
            <a:off x="8111932" y="3508375"/>
            <a:ext cx="4889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SRAS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66" name="Oval 267"/>
          <p:cNvSpPr>
            <a:spLocks noChangeArrowheads="1"/>
          </p:cNvSpPr>
          <p:nvPr/>
        </p:nvSpPr>
        <p:spPr bwMode="auto">
          <a:xfrm>
            <a:off x="7516620" y="4248150"/>
            <a:ext cx="8890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ea typeface="MS PGothic" pitchFamily="34" charset="-128"/>
            </a:endParaRPr>
          </a:p>
        </p:txBody>
      </p:sp>
      <p:sp>
        <p:nvSpPr>
          <p:cNvPr id="67" name="Rectangle 426"/>
          <p:cNvSpPr>
            <a:spLocks noChangeArrowheads="1"/>
          </p:cNvSpPr>
          <p:nvPr/>
        </p:nvSpPr>
        <p:spPr bwMode="auto">
          <a:xfrm>
            <a:off x="5806882" y="4097338"/>
            <a:ext cx="79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68" name="Rectangle 427"/>
          <p:cNvSpPr>
            <a:spLocks noChangeArrowheads="1"/>
          </p:cNvSpPr>
          <p:nvPr/>
        </p:nvSpPr>
        <p:spPr bwMode="auto">
          <a:xfrm>
            <a:off x="5902132" y="4194175"/>
            <a:ext cx="777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200">
              <a:ea typeface="MS PGothic" pitchFamily="34" charset="-128"/>
            </a:endParaRPr>
          </a:p>
        </p:txBody>
      </p:sp>
      <p:sp>
        <p:nvSpPr>
          <p:cNvPr id="69" name="Rectangle 60"/>
          <p:cNvSpPr>
            <a:spLocks noChangeArrowheads="1"/>
          </p:cNvSpPr>
          <p:nvPr/>
        </p:nvSpPr>
        <p:spPr bwMode="auto">
          <a:xfrm>
            <a:off x="8645332" y="5870575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Real GDP</a:t>
            </a:r>
          </a:p>
        </p:txBody>
      </p:sp>
      <p:sp>
        <p:nvSpPr>
          <p:cNvPr id="70" name="Rectangle 61"/>
          <p:cNvSpPr>
            <a:spLocks noChangeArrowheads="1"/>
          </p:cNvSpPr>
          <p:nvPr/>
        </p:nvSpPr>
        <p:spPr bwMode="auto">
          <a:xfrm>
            <a:off x="4978207" y="2644775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Aggregate </a:t>
            </a:r>
          </a:p>
          <a:p>
            <a:r>
              <a:rPr lang="en-US" sz="1600" b="1" dirty="0">
                <a:ea typeface="MS PGothic" pitchFamily="34" charset="-128"/>
              </a:rPr>
              <a:t>price level</a:t>
            </a:r>
          </a:p>
        </p:txBody>
      </p:sp>
      <p:sp>
        <p:nvSpPr>
          <p:cNvPr id="71" name="Rectangle 62"/>
          <p:cNvSpPr>
            <a:spLocks noChangeArrowheads="1"/>
          </p:cNvSpPr>
          <p:nvPr/>
        </p:nvSpPr>
        <p:spPr bwMode="auto">
          <a:xfrm>
            <a:off x="5833870" y="1436688"/>
            <a:ext cx="276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a typeface="MS PGothic" pitchFamily="34" charset="-128"/>
              </a:rPr>
              <a:t>(b) A Positive Supply Shock</a:t>
            </a:r>
          </a:p>
        </p:txBody>
      </p:sp>
      <p:sp>
        <p:nvSpPr>
          <p:cNvPr id="72" name="Line 63"/>
          <p:cNvSpPr>
            <a:spLocks noChangeShapeType="1"/>
          </p:cNvSpPr>
          <p:nvPr/>
        </p:nvSpPr>
        <p:spPr bwMode="auto">
          <a:xfrm flipH="1">
            <a:off x="6081520" y="4283075"/>
            <a:ext cx="14208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" name="Group 64"/>
          <p:cNvGrpSpPr>
            <a:grpSpLocks/>
          </p:cNvGrpSpPr>
          <p:nvPr/>
        </p:nvGrpSpPr>
        <p:grpSpPr bwMode="auto">
          <a:xfrm>
            <a:off x="5749732" y="3660775"/>
            <a:ext cx="3429000" cy="2593975"/>
            <a:chOff x="3024" y="2016"/>
            <a:chExt cx="2160" cy="1634"/>
          </a:xfrm>
        </p:grpSpPr>
        <p:sp>
          <p:nvSpPr>
            <p:cNvPr id="74" name="Line 47"/>
            <p:cNvSpPr>
              <a:spLocks noChangeShapeType="1"/>
            </p:cNvSpPr>
            <p:nvPr/>
          </p:nvSpPr>
          <p:spPr bwMode="auto">
            <a:xfrm flipV="1">
              <a:off x="3840" y="2160"/>
              <a:ext cx="1064" cy="1008"/>
            </a:xfrm>
            <a:prstGeom prst="line">
              <a:avLst/>
            </a:prstGeom>
            <a:noFill/>
            <a:ln w="38100">
              <a:solidFill>
                <a:srgbClr val="EE313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428"/>
            <p:cNvSpPr>
              <a:spLocks noChangeArrowheads="1"/>
            </p:cNvSpPr>
            <p:nvPr/>
          </p:nvSpPr>
          <p:spPr bwMode="auto">
            <a:xfrm>
              <a:off x="3060" y="2675"/>
              <a:ext cx="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pitchFamily="34" charset="-128"/>
                </a:rPr>
                <a:t>P</a:t>
              </a:r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76" name="Rectangle 429"/>
            <p:cNvSpPr>
              <a:spLocks noChangeArrowheads="1"/>
            </p:cNvSpPr>
            <p:nvPr/>
          </p:nvSpPr>
          <p:spPr bwMode="auto">
            <a:xfrm>
              <a:off x="3120" y="2736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77" name="Line 247"/>
            <p:cNvSpPr>
              <a:spLocks noChangeShapeType="1"/>
            </p:cNvSpPr>
            <p:nvPr/>
          </p:nvSpPr>
          <p:spPr bwMode="auto">
            <a:xfrm flipV="1">
              <a:off x="4176" y="3648"/>
              <a:ext cx="18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251"/>
            <p:cNvSpPr>
              <a:spLocks noChangeArrowheads="1"/>
            </p:cNvSpPr>
            <p:nvPr/>
          </p:nvSpPr>
          <p:spPr bwMode="auto">
            <a:xfrm>
              <a:off x="4308" y="3395"/>
              <a:ext cx="4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pitchFamily="34" charset="-128"/>
                </a:rPr>
                <a:t>Y</a:t>
              </a:r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79" name="Rectangle 252"/>
            <p:cNvSpPr>
              <a:spLocks noChangeArrowheads="1"/>
            </p:cNvSpPr>
            <p:nvPr/>
          </p:nvSpPr>
          <p:spPr bwMode="auto">
            <a:xfrm>
              <a:off x="4368" y="3456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80" name="Line 71"/>
            <p:cNvSpPr>
              <a:spLocks noChangeShapeType="1"/>
            </p:cNvSpPr>
            <p:nvPr/>
          </p:nvSpPr>
          <p:spPr bwMode="auto">
            <a:xfrm>
              <a:off x="4320" y="2736"/>
              <a:ext cx="0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345"/>
            <p:cNvSpPr>
              <a:spLocks noChangeArrowheads="1"/>
            </p:cNvSpPr>
            <p:nvPr/>
          </p:nvSpPr>
          <p:spPr bwMode="auto">
            <a:xfrm>
              <a:off x="4290" y="2688"/>
              <a:ext cx="56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82" name="Line 73"/>
            <p:cNvSpPr>
              <a:spLocks noChangeShapeType="1"/>
            </p:cNvSpPr>
            <p:nvPr/>
          </p:nvSpPr>
          <p:spPr bwMode="auto">
            <a:xfrm flipH="1">
              <a:off x="3264" y="273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261"/>
            <p:cNvSpPr>
              <a:spLocks noChangeArrowheads="1"/>
            </p:cNvSpPr>
            <p:nvPr/>
          </p:nvSpPr>
          <p:spPr bwMode="auto">
            <a:xfrm>
              <a:off x="4896" y="2016"/>
              <a:ext cx="24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pitchFamily="34" charset="-128"/>
                </a:rPr>
                <a:t>SRAS</a:t>
              </a:r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84" name="Line 247"/>
            <p:cNvSpPr>
              <a:spLocks noChangeShapeType="1"/>
            </p:cNvSpPr>
            <p:nvPr/>
          </p:nvSpPr>
          <p:spPr bwMode="auto">
            <a:xfrm rot="5400000">
              <a:off x="2930" y="2542"/>
              <a:ext cx="18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258"/>
            <p:cNvSpPr>
              <a:spLocks noChangeArrowheads="1"/>
            </p:cNvSpPr>
            <p:nvPr/>
          </p:nvSpPr>
          <p:spPr bwMode="auto">
            <a:xfrm flipH="1">
              <a:off x="5040" y="2064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pitchFamily="34" charset="-128"/>
                </a:rPr>
                <a:t>   2</a:t>
              </a:r>
              <a:endParaRPr lang="en-US" sz="1200">
                <a:ea typeface="MS PGothic" pitchFamily="34" charset="-128"/>
              </a:endParaRPr>
            </a:p>
          </p:txBody>
        </p:sp>
      </p:grpSp>
      <p:sp>
        <p:nvSpPr>
          <p:cNvPr id="86" name="Rectangle 258"/>
          <p:cNvSpPr>
            <a:spLocks noChangeArrowheads="1"/>
          </p:cNvSpPr>
          <p:nvPr/>
        </p:nvSpPr>
        <p:spPr bwMode="auto">
          <a:xfrm flipH="1">
            <a:off x="8340532" y="3660775"/>
            <a:ext cx="228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   1</a:t>
            </a:r>
            <a:endParaRPr lang="en-US" sz="1200">
              <a:ea typeface="MS PGothic" pitchFamily="34" charset="-128"/>
            </a:endParaRPr>
          </a:p>
        </p:txBody>
      </p:sp>
      <p:grpSp>
        <p:nvGrpSpPr>
          <p:cNvPr id="87" name="Group 78"/>
          <p:cNvGrpSpPr>
            <a:grpSpLocks/>
          </p:cNvGrpSpPr>
          <p:nvPr/>
        </p:nvGrpSpPr>
        <p:grpSpPr bwMode="auto">
          <a:xfrm rot="10800000">
            <a:off x="7654732" y="4194175"/>
            <a:ext cx="295275" cy="409575"/>
            <a:chOff x="3031" y="3511"/>
            <a:chExt cx="186" cy="258"/>
          </a:xfrm>
        </p:grpSpPr>
        <p:sp>
          <p:nvSpPr>
            <p:cNvPr id="88" name="Freeform 412"/>
            <p:cNvSpPr>
              <a:spLocks/>
            </p:cNvSpPr>
            <p:nvPr/>
          </p:nvSpPr>
          <p:spPr bwMode="auto">
            <a:xfrm rot="6365449">
              <a:off x="3031" y="3511"/>
              <a:ext cx="79" cy="80"/>
            </a:xfrm>
            <a:custGeom>
              <a:avLst/>
              <a:gdLst>
                <a:gd name="T0" fmla="*/ 1512782 w 28"/>
                <a:gd name="T1" fmla="*/ 1227654 h 25"/>
                <a:gd name="T2" fmla="*/ 2353232 w 28"/>
                <a:gd name="T3" fmla="*/ 1718714 h 25"/>
                <a:gd name="T4" fmla="*/ 2353232 w 28"/>
                <a:gd name="T5" fmla="*/ 1718714 h 25"/>
                <a:gd name="T6" fmla="*/ 1092581 w 28"/>
                <a:gd name="T7" fmla="*/ 2332560 h 25"/>
                <a:gd name="T8" fmla="*/ 0 w 28"/>
                <a:gd name="T9" fmla="*/ 3069152 h 25"/>
                <a:gd name="T10" fmla="*/ 756402 w 28"/>
                <a:gd name="T11" fmla="*/ 1718714 h 25"/>
                <a:gd name="T12" fmla="*/ 1344696 w 28"/>
                <a:gd name="T13" fmla="*/ 0 h 25"/>
                <a:gd name="T14" fmla="*/ 1428743 w 28"/>
                <a:gd name="T15" fmla="*/ 0 h 25"/>
                <a:gd name="T16" fmla="*/ 1512782 w 28"/>
                <a:gd name="T17" fmla="*/ 1227654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5"/>
                <a:gd name="T29" fmla="*/ 28 w 2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5">
                  <a:moveTo>
                    <a:pt x="18" y="10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9" y="21"/>
                    <a:pt x="4" y="23"/>
                    <a:pt x="0" y="25"/>
                  </a:cubicBezTo>
                  <a:cubicBezTo>
                    <a:pt x="3" y="21"/>
                    <a:pt x="6" y="18"/>
                    <a:pt x="9" y="1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grpSp>
          <p:nvGrpSpPr>
            <p:cNvPr id="89" name="Group 80"/>
            <p:cNvGrpSpPr>
              <a:grpSpLocks/>
            </p:cNvGrpSpPr>
            <p:nvPr/>
          </p:nvGrpSpPr>
          <p:grpSpPr bwMode="auto">
            <a:xfrm>
              <a:off x="3041" y="3577"/>
              <a:ext cx="176" cy="192"/>
              <a:chOff x="3041" y="3577"/>
              <a:chExt cx="176" cy="192"/>
            </a:xfrm>
          </p:grpSpPr>
          <p:sp>
            <p:nvSpPr>
              <p:cNvPr id="90" name="Line 411"/>
              <p:cNvSpPr>
                <a:spLocks noChangeShapeType="1"/>
              </p:cNvSpPr>
              <p:nvPr/>
            </p:nvSpPr>
            <p:spPr bwMode="auto">
              <a:xfrm rot="6365449" flipH="1">
                <a:off x="3033" y="3585"/>
                <a:ext cx="192" cy="176"/>
              </a:xfrm>
              <a:prstGeom prst="line">
                <a:avLst/>
              </a:prstGeom>
              <a:noFill/>
              <a:ln w="19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13"/>
              <p:cNvSpPr>
                <a:spLocks/>
              </p:cNvSpPr>
              <p:nvPr/>
            </p:nvSpPr>
            <p:spPr bwMode="auto">
              <a:xfrm rot="6365449">
                <a:off x="3076" y="3600"/>
                <a:ext cx="79" cy="80"/>
              </a:xfrm>
              <a:custGeom>
                <a:avLst/>
                <a:gdLst>
                  <a:gd name="T0" fmla="*/ 1596827 w 28"/>
                  <a:gd name="T1" fmla="*/ 1227654 h 25"/>
                  <a:gd name="T2" fmla="*/ 2353232 w 28"/>
                  <a:gd name="T3" fmla="*/ 1595965 h 25"/>
                  <a:gd name="T4" fmla="*/ 2353232 w 28"/>
                  <a:gd name="T5" fmla="*/ 1595965 h 25"/>
                  <a:gd name="T6" fmla="*/ 1176629 w 28"/>
                  <a:gd name="T7" fmla="*/ 2209773 h 25"/>
                  <a:gd name="T8" fmla="*/ 0 w 28"/>
                  <a:gd name="T9" fmla="*/ 3069152 h 25"/>
                  <a:gd name="T10" fmla="*/ 756402 w 28"/>
                  <a:gd name="T11" fmla="*/ 1595965 h 25"/>
                  <a:gd name="T12" fmla="*/ 1428743 w 28"/>
                  <a:gd name="T13" fmla="*/ 0 h 25"/>
                  <a:gd name="T14" fmla="*/ 1428743 w 28"/>
                  <a:gd name="T15" fmla="*/ 0 h 25"/>
                  <a:gd name="T16" fmla="*/ 1596827 w 28"/>
                  <a:gd name="T17" fmla="*/ 1227654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5"/>
                  <a:gd name="T29" fmla="*/ 28 w 2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5">
                    <a:moveTo>
                      <a:pt x="19" y="10"/>
                    </a:move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9" y="20"/>
                      <a:pt x="5" y="23"/>
                      <a:pt x="0" y="25"/>
                    </a:cubicBezTo>
                    <a:cubicBezTo>
                      <a:pt x="3" y="21"/>
                      <a:pt x="6" y="17"/>
                      <a:pt x="9" y="1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</p:grpSp>
      </p:grpSp>
      <p:sp>
        <p:nvSpPr>
          <p:cNvPr id="92" name="Line 247"/>
          <p:cNvSpPr>
            <a:spLocks noChangeShapeType="1"/>
          </p:cNvSpPr>
          <p:nvPr/>
        </p:nvSpPr>
        <p:spPr bwMode="auto">
          <a:xfrm flipV="1">
            <a:off x="8051607" y="4041775"/>
            <a:ext cx="300038" cy="3175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247"/>
          <p:cNvSpPr>
            <a:spLocks noChangeShapeType="1"/>
          </p:cNvSpPr>
          <p:nvPr/>
        </p:nvSpPr>
        <p:spPr bwMode="auto">
          <a:xfrm flipH="1" flipV="1">
            <a:off x="3876482" y="4041775"/>
            <a:ext cx="300038" cy="3175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300"/>
          <p:cNvSpPr>
            <a:spLocks/>
          </p:cNvSpPr>
          <p:nvPr/>
        </p:nvSpPr>
        <p:spPr bwMode="auto">
          <a:xfrm>
            <a:off x="3009207" y="2843184"/>
            <a:ext cx="1565776" cy="477434"/>
          </a:xfrm>
          <a:custGeom>
            <a:avLst/>
            <a:gdLst>
              <a:gd name="T0" fmla="*/ 2147483647 w 249"/>
              <a:gd name="T1" fmla="*/ 1593879497 h 93"/>
              <a:gd name="T2" fmla="*/ 2147483647 w 249"/>
              <a:gd name="T3" fmla="*/ 2003117742 h 93"/>
              <a:gd name="T4" fmla="*/ 526578723 w 249"/>
              <a:gd name="T5" fmla="*/ 2003117742 h 93"/>
              <a:gd name="T6" fmla="*/ 0 w 249"/>
              <a:gd name="T7" fmla="*/ 1593879497 h 93"/>
              <a:gd name="T8" fmla="*/ 0 w 249"/>
              <a:gd name="T9" fmla="*/ 409238245 h 93"/>
              <a:gd name="T10" fmla="*/ 526578723 w 249"/>
              <a:gd name="T11" fmla="*/ 0 h 93"/>
              <a:gd name="T12" fmla="*/ 2147483647 w 249"/>
              <a:gd name="T13" fmla="*/ 0 h 93"/>
              <a:gd name="T14" fmla="*/ 2147483647 w 249"/>
              <a:gd name="T15" fmla="*/ 409238245 h 93"/>
              <a:gd name="T16" fmla="*/ 2147483647 w 249"/>
              <a:gd name="T17" fmla="*/ 1593879497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9"/>
              <a:gd name="T28" fmla="*/ 0 h 93"/>
              <a:gd name="T29" fmla="*/ 249 w 249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9" h="93">
                <a:moveTo>
                  <a:pt x="249" y="74"/>
                </a:moveTo>
                <a:cubicBezTo>
                  <a:pt x="249" y="85"/>
                  <a:pt x="241" y="93"/>
                  <a:pt x="232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8" y="93"/>
                  <a:pt x="0" y="85"/>
                  <a:pt x="0" y="7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7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41" y="0"/>
                  <a:pt x="249" y="9"/>
                  <a:pt x="249" y="19"/>
                </a:cubicBezTo>
                <a:lnTo>
                  <a:pt x="249" y="7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95" name="Rectangle 86"/>
          <p:cNvSpPr>
            <a:spLocks noChangeArrowheads="1"/>
          </p:cNvSpPr>
          <p:nvPr/>
        </p:nvSpPr>
        <p:spPr bwMode="auto">
          <a:xfrm>
            <a:off x="3209732" y="2841625"/>
            <a:ext cx="2184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 i="1" dirty="0">
                <a:ea typeface="MS PGothic" pitchFamily="34" charset="-128"/>
              </a:rPr>
              <a:t>A negative</a:t>
            </a:r>
          </a:p>
          <a:p>
            <a:r>
              <a:rPr lang="en-US" sz="1300" i="1" dirty="0">
                <a:ea typeface="MS PGothic" pitchFamily="34" charset="-128"/>
              </a:rPr>
              <a:t> supply shock...</a:t>
            </a:r>
          </a:p>
        </p:txBody>
      </p:sp>
      <p:sp>
        <p:nvSpPr>
          <p:cNvPr id="96" name="Freeform 268"/>
          <p:cNvSpPr>
            <a:spLocks/>
          </p:cNvSpPr>
          <p:nvPr/>
        </p:nvSpPr>
        <p:spPr bwMode="auto">
          <a:xfrm>
            <a:off x="4013007" y="4422775"/>
            <a:ext cx="1643063" cy="877888"/>
          </a:xfrm>
          <a:custGeom>
            <a:avLst/>
            <a:gdLst>
              <a:gd name="T0" fmla="*/ 2147483647 w 277"/>
              <a:gd name="T1" fmla="*/ 2147483647 h 173"/>
              <a:gd name="T2" fmla="*/ 2147483647 w 277"/>
              <a:gd name="T3" fmla="*/ 2147483647 h 173"/>
              <a:gd name="T4" fmla="*/ 389744019 w 277"/>
              <a:gd name="T5" fmla="*/ 2147483647 h 173"/>
              <a:gd name="T6" fmla="*/ 0 w 277"/>
              <a:gd name="T7" fmla="*/ 2147483647 h 173"/>
              <a:gd name="T8" fmla="*/ 0 w 277"/>
              <a:gd name="T9" fmla="*/ 510455303 h 173"/>
              <a:gd name="T10" fmla="*/ 389744019 w 277"/>
              <a:gd name="T11" fmla="*/ 0 h 173"/>
              <a:gd name="T12" fmla="*/ 2147483647 w 277"/>
              <a:gd name="T13" fmla="*/ 0 h 173"/>
              <a:gd name="T14" fmla="*/ 2147483647 w 277"/>
              <a:gd name="T15" fmla="*/ 510455303 h 173"/>
              <a:gd name="T16" fmla="*/ 2147483647 w 277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7"/>
              <a:gd name="T28" fmla="*/ 0 h 173"/>
              <a:gd name="T29" fmla="*/ 277 w 277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7" h="173">
                <a:moveTo>
                  <a:pt x="277" y="154"/>
                </a:moveTo>
                <a:cubicBezTo>
                  <a:pt x="277" y="165"/>
                  <a:pt x="269" y="173"/>
                  <a:pt x="260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8" y="173"/>
                  <a:pt x="0" y="165"/>
                  <a:pt x="0" y="15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8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9" y="0"/>
                  <a:pt x="277" y="9"/>
                  <a:pt x="277" y="19"/>
                </a:cubicBezTo>
                <a:lnTo>
                  <a:pt x="277" y="15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/>
              <a:t>…leads to a lower aggregate output and a higher aggregate price level.</a:t>
            </a:r>
          </a:p>
        </p:txBody>
      </p:sp>
      <p:sp>
        <p:nvSpPr>
          <p:cNvPr id="97" name="Line 329"/>
          <p:cNvSpPr>
            <a:spLocks noChangeShapeType="1"/>
          </p:cNvSpPr>
          <p:nvPr/>
        </p:nvSpPr>
        <p:spPr bwMode="auto">
          <a:xfrm flipH="1" flipV="1">
            <a:off x="7730932" y="4270375"/>
            <a:ext cx="609600" cy="152400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8316720" y="4292600"/>
            <a:ext cx="1460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300" i="1">
                <a:ea typeface="MS PGothic" pitchFamily="34" charset="-128"/>
              </a:rPr>
              <a:t>...leads to a higher</a:t>
            </a:r>
          </a:p>
          <a:p>
            <a:pPr algn="ctr"/>
            <a:r>
              <a:rPr lang="en-US" sz="1300" i="1">
                <a:ea typeface="MS PGothic" pitchFamily="34" charset="-128"/>
              </a:rPr>
              <a:t>aggregate output  and lower aggregate price level.</a:t>
            </a:r>
          </a:p>
        </p:txBody>
      </p:sp>
      <p:sp>
        <p:nvSpPr>
          <p:cNvPr id="99" name="Line 372"/>
          <p:cNvSpPr>
            <a:spLocks noChangeShapeType="1"/>
          </p:cNvSpPr>
          <p:nvPr/>
        </p:nvSpPr>
        <p:spPr bwMode="auto">
          <a:xfrm>
            <a:off x="7578532" y="2974975"/>
            <a:ext cx="609600" cy="1066800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373"/>
          <p:cNvSpPr>
            <a:spLocks/>
          </p:cNvSpPr>
          <p:nvPr/>
        </p:nvSpPr>
        <p:spPr bwMode="auto">
          <a:xfrm>
            <a:off x="7429307" y="2736850"/>
            <a:ext cx="1304926" cy="542924"/>
          </a:xfrm>
          <a:custGeom>
            <a:avLst/>
            <a:gdLst>
              <a:gd name="T0" fmla="*/ 2147483647 w 249"/>
              <a:gd name="T1" fmla="*/ 1821576568 h 93"/>
              <a:gd name="T2" fmla="*/ 2147483647 w 249"/>
              <a:gd name="T3" fmla="*/ 2147483647 h 93"/>
              <a:gd name="T4" fmla="*/ 454297667 w 249"/>
              <a:gd name="T5" fmla="*/ 2147483647 h 93"/>
              <a:gd name="T6" fmla="*/ 0 w 249"/>
              <a:gd name="T7" fmla="*/ 1821576568 h 93"/>
              <a:gd name="T8" fmla="*/ 0 w 249"/>
              <a:gd name="T9" fmla="*/ 467700852 h 93"/>
              <a:gd name="T10" fmla="*/ 454297667 w 249"/>
              <a:gd name="T11" fmla="*/ 0 h 93"/>
              <a:gd name="T12" fmla="*/ 2147483647 w 249"/>
              <a:gd name="T13" fmla="*/ 0 h 93"/>
              <a:gd name="T14" fmla="*/ 2147483647 w 249"/>
              <a:gd name="T15" fmla="*/ 467700852 h 93"/>
              <a:gd name="T16" fmla="*/ 2147483647 w 249"/>
              <a:gd name="T17" fmla="*/ 1821576568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9"/>
              <a:gd name="T28" fmla="*/ 0 h 93"/>
              <a:gd name="T29" fmla="*/ 249 w 249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9" h="93">
                <a:moveTo>
                  <a:pt x="249" y="74"/>
                </a:moveTo>
                <a:cubicBezTo>
                  <a:pt x="249" y="85"/>
                  <a:pt x="242" y="93"/>
                  <a:pt x="232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8" y="93"/>
                  <a:pt x="0" y="85"/>
                  <a:pt x="0" y="7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8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42" y="0"/>
                  <a:pt x="249" y="9"/>
                  <a:pt x="249" y="19"/>
                </a:cubicBezTo>
                <a:lnTo>
                  <a:pt x="249" y="7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7429307" y="2736850"/>
            <a:ext cx="1611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 i="1" dirty="0">
                <a:ea typeface="MS PGothic" pitchFamily="34" charset="-128"/>
              </a:rPr>
              <a:t>A positive supply shock...</a:t>
            </a:r>
          </a:p>
        </p:txBody>
      </p:sp>
      <p:sp>
        <p:nvSpPr>
          <p:cNvPr id="102" name="Line 329"/>
          <p:cNvSpPr>
            <a:spLocks noChangeShapeType="1"/>
          </p:cNvSpPr>
          <p:nvPr/>
        </p:nvSpPr>
        <p:spPr bwMode="auto">
          <a:xfrm flipH="1" flipV="1">
            <a:off x="3708207" y="4498975"/>
            <a:ext cx="304800" cy="152400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4396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2" grpId="0"/>
      <p:bldP spid="63" grpId="0"/>
      <p:bldP spid="92" grpId="0" animBg="1"/>
      <p:bldP spid="93" grpId="0" animBg="1"/>
      <p:bldP spid="95" grpId="0"/>
      <p:bldP spid="96" grpId="0" animBg="1"/>
      <p:bldP spid="97" grpId="0" animBg="1"/>
      <p:bldP spid="98" grpId="0"/>
      <p:bldP spid="99" grpId="0" animBg="1"/>
      <p:bldP spid="101" grpId="0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Negative Supply Shocks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348" y="1503980"/>
            <a:ext cx="10553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Stagflation </a:t>
            </a:r>
            <a:r>
              <a:rPr lang="en-US" sz="2800" dirty="0"/>
              <a:t>is the combination of inflation and stagnating (or falling) aggregate output.</a:t>
            </a:r>
          </a:p>
          <a:p>
            <a:endParaRPr lang="en-US" sz="2800" dirty="0"/>
          </a:p>
          <a:p>
            <a:r>
              <a:rPr lang="en-US" sz="2800" dirty="0"/>
              <a:t>“Stagnation plus inflation”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  <p:pic>
        <p:nvPicPr>
          <p:cNvPr id="13" name="Picture 2" descr="Krug_AP_2e_Econ_19UN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84" y="2223039"/>
            <a:ext cx="5991101" cy="38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6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Long-Run Macroeconomic Equilibrium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3699" y="2247138"/>
            <a:ext cx="8379029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economy is in </a:t>
            </a:r>
            <a:r>
              <a:rPr lang="en-US" sz="2600" b="1" dirty="0">
                <a:solidFill>
                  <a:prstClr val="black"/>
                </a:solidFill>
              </a:rPr>
              <a:t>long-run macroeconomic equilibrium </a:t>
            </a:r>
            <a:r>
              <a:rPr lang="en-US" sz="2600" dirty="0">
                <a:solidFill>
                  <a:prstClr val="black"/>
                </a:solidFill>
              </a:rPr>
              <a:t>when the point of short-run macroeconomic equilibrium is on the long-run aggregate supply curve.</a:t>
            </a: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43963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Long-Run Macroeconomic Equilibrium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60490" y="5858593"/>
            <a:ext cx="100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01777" y="5979243"/>
            <a:ext cx="107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44165" y="3483693"/>
            <a:ext cx="107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882277" y="3590055"/>
            <a:ext cx="100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375027" y="2002555"/>
            <a:ext cx="95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502027" y="2002555"/>
            <a:ext cx="112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646490" y="2002555"/>
            <a:ext cx="21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195390" y="1591393"/>
            <a:ext cx="87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L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319215" y="1591393"/>
            <a:ext cx="1127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458915" y="1591393"/>
            <a:ext cx="21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887665" y="5101355"/>
            <a:ext cx="244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6871613" y="3424547"/>
            <a:ext cx="1762478" cy="748446"/>
          </a:xfrm>
          <a:custGeom>
            <a:avLst/>
            <a:gdLst>
              <a:gd name="T0" fmla="*/ 2147483647 w 240"/>
              <a:gd name="T1" fmla="*/ 2147483647 h 137"/>
              <a:gd name="T2" fmla="*/ 2147483647 w 240"/>
              <a:gd name="T3" fmla="*/ 2147483647 h 137"/>
              <a:gd name="T4" fmla="*/ 1091306873 w 240"/>
              <a:gd name="T5" fmla="*/ 2147483647 h 137"/>
              <a:gd name="T6" fmla="*/ 0 w 240"/>
              <a:gd name="T7" fmla="*/ 2147483647 h 137"/>
              <a:gd name="T8" fmla="*/ 0 w 240"/>
              <a:gd name="T9" fmla="*/ 599579422 h 137"/>
              <a:gd name="T10" fmla="*/ 1091306873 w 240"/>
              <a:gd name="T11" fmla="*/ 0 h 137"/>
              <a:gd name="T12" fmla="*/ 2147483647 w 240"/>
              <a:gd name="T13" fmla="*/ 0 h 137"/>
              <a:gd name="T14" fmla="*/ 2147483647 w 240"/>
              <a:gd name="T15" fmla="*/ 599579422 h 137"/>
              <a:gd name="T16" fmla="*/ 2147483647 w 240"/>
              <a:gd name="T17" fmla="*/ 2147483647 h 1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0"/>
              <a:gd name="T28" fmla="*/ 0 h 137"/>
              <a:gd name="T29" fmla="*/ 240 w 240"/>
              <a:gd name="T30" fmla="*/ 137 h 1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0" h="137">
                <a:moveTo>
                  <a:pt x="240" y="118"/>
                </a:moveTo>
                <a:cubicBezTo>
                  <a:pt x="240" y="129"/>
                  <a:pt x="232" y="137"/>
                  <a:pt x="223" y="137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8" y="137"/>
                  <a:pt x="0" y="129"/>
                  <a:pt x="0" y="1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7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32" y="0"/>
                  <a:pt x="240" y="9"/>
                  <a:pt x="240" y="19"/>
                </a:cubicBezTo>
                <a:lnTo>
                  <a:pt x="240" y="11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H="1" flipV="1">
            <a:off x="5481140" y="6188793"/>
            <a:ext cx="738187" cy="198437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33"/>
          <p:cNvSpPr>
            <a:spLocks/>
          </p:cNvSpPr>
          <p:nvPr/>
        </p:nvSpPr>
        <p:spPr bwMode="auto">
          <a:xfrm>
            <a:off x="5931990" y="6077668"/>
            <a:ext cx="1600200" cy="457200"/>
          </a:xfrm>
          <a:custGeom>
            <a:avLst/>
            <a:gdLst>
              <a:gd name="T0" fmla="*/ 2147483647 w 156"/>
              <a:gd name="T1" fmla="*/ 2147483647 h 98"/>
              <a:gd name="T2" fmla="*/ 2147483647 w 156"/>
              <a:gd name="T3" fmla="*/ 2147483647 h 98"/>
              <a:gd name="T4" fmla="*/ 1138737196 w 156"/>
              <a:gd name="T5" fmla="*/ 2147483647 h 98"/>
              <a:gd name="T6" fmla="*/ 0 w 156"/>
              <a:gd name="T7" fmla="*/ 2147483647 h 98"/>
              <a:gd name="T8" fmla="*/ 0 w 156"/>
              <a:gd name="T9" fmla="*/ 556944245 h 98"/>
              <a:gd name="T10" fmla="*/ 1138737196 w 156"/>
              <a:gd name="T11" fmla="*/ 0 h 98"/>
              <a:gd name="T12" fmla="*/ 2147483647 w 156"/>
              <a:gd name="T13" fmla="*/ 0 h 98"/>
              <a:gd name="T14" fmla="*/ 2147483647 w 156"/>
              <a:gd name="T15" fmla="*/ 556944245 h 98"/>
              <a:gd name="T16" fmla="*/ 2147483647 w 156"/>
              <a:gd name="T17" fmla="*/ 2147483647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6"/>
              <a:gd name="T28" fmla="*/ 0 h 98"/>
              <a:gd name="T29" fmla="*/ 156 w 156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6" h="98">
                <a:moveTo>
                  <a:pt x="156" y="79"/>
                </a:moveTo>
                <a:cubicBezTo>
                  <a:pt x="156" y="89"/>
                  <a:pt x="148" y="98"/>
                  <a:pt x="139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8" y="98"/>
                  <a:pt x="0" y="89"/>
                  <a:pt x="0" y="7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7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8" y="0"/>
                  <a:pt x="156" y="8"/>
                  <a:pt x="156" y="19"/>
                </a:cubicBezTo>
                <a:lnTo>
                  <a:pt x="156" y="7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>
            <a:off x="5454152" y="1900955"/>
            <a:ext cx="3175" cy="3941763"/>
          </a:xfrm>
          <a:prstGeom prst="line">
            <a:avLst/>
          </a:prstGeom>
          <a:noFill/>
          <a:ln w="38100">
            <a:solidFill>
              <a:srgbClr val="F7944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60"/>
          <p:cNvSpPr>
            <a:spLocks/>
          </p:cNvSpPr>
          <p:nvPr/>
        </p:nvSpPr>
        <p:spPr bwMode="auto">
          <a:xfrm>
            <a:off x="2031502" y="1285005"/>
            <a:ext cx="6429375" cy="4557713"/>
          </a:xfrm>
          <a:custGeom>
            <a:avLst/>
            <a:gdLst>
              <a:gd name="T0" fmla="*/ 2147483647 w 2329"/>
              <a:gd name="T1" fmla="*/ 2147483647 h 1710"/>
              <a:gd name="T2" fmla="*/ 0 w 2329"/>
              <a:gd name="T3" fmla="*/ 2147483647 h 1710"/>
              <a:gd name="T4" fmla="*/ 0 w 2329"/>
              <a:gd name="T5" fmla="*/ 0 h 1710"/>
              <a:gd name="T6" fmla="*/ 0 60000 65536"/>
              <a:gd name="T7" fmla="*/ 0 60000 65536"/>
              <a:gd name="T8" fmla="*/ 0 60000 65536"/>
              <a:gd name="T9" fmla="*/ 0 w 2329"/>
              <a:gd name="T10" fmla="*/ 0 h 1710"/>
              <a:gd name="T11" fmla="*/ 2329 w 2329"/>
              <a:gd name="T12" fmla="*/ 1710 h 1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9" h="1710">
                <a:moveTo>
                  <a:pt x="2329" y="1710"/>
                </a:moveTo>
                <a:lnTo>
                  <a:pt x="0" y="1710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5655765" y="3507505"/>
            <a:ext cx="10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5782765" y="3628155"/>
            <a:ext cx="204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LR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30" name="Line 63"/>
          <p:cNvSpPr>
            <a:spLocks noChangeShapeType="1"/>
          </p:cNvSpPr>
          <p:nvPr/>
        </p:nvSpPr>
        <p:spPr bwMode="auto">
          <a:xfrm flipH="1" flipV="1">
            <a:off x="3933327" y="2196230"/>
            <a:ext cx="3100388" cy="2924175"/>
          </a:xfrm>
          <a:prstGeom prst="line">
            <a:avLst/>
          </a:prstGeom>
          <a:noFill/>
          <a:ln w="38100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64"/>
          <p:cNvSpPr>
            <a:spLocks noChangeShapeType="1"/>
          </p:cNvSpPr>
          <p:nvPr/>
        </p:nvSpPr>
        <p:spPr bwMode="auto">
          <a:xfrm flipV="1">
            <a:off x="3026865" y="2310530"/>
            <a:ext cx="4559300" cy="2820988"/>
          </a:xfrm>
          <a:prstGeom prst="line">
            <a:avLst/>
          </a:prstGeom>
          <a:noFill/>
          <a:ln w="38100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65"/>
          <p:cNvSpPr>
            <a:spLocks noChangeArrowheads="1"/>
          </p:cNvSpPr>
          <p:nvPr/>
        </p:nvSpPr>
        <p:spPr bwMode="auto">
          <a:xfrm>
            <a:off x="5387477" y="3577355"/>
            <a:ext cx="130175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7532190" y="5890343"/>
            <a:ext cx="1187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ea typeface="MS PGothic" pitchFamily="34" charset="-128"/>
              </a:rPr>
              <a:t>Real GDP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1037727" y="1245318"/>
            <a:ext cx="1265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Aggregate </a:t>
            </a:r>
          </a:p>
          <a:p>
            <a:r>
              <a:rPr lang="en-US" sz="1600" b="1">
                <a:ea typeface="MS PGothic" pitchFamily="34" charset="-128"/>
              </a:rPr>
              <a:t>price level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6504416" y="3383271"/>
            <a:ext cx="24968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ea typeface="MS PGothic" pitchFamily="34" charset="-128"/>
              </a:rPr>
              <a:t>Long-run </a:t>
            </a:r>
          </a:p>
          <a:p>
            <a:pPr algn="ctr"/>
            <a:r>
              <a:rPr lang="en-US" sz="1600" i="1" dirty="0">
                <a:ea typeface="MS PGothic" pitchFamily="34" charset="-128"/>
              </a:rPr>
              <a:t>Macroeconomic</a:t>
            </a:r>
          </a:p>
          <a:p>
            <a:pPr algn="ctr"/>
            <a:r>
              <a:rPr lang="en-US" sz="1600" i="1" dirty="0">
                <a:ea typeface="MS PGothic" pitchFamily="34" charset="-128"/>
              </a:rPr>
              <a:t> equilibrium</a:t>
            </a: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5919290" y="6147518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i="1">
                <a:ea typeface="MS PGothic" pitchFamily="34" charset="-128"/>
              </a:rPr>
              <a:t>Potential output</a:t>
            </a:r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H="1">
            <a:off x="2058490" y="3624980"/>
            <a:ext cx="33020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>
            <a:off x="6097090" y="3680543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19</a:t>
            </a:r>
          </a:p>
        </p:txBody>
      </p:sp>
    </p:spTree>
    <p:extLst>
      <p:ext uri="{BB962C8B-B14F-4D97-AF65-F5344CB8AC3E}">
        <p14:creationId xmlns:p14="http://schemas.microsoft.com/office/powerpoint/2010/main" val="4396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/>
      <p:bldP spid="36" grpId="0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6689</TotalTime>
  <Words>1153</Words>
  <Application>Microsoft Macintosh PowerPoint</Application>
  <PresentationFormat>Widescreen</PresentationFormat>
  <Paragraphs>316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Arial Rounded MT Bold</vt:lpstr>
      <vt:lpstr>Calibri</vt:lpstr>
      <vt:lpstr>Calibri Light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Further practice (answer key will be posted soon)</vt:lpstr>
      <vt:lpstr>Even More!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33</cp:revision>
  <dcterms:created xsi:type="dcterms:W3CDTF">2015-01-29T01:02:02Z</dcterms:created>
  <dcterms:modified xsi:type="dcterms:W3CDTF">2019-03-18T23:40:15Z</dcterms:modified>
</cp:coreProperties>
</file>