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4" r:id="rId4"/>
    <p:sldId id="265" r:id="rId5"/>
    <p:sldId id="266" r:id="rId6"/>
    <p:sldId id="262" r:id="rId7"/>
    <p:sldId id="263" r:id="rId8"/>
    <p:sldId id="268" r:id="rId9"/>
    <p:sldId id="271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4660"/>
  </p:normalViewPr>
  <p:slideViewPr>
    <p:cSldViewPr snapToGrid="0">
      <p:cViewPr>
        <p:scale>
          <a:sx n="71" d="100"/>
          <a:sy n="71" d="100"/>
        </p:scale>
        <p:origin x="1408" y="9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506" y="426090"/>
            <a:ext cx="7575094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263" lvl="0" indent="-3222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Use the </a:t>
            </a:r>
            <a:r>
              <a:rPr lang="en-US" sz="2600" b="1" dirty="0">
                <a:solidFill>
                  <a:prstClr val="black"/>
                </a:solidFill>
              </a:rPr>
              <a:t>aggregate demand curve to</a:t>
            </a:r>
            <a:r>
              <a:rPr lang="en-US" sz="2600" dirty="0">
                <a:solidFill>
                  <a:prstClr val="black"/>
                </a:solidFill>
              </a:rPr>
              <a:t> illustrate the relationship between the aggregate price level and the quantity of aggregate output demanded in the economy</a:t>
            </a:r>
          </a:p>
          <a:p>
            <a:pPr marL="322263" lvl="0" indent="-3222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Explain how the wealth effect and interest rate effect give the aggregate demand curve a negative slope</a:t>
            </a:r>
          </a:p>
          <a:p>
            <a:pPr marL="322263" lvl="0" indent="-3222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Identify the factors that can shift the aggregate demand curve</a:t>
            </a:r>
          </a:p>
        </p:txBody>
      </p:sp>
      <p:pic>
        <p:nvPicPr>
          <p:cNvPr id="11" name="Picture 1" descr="Krug_AP_2e_Econ_MO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79" y="4207687"/>
            <a:ext cx="4577938" cy="22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17</a:t>
            </a:r>
          </a:p>
        </p:txBody>
      </p:sp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240" y="1164871"/>
            <a:ext cx="10891520" cy="1048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8638" lvl="0" indent="-438150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aggregate demand curve </a:t>
            </a:r>
            <a:r>
              <a:rPr lang="en-US" sz="2600" dirty="0">
                <a:solidFill>
                  <a:prstClr val="black"/>
                </a:solidFill>
              </a:rPr>
              <a:t>shows the relationship between the aggregate price level and the quantity of aggregate output demanded.</a:t>
            </a:r>
          </a:p>
          <a:p>
            <a:pPr marL="528638" lvl="0" indent="-438150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aggregate demand curve is downward sloping for two reasons: the </a:t>
            </a:r>
            <a:r>
              <a:rPr lang="en-US" sz="2600" b="1" dirty="0">
                <a:solidFill>
                  <a:prstClr val="black"/>
                </a:solidFill>
              </a:rPr>
              <a:t>wealth effect of a change in the aggregate price level</a:t>
            </a:r>
            <a:r>
              <a:rPr lang="en-US" sz="2600" dirty="0">
                <a:solidFill>
                  <a:prstClr val="black"/>
                </a:solidFill>
              </a:rPr>
              <a:t> and the </a:t>
            </a:r>
            <a:r>
              <a:rPr lang="en-US" sz="2600" b="1" dirty="0">
                <a:solidFill>
                  <a:prstClr val="black"/>
                </a:solidFill>
              </a:rPr>
              <a:t>interest rate effect of a change in the aggregate price level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528638" lvl="0" indent="-438150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aggregate demand curve shifts because of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changes in expectations, changes in wealth not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due to changes in the aggregate price level, and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the effect of the size of the existing stock of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physical capital. </a:t>
            </a:r>
          </a:p>
          <a:p>
            <a:pPr marL="528638" lvl="0" indent="-438150">
              <a:spcBef>
                <a:spcPct val="20000"/>
              </a:spcBef>
              <a:buClr>
                <a:srgbClr val="FFCC00"/>
              </a:buClr>
              <a:buSzPct val="100000"/>
              <a:buFont typeface="Arial" charset="0"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Policy makers can use fiscal policy and monetary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policy to shift the aggregate demand curve.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1" descr="Krug_AP_2e_Econ_17UN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48" y="2992581"/>
            <a:ext cx="4020362" cy="271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17</a:t>
            </a:r>
          </a:p>
        </p:txBody>
      </p:sp>
    </p:spTree>
    <p:extLst>
      <p:ext uri="{BB962C8B-B14F-4D97-AF65-F5344CB8AC3E}">
        <p14:creationId xmlns:p14="http://schemas.microsoft.com/office/powerpoint/2010/main" val="55061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Aggregate Demand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6142" y="1924368"/>
            <a:ext cx="85397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aggregate demand curve </a:t>
            </a:r>
            <a:r>
              <a:rPr lang="en-US" sz="2600" dirty="0">
                <a:solidFill>
                  <a:prstClr val="black"/>
                </a:solidFill>
              </a:rPr>
              <a:t>shows the relationship between the aggregate price level and the quantity of aggregate output demanded by households, businesses, the government and the rest of the world.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17</a:t>
            </a:r>
          </a:p>
        </p:txBody>
      </p:sp>
    </p:spTree>
    <p:extLst>
      <p:ext uri="{BB962C8B-B14F-4D97-AF65-F5344CB8AC3E}">
        <p14:creationId xmlns:p14="http://schemas.microsoft.com/office/powerpoint/2010/main" val="351149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Aggregate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5942998" y="3679825"/>
            <a:ext cx="0" cy="20526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2891823" y="3506788"/>
            <a:ext cx="292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7.9</a:t>
            </a:r>
            <a:endParaRPr lang="en-US">
              <a:ea typeface="MS PGothic" pitchFamily="34" charset="-128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5877911" y="3297238"/>
            <a:ext cx="469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1933</a:t>
            </a:r>
            <a:endParaRPr lang="en-US">
              <a:ea typeface="MS PGothic" pitchFamily="34" charset="-128"/>
            </a:endParaRPr>
          </a:p>
        </p:txBody>
      </p:sp>
      <p:sp>
        <p:nvSpPr>
          <p:cNvPr id="49" name="Rectangle 82"/>
          <p:cNvSpPr>
            <a:spLocks noChangeArrowheads="1"/>
          </p:cNvSpPr>
          <p:nvPr/>
        </p:nvSpPr>
        <p:spPr bwMode="auto">
          <a:xfrm>
            <a:off x="3042636" y="5911850"/>
            <a:ext cx="117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0</a:t>
            </a:r>
            <a:endParaRPr lang="en-US">
              <a:ea typeface="MS PGothic" pitchFamily="34" charset="-128"/>
            </a:endParaRPr>
          </a:p>
        </p:txBody>
      </p:sp>
      <p:sp>
        <p:nvSpPr>
          <p:cNvPr id="50" name="Rectangle 84"/>
          <p:cNvSpPr>
            <a:spLocks noChangeArrowheads="1"/>
          </p:cNvSpPr>
          <p:nvPr/>
        </p:nvSpPr>
        <p:spPr bwMode="auto">
          <a:xfrm>
            <a:off x="5735036" y="5911850"/>
            <a:ext cx="468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$716</a:t>
            </a:r>
            <a:endParaRPr lang="en-US">
              <a:ea typeface="MS PGothic" pitchFamily="34" charset="-128"/>
            </a:endParaRPr>
          </a:p>
        </p:txBody>
      </p:sp>
      <p:sp>
        <p:nvSpPr>
          <p:cNvPr id="51" name="Line 91"/>
          <p:cNvSpPr>
            <a:spLocks noChangeShapeType="1"/>
          </p:cNvSpPr>
          <p:nvPr/>
        </p:nvSpPr>
        <p:spPr bwMode="auto">
          <a:xfrm flipV="1">
            <a:off x="7314598" y="5703888"/>
            <a:ext cx="1588" cy="155575"/>
          </a:xfrm>
          <a:prstGeom prst="line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93"/>
          <p:cNvSpPr>
            <a:spLocks noChangeShapeType="1"/>
          </p:cNvSpPr>
          <p:nvPr/>
        </p:nvSpPr>
        <p:spPr bwMode="auto">
          <a:xfrm flipH="1" flipV="1">
            <a:off x="3869723" y="2151063"/>
            <a:ext cx="4338638" cy="3103562"/>
          </a:xfrm>
          <a:prstGeom prst="line">
            <a:avLst/>
          </a:prstGeom>
          <a:noFill/>
          <a:ln w="38100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94"/>
          <p:cNvSpPr>
            <a:spLocks noChangeArrowheads="1"/>
          </p:cNvSpPr>
          <p:nvPr/>
        </p:nvSpPr>
        <p:spPr bwMode="auto">
          <a:xfrm>
            <a:off x="5890611" y="3582988"/>
            <a:ext cx="115887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54" name="Freeform 96"/>
          <p:cNvSpPr>
            <a:spLocks/>
          </p:cNvSpPr>
          <p:nvPr/>
        </p:nvSpPr>
        <p:spPr bwMode="auto">
          <a:xfrm>
            <a:off x="3239486" y="1412875"/>
            <a:ext cx="6000750" cy="4446588"/>
          </a:xfrm>
          <a:custGeom>
            <a:avLst/>
            <a:gdLst>
              <a:gd name="T0" fmla="*/ 2147483647 w 2433"/>
              <a:gd name="T1" fmla="*/ 2147483647 h 1720"/>
              <a:gd name="T2" fmla="*/ 0 w 2433"/>
              <a:gd name="T3" fmla="*/ 2147483647 h 1720"/>
              <a:gd name="T4" fmla="*/ 0 w 2433"/>
              <a:gd name="T5" fmla="*/ 0 h 1720"/>
              <a:gd name="T6" fmla="*/ 0 60000 65536"/>
              <a:gd name="T7" fmla="*/ 0 60000 65536"/>
              <a:gd name="T8" fmla="*/ 0 60000 65536"/>
              <a:gd name="T9" fmla="*/ 0 w 2433"/>
              <a:gd name="T10" fmla="*/ 0 h 1720"/>
              <a:gd name="T11" fmla="*/ 2433 w 2433"/>
              <a:gd name="T12" fmla="*/ 1720 h 1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3" h="1720">
                <a:moveTo>
                  <a:pt x="2433" y="1720"/>
                </a:moveTo>
                <a:lnTo>
                  <a:pt x="0" y="1720"/>
                </a:lnTo>
                <a:lnTo>
                  <a:pt x="0" y="0"/>
                </a:lnTo>
              </a:path>
            </a:pathLst>
          </a:cu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7449536" y="6097588"/>
            <a:ext cx="2078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Real GDP (billions of 2005 dollars)</a:t>
            </a: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1401161" y="1301750"/>
            <a:ext cx="1944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Aggregate price</a:t>
            </a:r>
          </a:p>
          <a:p>
            <a:r>
              <a:rPr lang="en-US" sz="1600" b="1">
                <a:ea typeface="MS PGothic" pitchFamily="34" charset="-128"/>
              </a:rPr>
              <a:t>level (GDP deflator,</a:t>
            </a:r>
          </a:p>
          <a:p>
            <a:r>
              <a:rPr lang="en-US" sz="1600" b="1">
                <a:ea typeface="MS PGothic" pitchFamily="34" charset="-128"/>
              </a:rPr>
              <a:t>2005 = 100)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7457473" y="5264150"/>
            <a:ext cx="17827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ea typeface="MS PGothic" pitchFamily="34" charset="-128"/>
              </a:rPr>
              <a:t>Aggregate demand</a:t>
            </a:r>
          </a:p>
          <a:p>
            <a:r>
              <a:rPr lang="en-US" sz="1600">
                <a:ea typeface="MS PGothic" pitchFamily="34" charset="-128"/>
              </a:rPr>
              <a:t>curve, </a:t>
            </a:r>
            <a:r>
              <a:rPr lang="en-US" sz="1600" i="1">
                <a:ea typeface="MS PGothic" pitchFamily="34" charset="-128"/>
              </a:rPr>
              <a:t>AD</a:t>
            </a:r>
          </a:p>
        </p:txBody>
      </p:sp>
      <p:sp>
        <p:nvSpPr>
          <p:cNvPr id="58" name="Line 16"/>
          <p:cNvSpPr>
            <a:spLocks noChangeShapeType="1"/>
          </p:cNvSpPr>
          <p:nvPr/>
        </p:nvSpPr>
        <p:spPr bwMode="auto">
          <a:xfrm flipH="1" flipV="1">
            <a:off x="3360136" y="3648075"/>
            <a:ext cx="2473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43"/>
          <p:cNvSpPr>
            <a:spLocks noChangeShapeType="1"/>
          </p:cNvSpPr>
          <p:nvPr/>
        </p:nvSpPr>
        <p:spPr bwMode="auto">
          <a:xfrm flipV="1">
            <a:off x="6660548" y="3354388"/>
            <a:ext cx="428625" cy="482600"/>
          </a:xfrm>
          <a:prstGeom prst="line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44"/>
          <p:cNvSpPr>
            <a:spLocks/>
          </p:cNvSpPr>
          <p:nvPr/>
        </p:nvSpPr>
        <p:spPr bwMode="auto">
          <a:xfrm>
            <a:off x="7151086" y="2513013"/>
            <a:ext cx="2330450" cy="1131887"/>
          </a:xfrm>
          <a:custGeom>
            <a:avLst/>
            <a:gdLst>
              <a:gd name="T0" fmla="*/ 2147483647 w 375"/>
              <a:gd name="T1" fmla="*/ 2147483647 h 174"/>
              <a:gd name="T2" fmla="*/ 2147483647 w 375"/>
              <a:gd name="T3" fmla="*/ 2147483647 h 174"/>
              <a:gd name="T4" fmla="*/ 577351492 w 375"/>
              <a:gd name="T5" fmla="*/ 2147483647 h 174"/>
              <a:gd name="T6" fmla="*/ 0 w 375"/>
              <a:gd name="T7" fmla="*/ 2147483647 h 174"/>
              <a:gd name="T8" fmla="*/ 0 w 375"/>
              <a:gd name="T9" fmla="*/ 803743852 h 174"/>
              <a:gd name="T10" fmla="*/ 577351492 w 375"/>
              <a:gd name="T11" fmla="*/ 0 h 174"/>
              <a:gd name="T12" fmla="*/ 2147483647 w 375"/>
              <a:gd name="T13" fmla="*/ 0 h 174"/>
              <a:gd name="T14" fmla="*/ 2147483647 w 375"/>
              <a:gd name="T15" fmla="*/ 803743852 h 174"/>
              <a:gd name="T16" fmla="*/ 2147483647 w 375"/>
              <a:gd name="T17" fmla="*/ 2147483647 h 1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5"/>
              <a:gd name="T28" fmla="*/ 0 h 174"/>
              <a:gd name="T29" fmla="*/ 375 w 375"/>
              <a:gd name="T30" fmla="*/ 174 h 1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5" h="174">
                <a:moveTo>
                  <a:pt x="375" y="155"/>
                </a:moveTo>
                <a:cubicBezTo>
                  <a:pt x="375" y="166"/>
                  <a:pt x="368" y="174"/>
                  <a:pt x="358" y="174"/>
                </a:cubicBezTo>
                <a:cubicBezTo>
                  <a:pt x="17" y="174"/>
                  <a:pt x="17" y="174"/>
                  <a:pt x="17" y="174"/>
                </a:cubicBezTo>
                <a:cubicBezTo>
                  <a:pt x="8" y="174"/>
                  <a:pt x="0" y="166"/>
                  <a:pt x="0" y="15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7" y="0"/>
                </a:cubicBezTo>
                <a:cubicBezTo>
                  <a:pt x="358" y="0"/>
                  <a:pt x="358" y="0"/>
                  <a:pt x="358" y="0"/>
                </a:cubicBezTo>
                <a:cubicBezTo>
                  <a:pt x="368" y="0"/>
                  <a:pt x="375" y="9"/>
                  <a:pt x="375" y="19"/>
                </a:cubicBezTo>
                <a:lnTo>
                  <a:pt x="375" y="15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" name="Line 97"/>
          <p:cNvSpPr>
            <a:spLocks noChangeShapeType="1"/>
          </p:cNvSpPr>
          <p:nvPr/>
        </p:nvSpPr>
        <p:spPr bwMode="auto">
          <a:xfrm>
            <a:off x="6082698" y="3556000"/>
            <a:ext cx="1100138" cy="787400"/>
          </a:xfrm>
          <a:prstGeom prst="line">
            <a:avLst/>
          </a:prstGeom>
          <a:noFill/>
          <a:ln w="1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98"/>
          <p:cNvSpPr>
            <a:spLocks/>
          </p:cNvSpPr>
          <p:nvPr/>
        </p:nvSpPr>
        <p:spPr bwMode="auto">
          <a:xfrm>
            <a:off x="7119336" y="4271963"/>
            <a:ext cx="169862" cy="150812"/>
          </a:xfrm>
          <a:custGeom>
            <a:avLst/>
            <a:gdLst>
              <a:gd name="T0" fmla="*/ 2147483647 w 29"/>
              <a:gd name="T1" fmla="*/ 2147483647 h 23"/>
              <a:gd name="T2" fmla="*/ 2147483647 w 29"/>
              <a:gd name="T3" fmla="*/ 0 h 23"/>
              <a:gd name="T4" fmla="*/ 2147483647 w 29"/>
              <a:gd name="T5" fmla="*/ 0 h 23"/>
              <a:gd name="T6" fmla="*/ 2147483647 w 29"/>
              <a:gd name="T7" fmla="*/ 2147483647 h 23"/>
              <a:gd name="T8" fmla="*/ 2147483647 w 29"/>
              <a:gd name="T9" fmla="*/ 2147483647 h 23"/>
              <a:gd name="T10" fmla="*/ 2147483647 w 29"/>
              <a:gd name="T11" fmla="*/ 2147483647 h 23"/>
              <a:gd name="T12" fmla="*/ 0 w 29"/>
              <a:gd name="T13" fmla="*/ 2147483647 h 23"/>
              <a:gd name="T14" fmla="*/ 0 w 29"/>
              <a:gd name="T15" fmla="*/ 2147483647 h 23"/>
              <a:gd name="T16" fmla="*/ 2147483647 w 29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3"/>
              <a:gd name="T29" fmla="*/ 29 w 29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3">
                <a:moveTo>
                  <a:pt x="9" y="1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9" y="12"/>
                  <a:pt x="19" y="12"/>
                  <a:pt x="19" y="12"/>
                </a:cubicBezTo>
                <a:cubicBezTo>
                  <a:pt x="22" y="16"/>
                  <a:pt x="26" y="19"/>
                  <a:pt x="29" y="23"/>
                </a:cubicBezTo>
                <a:cubicBezTo>
                  <a:pt x="25" y="21"/>
                  <a:pt x="20" y="20"/>
                  <a:pt x="15" y="1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lnTo>
                  <a:pt x="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99"/>
          <p:cNvSpPr>
            <a:spLocks/>
          </p:cNvSpPr>
          <p:nvPr/>
        </p:nvSpPr>
        <p:spPr bwMode="auto">
          <a:xfrm>
            <a:off x="6879623" y="4103688"/>
            <a:ext cx="169863" cy="149225"/>
          </a:xfrm>
          <a:custGeom>
            <a:avLst/>
            <a:gdLst>
              <a:gd name="T0" fmla="*/ 2147483647 w 29"/>
              <a:gd name="T1" fmla="*/ 2147483647 h 23"/>
              <a:gd name="T2" fmla="*/ 2147483647 w 29"/>
              <a:gd name="T3" fmla="*/ 0 h 23"/>
              <a:gd name="T4" fmla="*/ 2147483647 w 29"/>
              <a:gd name="T5" fmla="*/ 0 h 23"/>
              <a:gd name="T6" fmla="*/ 2147483647 w 29"/>
              <a:gd name="T7" fmla="*/ 2147483647 h 23"/>
              <a:gd name="T8" fmla="*/ 2147483647 w 29"/>
              <a:gd name="T9" fmla="*/ 2147483647 h 23"/>
              <a:gd name="T10" fmla="*/ 2147483647 w 29"/>
              <a:gd name="T11" fmla="*/ 2147483647 h 23"/>
              <a:gd name="T12" fmla="*/ 0 w 29"/>
              <a:gd name="T13" fmla="*/ 2147483647 h 23"/>
              <a:gd name="T14" fmla="*/ 0 w 29"/>
              <a:gd name="T15" fmla="*/ 2147483647 h 23"/>
              <a:gd name="T16" fmla="*/ 2147483647 w 29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3"/>
              <a:gd name="T29" fmla="*/ 29 w 29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3">
                <a:moveTo>
                  <a:pt x="9" y="10"/>
                </a:move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9" y="12"/>
                  <a:pt x="19" y="12"/>
                  <a:pt x="19" y="12"/>
                </a:cubicBezTo>
                <a:cubicBezTo>
                  <a:pt x="22" y="16"/>
                  <a:pt x="26" y="19"/>
                  <a:pt x="29" y="23"/>
                </a:cubicBezTo>
                <a:cubicBezTo>
                  <a:pt x="25" y="21"/>
                  <a:pt x="20" y="19"/>
                  <a:pt x="15" y="17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0" y="14"/>
                </a:cubicBezTo>
                <a:lnTo>
                  <a:pt x="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100"/>
          <p:cNvSpPr>
            <a:spLocks/>
          </p:cNvSpPr>
          <p:nvPr/>
        </p:nvSpPr>
        <p:spPr bwMode="auto">
          <a:xfrm>
            <a:off x="6635148" y="3927475"/>
            <a:ext cx="176213" cy="149225"/>
          </a:xfrm>
          <a:custGeom>
            <a:avLst/>
            <a:gdLst>
              <a:gd name="T0" fmla="*/ 2147483647 w 30"/>
              <a:gd name="T1" fmla="*/ 2147483647 h 23"/>
              <a:gd name="T2" fmla="*/ 2147483647 w 30"/>
              <a:gd name="T3" fmla="*/ 0 h 23"/>
              <a:gd name="T4" fmla="*/ 2147483647 w 30"/>
              <a:gd name="T5" fmla="*/ 0 h 23"/>
              <a:gd name="T6" fmla="*/ 2147483647 w 30"/>
              <a:gd name="T7" fmla="*/ 2147483647 h 23"/>
              <a:gd name="T8" fmla="*/ 2147483647 w 30"/>
              <a:gd name="T9" fmla="*/ 2147483647 h 23"/>
              <a:gd name="T10" fmla="*/ 2147483647 w 30"/>
              <a:gd name="T11" fmla="*/ 2147483647 h 23"/>
              <a:gd name="T12" fmla="*/ 2147483647 w 30"/>
              <a:gd name="T13" fmla="*/ 2147483647 h 23"/>
              <a:gd name="T14" fmla="*/ 0 w 30"/>
              <a:gd name="T15" fmla="*/ 2147483647 h 23"/>
              <a:gd name="T16" fmla="*/ 2147483647 w 30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3"/>
              <a:gd name="T29" fmla="*/ 30 w 30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3">
                <a:moveTo>
                  <a:pt x="10" y="1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9" y="12"/>
                  <a:pt x="19" y="12"/>
                  <a:pt x="19" y="12"/>
                </a:cubicBezTo>
                <a:cubicBezTo>
                  <a:pt x="23" y="16"/>
                  <a:pt x="26" y="19"/>
                  <a:pt x="30" y="23"/>
                </a:cubicBezTo>
                <a:cubicBezTo>
                  <a:pt x="25" y="21"/>
                  <a:pt x="20" y="20"/>
                  <a:pt x="16" y="18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5"/>
                </a:cubicBez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Freeform 101"/>
          <p:cNvSpPr>
            <a:spLocks/>
          </p:cNvSpPr>
          <p:nvPr/>
        </p:nvSpPr>
        <p:spPr bwMode="auto">
          <a:xfrm>
            <a:off x="6397023" y="3751263"/>
            <a:ext cx="169863" cy="150812"/>
          </a:xfrm>
          <a:custGeom>
            <a:avLst/>
            <a:gdLst>
              <a:gd name="T0" fmla="*/ 2147483647 w 29"/>
              <a:gd name="T1" fmla="*/ 2147483647 h 23"/>
              <a:gd name="T2" fmla="*/ 2147483647 w 29"/>
              <a:gd name="T3" fmla="*/ 0 h 23"/>
              <a:gd name="T4" fmla="*/ 2147483647 w 29"/>
              <a:gd name="T5" fmla="*/ 0 h 23"/>
              <a:gd name="T6" fmla="*/ 2147483647 w 29"/>
              <a:gd name="T7" fmla="*/ 2147483647 h 23"/>
              <a:gd name="T8" fmla="*/ 2147483647 w 29"/>
              <a:gd name="T9" fmla="*/ 2147483647 h 23"/>
              <a:gd name="T10" fmla="*/ 2147483647 w 29"/>
              <a:gd name="T11" fmla="*/ 2147483647 h 23"/>
              <a:gd name="T12" fmla="*/ 0 w 29"/>
              <a:gd name="T13" fmla="*/ 2147483647 h 23"/>
              <a:gd name="T14" fmla="*/ 0 w 29"/>
              <a:gd name="T15" fmla="*/ 2147483647 h 23"/>
              <a:gd name="T16" fmla="*/ 2147483647 w 29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"/>
              <a:gd name="T28" fmla="*/ 0 h 23"/>
              <a:gd name="T29" fmla="*/ 29 w 29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" h="23">
                <a:moveTo>
                  <a:pt x="9" y="11"/>
                </a:move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8" y="13"/>
                  <a:pt x="18" y="13"/>
                  <a:pt x="18" y="13"/>
                </a:cubicBezTo>
                <a:cubicBezTo>
                  <a:pt x="22" y="16"/>
                  <a:pt x="26" y="20"/>
                  <a:pt x="29" y="23"/>
                </a:cubicBezTo>
                <a:cubicBezTo>
                  <a:pt x="24" y="22"/>
                  <a:pt x="20" y="20"/>
                  <a:pt x="15" y="1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lnTo>
                  <a:pt x="9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102"/>
          <p:cNvSpPr>
            <a:spLocks/>
          </p:cNvSpPr>
          <p:nvPr/>
        </p:nvSpPr>
        <p:spPr bwMode="auto">
          <a:xfrm>
            <a:off x="6152548" y="3582988"/>
            <a:ext cx="174625" cy="149225"/>
          </a:xfrm>
          <a:custGeom>
            <a:avLst/>
            <a:gdLst>
              <a:gd name="T0" fmla="*/ 2147483647 w 30"/>
              <a:gd name="T1" fmla="*/ 2147483647 h 23"/>
              <a:gd name="T2" fmla="*/ 2147483647 w 30"/>
              <a:gd name="T3" fmla="*/ 0 h 23"/>
              <a:gd name="T4" fmla="*/ 2147483647 w 30"/>
              <a:gd name="T5" fmla="*/ 0 h 23"/>
              <a:gd name="T6" fmla="*/ 2147483647 w 30"/>
              <a:gd name="T7" fmla="*/ 2147483647 h 23"/>
              <a:gd name="T8" fmla="*/ 2147483647 w 30"/>
              <a:gd name="T9" fmla="*/ 2147483647 h 23"/>
              <a:gd name="T10" fmla="*/ 2147483647 w 30"/>
              <a:gd name="T11" fmla="*/ 2147483647 h 23"/>
              <a:gd name="T12" fmla="*/ 0 w 30"/>
              <a:gd name="T13" fmla="*/ 2147483647 h 23"/>
              <a:gd name="T14" fmla="*/ 0 w 30"/>
              <a:gd name="T15" fmla="*/ 2147483647 h 23"/>
              <a:gd name="T16" fmla="*/ 2147483647 w 30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"/>
              <a:gd name="T28" fmla="*/ 0 h 23"/>
              <a:gd name="T29" fmla="*/ 30 w 30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" h="23">
                <a:moveTo>
                  <a:pt x="9" y="10"/>
                </a:move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9" y="12"/>
                  <a:pt x="19" y="12"/>
                  <a:pt x="19" y="12"/>
                </a:cubicBezTo>
                <a:cubicBezTo>
                  <a:pt x="22" y="16"/>
                  <a:pt x="26" y="19"/>
                  <a:pt x="30" y="23"/>
                </a:cubicBezTo>
                <a:cubicBezTo>
                  <a:pt x="25" y="21"/>
                  <a:pt x="20" y="19"/>
                  <a:pt x="15" y="1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0" y="14"/>
                </a:cubicBezTo>
                <a:lnTo>
                  <a:pt x="9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7170136" y="2525713"/>
            <a:ext cx="2286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i="1">
                <a:ea typeface="MS PGothic" pitchFamily="34" charset="-128"/>
              </a:rPr>
              <a:t>A movement down the</a:t>
            </a:r>
          </a:p>
          <a:p>
            <a:r>
              <a:rPr lang="en-US" sz="1600" i="1">
                <a:ea typeface="MS PGothic" pitchFamily="34" charset="-128"/>
              </a:rPr>
              <a:t>AD curve leads to a lower</a:t>
            </a:r>
          </a:p>
          <a:p>
            <a:r>
              <a:rPr lang="en-US" sz="1600" i="1">
                <a:ea typeface="MS PGothic" pitchFamily="34" charset="-128"/>
              </a:rPr>
              <a:t>aggregate price level and</a:t>
            </a:r>
          </a:p>
          <a:p>
            <a:r>
              <a:rPr lang="en-US" sz="1600" i="1">
                <a:ea typeface="MS PGothic" pitchFamily="34" charset="-128"/>
              </a:rPr>
              <a:t>higher aggregate output.</a:t>
            </a:r>
          </a:p>
        </p:txBody>
      </p:sp>
      <p:sp>
        <p:nvSpPr>
          <p:cNvPr id="68" name="Rectangle 83"/>
          <p:cNvSpPr>
            <a:spLocks noChangeArrowheads="1"/>
          </p:cNvSpPr>
          <p:nvPr/>
        </p:nvSpPr>
        <p:spPr bwMode="auto">
          <a:xfrm>
            <a:off x="7163786" y="5911850"/>
            <a:ext cx="352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950</a:t>
            </a:r>
            <a:endParaRPr lang="en-US">
              <a:ea typeface="MS PGothic" pitchFamily="34" charset="-128"/>
            </a:endParaRPr>
          </a:p>
        </p:txBody>
      </p:sp>
      <p:sp>
        <p:nvSpPr>
          <p:cNvPr id="69" name="Oval 95"/>
          <p:cNvSpPr>
            <a:spLocks noChangeArrowheads="1"/>
          </p:cNvSpPr>
          <p:nvPr/>
        </p:nvSpPr>
        <p:spPr bwMode="auto">
          <a:xfrm>
            <a:off x="7263798" y="4552950"/>
            <a:ext cx="119063" cy="1285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pitchFamily="34" charset="-128"/>
            </a:endParaRPr>
          </a:p>
        </p:txBody>
      </p:sp>
      <p:grpSp>
        <p:nvGrpSpPr>
          <p:cNvPr id="70" name="Group 28"/>
          <p:cNvGrpSpPr>
            <a:grpSpLocks/>
          </p:cNvGrpSpPr>
          <p:nvPr/>
        </p:nvGrpSpPr>
        <p:grpSpPr bwMode="auto">
          <a:xfrm>
            <a:off x="2891823" y="3803650"/>
            <a:ext cx="488950" cy="920750"/>
            <a:chOff x="1246" y="1950"/>
            <a:chExt cx="308" cy="580"/>
          </a:xfrm>
        </p:grpSpPr>
        <p:sp>
          <p:nvSpPr>
            <p:cNvPr id="71" name="Rectangle 6"/>
            <p:cNvSpPr>
              <a:spLocks noChangeArrowheads="1"/>
            </p:cNvSpPr>
            <p:nvPr/>
          </p:nvSpPr>
          <p:spPr bwMode="auto">
            <a:xfrm>
              <a:off x="1246" y="2356"/>
              <a:ext cx="1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MS PGothic" pitchFamily="34" charset="-128"/>
                </a:rPr>
                <a:t>5.0</a:t>
              </a:r>
              <a:endParaRPr lang="en-US">
                <a:ea typeface="MS PGothic" pitchFamily="34" charset="-128"/>
              </a:endParaRPr>
            </a:p>
          </p:txBody>
        </p:sp>
        <p:sp>
          <p:nvSpPr>
            <p:cNvPr id="72" name="Line 89"/>
            <p:cNvSpPr>
              <a:spLocks noChangeShapeType="1"/>
            </p:cNvSpPr>
            <p:nvPr/>
          </p:nvSpPr>
          <p:spPr bwMode="auto">
            <a:xfrm>
              <a:off x="1465" y="2462"/>
              <a:ext cx="8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03"/>
            <p:cNvSpPr>
              <a:spLocks noChangeShapeType="1"/>
            </p:cNvSpPr>
            <p:nvPr/>
          </p:nvSpPr>
          <p:spPr bwMode="auto">
            <a:xfrm>
              <a:off x="1319" y="1950"/>
              <a:ext cx="2" cy="3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04"/>
            <p:cNvSpPr>
              <a:spLocks/>
            </p:cNvSpPr>
            <p:nvPr/>
          </p:nvSpPr>
          <p:spPr bwMode="auto">
            <a:xfrm>
              <a:off x="1298" y="2283"/>
              <a:ext cx="40" cy="73"/>
            </a:xfrm>
            <a:custGeom>
              <a:avLst/>
              <a:gdLst>
                <a:gd name="T0" fmla="*/ 1681545 w 11"/>
                <a:gd name="T1" fmla="*/ 1285522 h 18"/>
                <a:gd name="T2" fmla="*/ 3082818 w 11"/>
                <a:gd name="T3" fmla="*/ 0 h 18"/>
                <a:gd name="T4" fmla="*/ 3082818 w 11"/>
                <a:gd name="T5" fmla="*/ 0 h 18"/>
                <a:gd name="T6" fmla="*/ 2242062 w 11"/>
                <a:gd name="T7" fmla="*/ 3856485 h 18"/>
                <a:gd name="T8" fmla="*/ 1681545 w 11"/>
                <a:gd name="T9" fmla="*/ 7712904 h 18"/>
                <a:gd name="T10" fmla="*/ 1121033 w 11"/>
                <a:gd name="T11" fmla="*/ 3856485 h 18"/>
                <a:gd name="T12" fmla="*/ 0 w 11"/>
                <a:gd name="T13" fmla="*/ 0 h 18"/>
                <a:gd name="T14" fmla="*/ 0 w 11"/>
                <a:gd name="T15" fmla="*/ 0 h 18"/>
                <a:gd name="T16" fmla="*/ 1681545 w 11"/>
                <a:gd name="T17" fmla="*/ 1285522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8"/>
                <a:gd name="T29" fmla="*/ 11 w 11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8">
                  <a:moveTo>
                    <a:pt x="6" y="3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2"/>
                    <a:pt x="6" y="15"/>
                    <a:pt x="6" y="18"/>
                  </a:cubicBezTo>
                  <a:cubicBezTo>
                    <a:pt x="5" y="15"/>
                    <a:pt x="4" y="12"/>
                    <a:pt x="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Line 105"/>
          <p:cNvSpPr>
            <a:spLocks noChangeShapeType="1"/>
          </p:cNvSpPr>
          <p:nvPr/>
        </p:nvSpPr>
        <p:spPr bwMode="auto">
          <a:xfrm>
            <a:off x="6247798" y="6042025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>
            <a:off x="7314598" y="4746625"/>
            <a:ext cx="0" cy="962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 flipH="1" flipV="1">
            <a:off x="3360136" y="4618038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3263298" y="3640138"/>
            <a:ext cx="1444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Line 91"/>
          <p:cNvSpPr>
            <a:spLocks noChangeShapeType="1"/>
          </p:cNvSpPr>
          <p:nvPr/>
        </p:nvSpPr>
        <p:spPr bwMode="auto">
          <a:xfrm flipV="1">
            <a:off x="5941411" y="5689600"/>
            <a:ext cx="1587" cy="155575"/>
          </a:xfrm>
          <a:prstGeom prst="line">
            <a:avLst/>
          </a:prstGeom>
          <a:noFill/>
          <a:ln w="4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17</a:t>
            </a:r>
          </a:p>
        </p:txBody>
      </p:sp>
    </p:spTree>
    <p:extLst>
      <p:ext uri="{BB962C8B-B14F-4D97-AF65-F5344CB8AC3E}">
        <p14:creationId xmlns:p14="http://schemas.microsoft.com/office/powerpoint/2010/main" val="3511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Is the Aggregate Demand Curve Downward Sloping?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951" y="1554016"/>
            <a:ext cx="10553463" cy="438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When considering the aggregate demand curve, we consider a simultaneous change in the prices of </a:t>
            </a:r>
            <a:r>
              <a:rPr lang="en-US" sz="2600" i="1" dirty="0">
                <a:solidFill>
                  <a:prstClr val="black"/>
                </a:solidFill>
              </a:rPr>
              <a:t>all</a:t>
            </a:r>
            <a:r>
              <a:rPr lang="en-US" sz="2600" dirty="0">
                <a:solidFill>
                  <a:prstClr val="black"/>
                </a:solidFill>
              </a:rPr>
              <a:t> final goods and services.</a:t>
            </a: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It is downward-sloping for two reasons: </a:t>
            </a:r>
          </a:p>
          <a:p>
            <a:pPr marL="811213" lvl="1" indent="-2825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The first is the </a:t>
            </a:r>
            <a:r>
              <a:rPr lang="en-US" sz="2400" b="1" dirty="0">
                <a:solidFill>
                  <a:prstClr val="black"/>
                </a:solidFill>
              </a:rPr>
              <a:t>wealth effect of a change in the aggregate price level</a:t>
            </a:r>
            <a:r>
              <a:rPr lang="en-US" sz="2400" dirty="0">
                <a:solidFill>
                  <a:prstClr val="black"/>
                </a:solidFill>
              </a:rPr>
              <a:t>—a higher aggregate price level reduces the purchasing power of households’ wealth and reduces consumer spending. </a:t>
            </a:r>
          </a:p>
          <a:p>
            <a:pPr marL="811213" lvl="1" indent="-2825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The second is the </a:t>
            </a:r>
            <a:r>
              <a:rPr lang="en-US" sz="2400" b="1" dirty="0">
                <a:solidFill>
                  <a:prstClr val="black"/>
                </a:solidFill>
              </a:rPr>
              <a:t>interest rate effect of a change in aggregate the price level</a:t>
            </a:r>
            <a:r>
              <a:rPr lang="en-US" sz="2400" dirty="0">
                <a:solidFill>
                  <a:prstClr val="black"/>
                </a:solidFill>
              </a:rPr>
              <a:t>—a higher aggregate price level reduces the purchasing power of households’ money holdings, leading to a rise in interest rates and a fall in investment spending and consumer spending.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17</a:t>
            </a:r>
          </a:p>
        </p:txBody>
      </p:sp>
    </p:spTree>
    <p:extLst>
      <p:ext uri="{BB962C8B-B14F-4D97-AF65-F5344CB8AC3E}">
        <p14:creationId xmlns:p14="http://schemas.microsoft.com/office/powerpoint/2010/main" val="351149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Shifts of the Aggregate Demand Curve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435" y="1690688"/>
            <a:ext cx="105534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tabLst>
                <a:tab pos="463550" algn="l"/>
              </a:tabLst>
              <a:defRPr/>
            </a:pPr>
            <a:r>
              <a:rPr lang="en-US" sz="2600" dirty="0">
                <a:solidFill>
                  <a:prstClr val="black"/>
                </a:solidFill>
              </a:rPr>
              <a:t>The aggregate demand curve shifts because of:</a:t>
            </a:r>
          </a:p>
          <a:p>
            <a:pPr marL="811213" lvl="1" indent="-2825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changes in expectations</a:t>
            </a:r>
          </a:p>
          <a:p>
            <a:pPr marL="811213" lvl="1" indent="-2825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wealth</a:t>
            </a:r>
          </a:p>
          <a:p>
            <a:pPr marL="811213" lvl="1" indent="-2825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the stock of physical capital</a:t>
            </a:r>
          </a:p>
          <a:p>
            <a:pPr marL="811213" lvl="1" indent="-282575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government policies</a:t>
            </a:r>
          </a:p>
          <a:p>
            <a:pPr marL="1262063" lvl="2" indent="-3095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fiscal policy</a:t>
            </a:r>
          </a:p>
          <a:p>
            <a:pPr marL="1262063" lvl="2" indent="-309563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prstClr val="black"/>
                </a:solidFill>
              </a:rPr>
              <a:t>monetary policy</a:t>
            </a:r>
          </a:p>
        </p:txBody>
      </p:sp>
      <p:pic>
        <p:nvPicPr>
          <p:cNvPr id="12" name="Picture 2" descr="Krug_AP_2e_Econ_17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31" y="2255362"/>
            <a:ext cx="5602143" cy="358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17</a:t>
            </a:r>
          </a:p>
        </p:txBody>
      </p:sp>
    </p:spTree>
    <p:extLst>
      <p:ext uri="{BB962C8B-B14F-4D97-AF65-F5344CB8AC3E}">
        <p14:creationId xmlns:p14="http://schemas.microsoft.com/office/powerpoint/2010/main" val="351149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Shifts of the Aggregate Demand Curve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8961126" y="5205413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9205601" y="5313363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4320863" y="5245100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4565338" y="5354638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16" name="Freeform 82"/>
          <p:cNvSpPr>
            <a:spLocks/>
          </p:cNvSpPr>
          <p:nvPr/>
        </p:nvSpPr>
        <p:spPr bwMode="auto">
          <a:xfrm>
            <a:off x="2426976" y="2203450"/>
            <a:ext cx="3205162" cy="3570288"/>
          </a:xfrm>
          <a:custGeom>
            <a:avLst/>
            <a:gdLst>
              <a:gd name="T0" fmla="*/ 2147483647 w 1587"/>
              <a:gd name="T1" fmla="*/ 2147483647 h 1416"/>
              <a:gd name="T2" fmla="*/ 0 w 1587"/>
              <a:gd name="T3" fmla="*/ 2147483647 h 1416"/>
              <a:gd name="T4" fmla="*/ 0 w 1587"/>
              <a:gd name="T5" fmla="*/ 0 h 1416"/>
              <a:gd name="T6" fmla="*/ 0 60000 65536"/>
              <a:gd name="T7" fmla="*/ 0 60000 65536"/>
              <a:gd name="T8" fmla="*/ 0 60000 65536"/>
              <a:gd name="T9" fmla="*/ 0 w 1587"/>
              <a:gd name="T10" fmla="*/ 0 h 1416"/>
              <a:gd name="T11" fmla="*/ 1587 w 1587"/>
              <a:gd name="T12" fmla="*/ 1416 h 14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1416">
                <a:moveTo>
                  <a:pt x="1587" y="1416"/>
                </a:moveTo>
                <a:lnTo>
                  <a:pt x="0" y="1416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5213038" y="5240338"/>
            <a:ext cx="2143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5457513" y="5348288"/>
            <a:ext cx="92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19" name="Line 83"/>
          <p:cNvSpPr>
            <a:spLocks noChangeShapeType="1"/>
          </p:cNvSpPr>
          <p:nvPr/>
        </p:nvSpPr>
        <p:spPr bwMode="auto">
          <a:xfrm>
            <a:off x="3847788" y="4375150"/>
            <a:ext cx="590550" cy="158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7"/>
          <p:cNvSpPr>
            <a:spLocks noChangeShapeType="1"/>
          </p:cNvSpPr>
          <p:nvPr/>
        </p:nvSpPr>
        <p:spPr bwMode="auto">
          <a:xfrm flipH="1" flipV="1">
            <a:off x="3385826" y="2606675"/>
            <a:ext cx="1835150" cy="2673350"/>
          </a:xfrm>
          <a:prstGeom prst="line">
            <a:avLst/>
          </a:prstGeom>
          <a:noFill/>
          <a:ln w="38100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8"/>
          <p:cNvSpPr>
            <a:spLocks noChangeShapeType="1"/>
          </p:cNvSpPr>
          <p:nvPr/>
        </p:nvSpPr>
        <p:spPr bwMode="auto">
          <a:xfrm flipH="1" flipV="1">
            <a:off x="2503176" y="2601913"/>
            <a:ext cx="1835150" cy="2673350"/>
          </a:xfrm>
          <a:prstGeom prst="line">
            <a:avLst/>
          </a:prstGeom>
          <a:noFill/>
          <a:ln w="38100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9"/>
          <p:cNvSpPr>
            <a:spLocks noChangeShapeType="1"/>
          </p:cNvSpPr>
          <p:nvPr/>
        </p:nvSpPr>
        <p:spPr bwMode="auto">
          <a:xfrm flipH="1" flipV="1">
            <a:off x="7149788" y="2566988"/>
            <a:ext cx="1841500" cy="2673350"/>
          </a:xfrm>
          <a:prstGeom prst="line">
            <a:avLst/>
          </a:prstGeom>
          <a:noFill/>
          <a:ln w="38100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41"/>
          <p:cNvSpPr>
            <a:spLocks noChangeArrowheads="1"/>
          </p:cNvSpPr>
          <p:nvPr/>
        </p:nvSpPr>
        <p:spPr bwMode="auto">
          <a:xfrm>
            <a:off x="8097526" y="5205413"/>
            <a:ext cx="214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AD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24" name="Rectangle 42"/>
          <p:cNvSpPr>
            <a:spLocks noChangeArrowheads="1"/>
          </p:cNvSpPr>
          <p:nvPr/>
        </p:nvSpPr>
        <p:spPr bwMode="auto">
          <a:xfrm>
            <a:off x="8338826" y="5313363"/>
            <a:ext cx="90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1400">
              <a:ea typeface="MS PGothic" pitchFamily="34" charset="-128"/>
            </a:endParaRPr>
          </a:p>
        </p:txBody>
      </p:sp>
      <p:sp>
        <p:nvSpPr>
          <p:cNvPr id="25" name="Line 85"/>
          <p:cNvSpPr>
            <a:spLocks noChangeShapeType="1"/>
          </p:cNvSpPr>
          <p:nvPr/>
        </p:nvSpPr>
        <p:spPr bwMode="auto">
          <a:xfrm flipH="1">
            <a:off x="7727638" y="4422775"/>
            <a:ext cx="587375" cy="317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90"/>
          <p:cNvSpPr>
            <a:spLocks noChangeShapeType="1"/>
          </p:cNvSpPr>
          <p:nvPr/>
        </p:nvSpPr>
        <p:spPr bwMode="auto">
          <a:xfrm flipH="1" flipV="1">
            <a:off x="6278251" y="2566988"/>
            <a:ext cx="1835150" cy="2678112"/>
          </a:xfrm>
          <a:prstGeom prst="line">
            <a:avLst/>
          </a:prstGeom>
          <a:noFill/>
          <a:ln w="38100">
            <a:solidFill>
              <a:srgbClr val="3C5DA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91"/>
          <p:cNvSpPr>
            <a:spLocks/>
          </p:cNvSpPr>
          <p:nvPr/>
        </p:nvSpPr>
        <p:spPr bwMode="auto">
          <a:xfrm>
            <a:off x="6200463" y="2168525"/>
            <a:ext cx="3206750" cy="3570288"/>
          </a:xfrm>
          <a:custGeom>
            <a:avLst/>
            <a:gdLst>
              <a:gd name="T0" fmla="*/ 2147483647 w 1588"/>
              <a:gd name="T1" fmla="*/ 2147483647 h 1416"/>
              <a:gd name="T2" fmla="*/ 0 w 1588"/>
              <a:gd name="T3" fmla="*/ 2147483647 h 1416"/>
              <a:gd name="T4" fmla="*/ 0 w 1588"/>
              <a:gd name="T5" fmla="*/ 0 h 1416"/>
              <a:gd name="T6" fmla="*/ 0 60000 65536"/>
              <a:gd name="T7" fmla="*/ 0 60000 65536"/>
              <a:gd name="T8" fmla="*/ 0 60000 65536"/>
              <a:gd name="T9" fmla="*/ 0 w 1588"/>
              <a:gd name="T10" fmla="*/ 0 h 1416"/>
              <a:gd name="T11" fmla="*/ 1588 w 1588"/>
              <a:gd name="T12" fmla="*/ 1416 h 14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1416">
                <a:moveTo>
                  <a:pt x="1588" y="1416"/>
                </a:moveTo>
                <a:lnTo>
                  <a:pt x="0" y="1416"/>
                </a:lnTo>
                <a:lnTo>
                  <a:pt x="0" y="0"/>
                </a:lnTo>
              </a:path>
            </a:pathLst>
          </a:custGeom>
          <a:noFill/>
          <a:ln w="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4411351" y="5761038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ea typeface="MS PGothic" pitchFamily="34" charset="-128"/>
              </a:rPr>
              <a:t>Real GDP</a:t>
            </a: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234051" y="5726113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ea typeface="MS PGothic" pitchFamily="34" charset="-128"/>
              </a:rPr>
              <a:t>Real GDP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5114613" y="2103438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ea typeface="MS PGothic" pitchFamily="34" charset="-128"/>
              </a:rPr>
              <a:t>Aggregate price level</a:t>
            </a: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2206313" y="1547813"/>
            <a:ext cx="1973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a typeface="MS PGothic" pitchFamily="34" charset="-128"/>
              </a:rPr>
              <a:t>(a) Rightward Shift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959163" y="1524000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ea typeface="MS PGothic" pitchFamily="34" charset="-128"/>
              </a:rPr>
              <a:t>(b) </a:t>
            </a:r>
            <a:r>
              <a:rPr lang="en-US" b="1"/>
              <a:t>Leftward Shift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1434788" y="2246313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ea typeface="MS PGothic" pitchFamily="34" charset="-128"/>
              </a:rPr>
              <a:t>Aggregate price level</a:t>
            </a:r>
          </a:p>
        </p:txBody>
      </p:sp>
      <p:sp>
        <p:nvSpPr>
          <p:cNvPr id="34" name="Freeform 272"/>
          <p:cNvSpPr>
            <a:spLocks/>
          </p:cNvSpPr>
          <p:nvPr/>
        </p:nvSpPr>
        <p:spPr bwMode="auto">
          <a:xfrm>
            <a:off x="4270063" y="3176588"/>
            <a:ext cx="1755775" cy="647700"/>
          </a:xfrm>
          <a:custGeom>
            <a:avLst/>
            <a:gdLst>
              <a:gd name="T0" fmla="*/ 2147483647 w 229"/>
              <a:gd name="T1" fmla="*/ 2147483647 h 172"/>
              <a:gd name="T2" fmla="*/ 2147483647 w 229"/>
              <a:gd name="T3" fmla="*/ 2147483647 h 172"/>
              <a:gd name="T4" fmla="*/ 1108987514 w 229"/>
              <a:gd name="T5" fmla="*/ 2147483647 h 172"/>
              <a:gd name="T6" fmla="*/ 0 w 229"/>
              <a:gd name="T7" fmla="*/ 2147483647 h 172"/>
              <a:gd name="T8" fmla="*/ 0 w 229"/>
              <a:gd name="T9" fmla="*/ 693927262 h 172"/>
              <a:gd name="T10" fmla="*/ 1108987514 w 229"/>
              <a:gd name="T11" fmla="*/ 0 h 172"/>
              <a:gd name="T12" fmla="*/ 2147483647 w 229"/>
              <a:gd name="T13" fmla="*/ 0 h 172"/>
              <a:gd name="T14" fmla="*/ 2147483647 w 229"/>
              <a:gd name="T15" fmla="*/ 693927262 h 172"/>
              <a:gd name="T16" fmla="*/ 2147483647 w 229"/>
              <a:gd name="T17" fmla="*/ 2147483647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9"/>
              <a:gd name="T28" fmla="*/ 0 h 172"/>
              <a:gd name="T29" fmla="*/ 229 w 229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9" h="172">
                <a:moveTo>
                  <a:pt x="229" y="153"/>
                </a:moveTo>
                <a:cubicBezTo>
                  <a:pt x="229" y="163"/>
                  <a:pt x="221" y="172"/>
                  <a:pt x="212" y="172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8" y="172"/>
                  <a:pt x="0" y="163"/>
                  <a:pt x="0" y="15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21" y="0"/>
                  <a:pt x="229" y="9"/>
                  <a:pt x="229" y="19"/>
                </a:cubicBezTo>
                <a:lnTo>
                  <a:pt x="229" y="15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227201" y="3187700"/>
            <a:ext cx="182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 i="1" dirty="0">
                <a:ea typeface="MS PGothic" pitchFamily="34" charset="-128"/>
              </a:rPr>
              <a:t>Increase in </a:t>
            </a:r>
          </a:p>
          <a:p>
            <a:pPr algn="ctr"/>
            <a:r>
              <a:rPr lang="en-US" sz="1600" i="1" dirty="0">
                <a:ea typeface="MS PGothic" pitchFamily="34" charset="-128"/>
              </a:rPr>
              <a:t>Aggregate Demand</a:t>
            </a: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V="1">
            <a:off x="4108138" y="3971925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272"/>
          <p:cNvSpPr>
            <a:spLocks/>
          </p:cNvSpPr>
          <p:nvPr/>
        </p:nvSpPr>
        <p:spPr bwMode="auto">
          <a:xfrm>
            <a:off x="7835588" y="1916113"/>
            <a:ext cx="1887538" cy="685800"/>
          </a:xfrm>
          <a:custGeom>
            <a:avLst/>
            <a:gdLst>
              <a:gd name="T0" fmla="*/ 2147483647 w 229"/>
              <a:gd name="T1" fmla="*/ 2147483647 h 172"/>
              <a:gd name="T2" fmla="*/ 2147483647 w 229"/>
              <a:gd name="T3" fmla="*/ 2147483647 h 172"/>
              <a:gd name="T4" fmla="*/ 1108987514 w 229"/>
              <a:gd name="T5" fmla="*/ 2147483647 h 172"/>
              <a:gd name="T6" fmla="*/ 0 w 229"/>
              <a:gd name="T7" fmla="*/ 2147483647 h 172"/>
              <a:gd name="T8" fmla="*/ 0 w 229"/>
              <a:gd name="T9" fmla="*/ 567758669 h 172"/>
              <a:gd name="T10" fmla="*/ 1108987514 w 229"/>
              <a:gd name="T11" fmla="*/ 0 h 172"/>
              <a:gd name="T12" fmla="*/ 2147483647 w 229"/>
              <a:gd name="T13" fmla="*/ 0 h 172"/>
              <a:gd name="T14" fmla="*/ 2147483647 w 229"/>
              <a:gd name="T15" fmla="*/ 567758669 h 172"/>
              <a:gd name="T16" fmla="*/ 2147483647 w 229"/>
              <a:gd name="T17" fmla="*/ 2147483647 h 1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9"/>
              <a:gd name="T28" fmla="*/ 0 h 172"/>
              <a:gd name="T29" fmla="*/ 229 w 229"/>
              <a:gd name="T30" fmla="*/ 172 h 1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9" h="172">
                <a:moveTo>
                  <a:pt x="229" y="153"/>
                </a:moveTo>
                <a:cubicBezTo>
                  <a:pt x="229" y="163"/>
                  <a:pt x="221" y="172"/>
                  <a:pt x="212" y="172"/>
                </a:cubicBezTo>
                <a:cubicBezTo>
                  <a:pt x="17" y="172"/>
                  <a:pt x="17" y="172"/>
                  <a:pt x="17" y="172"/>
                </a:cubicBezTo>
                <a:cubicBezTo>
                  <a:pt x="8" y="172"/>
                  <a:pt x="0" y="163"/>
                  <a:pt x="0" y="15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21" y="0"/>
                  <a:pt x="229" y="9"/>
                  <a:pt x="229" y="19"/>
                </a:cubicBezTo>
                <a:lnTo>
                  <a:pt x="229" y="15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7835588" y="1916113"/>
            <a:ext cx="1871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1" dirty="0">
                <a:ea typeface="MS PGothic" pitchFamily="34" charset="-128"/>
              </a:rPr>
              <a:t>Decrease in Aggregate Demand</a:t>
            </a:r>
          </a:p>
        </p:txBody>
      </p:sp>
      <p:sp>
        <p:nvSpPr>
          <p:cNvPr id="39" name="Line 30"/>
          <p:cNvSpPr>
            <a:spLocks noChangeShapeType="1"/>
          </p:cNvSpPr>
          <p:nvPr/>
        </p:nvSpPr>
        <p:spPr bwMode="auto">
          <a:xfrm flipV="1">
            <a:off x="7929251" y="2613025"/>
            <a:ext cx="990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17</a:t>
            </a:r>
          </a:p>
        </p:txBody>
      </p:sp>
    </p:spTree>
    <p:extLst>
      <p:ext uri="{BB962C8B-B14F-4D97-AF65-F5344CB8AC3E}">
        <p14:creationId xmlns:p14="http://schemas.microsoft.com/office/powerpoint/2010/main" val="3511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3" grpId="0"/>
      <p:bldP spid="24" grpId="0"/>
      <p:bldP spid="25" grpId="0" animBg="1"/>
      <p:bldP spid="26" grpId="0" animBg="1"/>
      <p:bldP spid="35" grpId="0"/>
      <p:bldP spid="36" grpId="0" animBg="1"/>
      <p:bldP spid="3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Factors that Shifts the Aggregate Demand Curve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707" y="1257459"/>
            <a:ext cx="7830819" cy="5285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17</a:t>
            </a:r>
          </a:p>
        </p:txBody>
      </p:sp>
    </p:spTree>
    <p:extLst>
      <p:ext uri="{BB962C8B-B14F-4D97-AF65-F5344CB8AC3E}">
        <p14:creationId xmlns:p14="http://schemas.microsoft.com/office/powerpoint/2010/main" val="351149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Factors that Shifts the Aggregate Demand Curve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038" y="1624203"/>
            <a:ext cx="7603700" cy="969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038" y="2374760"/>
            <a:ext cx="7603700" cy="30528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17</a:t>
            </a:r>
          </a:p>
        </p:txBody>
      </p:sp>
    </p:spTree>
    <p:extLst>
      <p:ext uri="{BB962C8B-B14F-4D97-AF65-F5344CB8AC3E}">
        <p14:creationId xmlns:p14="http://schemas.microsoft.com/office/powerpoint/2010/main" val="75959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15" y="-296206"/>
            <a:ext cx="10515600" cy="1325563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8425"/>
            <a:ext cx="10916901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baseline="30000" dirty="0"/>
          </a:p>
          <a:p>
            <a:r>
              <a:rPr lang="en-US" sz="3600" baseline="30000" dirty="0"/>
              <a:t>1. The interest rate effect is the tendency for changes in the price level to affect</a:t>
            </a:r>
          </a:p>
          <a:p>
            <a:r>
              <a:rPr lang="en-US" sz="3600" baseline="30000" dirty="0"/>
              <a:t>A. the quantity of investment demanded and thus affect interest rates.</a:t>
            </a:r>
          </a:p>
          <a:p>
            <a:r>
              <a:rPr lang="en-US" sz="3600" baseline="30000" dirty="0"/>
              <a:t>B. export demand and thus affect aggregate demand.</a:t>
            </a:r>
          </a:p>
          <a:p>
            <a:r>
              <a:rPr lang="en-US" sz="3600" baseline="30000" dirty="0"/>
              <a:t>C. interest rates and thus affect the quantity of investment and consumption</a:t>
            </a:r>
          </a:p>
          <a:p>
            <a:r>
              <a:rPr lang="en-US" sz="3600" baseline="30000" dirty="0"/>
              <a:t>demanded.</a:t>
            </a:r>
          </a:p>
          <a:p>
            <a:r>
              <a:rPr lang="en-US" sz="3600" baseline="30000" dirty="0"/>
              <a:t>D. real incomes and lead to shifts in potential output.</a:t>
            </a:r>
          </a:p>
          <a:p>
            <a:r>
              <a:rPr lang="en-US" sz="3600" baseline="30000" dirty="0"/>
              <a:t>E. interest rates and thus affect the productivity of existing capital equipment. </a:t>
            </a:r>
            <a:endParaRPr lang="en-US" sz="3600" i="1" baseline="30000" dirty="0"/>
          </a:p>
          <a:p>
            <a:r>
              <a:rPr lang="en-US" sz="3600" baseline="30000" dirty="0"/>
              <a:t>2. Draw a correctly labeled graph to show the impact of an increase in taxes on aggregate demand.</a:t>
            </a:r>
          </a:p>
          <a:p>
            <a:r>
              <a:rPr lang="en-US" sz="3600" baseline="30000" dirty="0"/>
              <a:t>3. When the aggregate price level rises, this will, other things equal,</a:t>
            </a:r>
            <a:endParaRPr lang="en-US" sz="3600" i="1" baseline="30000" dirty="0"/>
          </a:p>
          <a:p>
            <a:r>
              <a:rPr lang="en-US" sz="3600" baseline="30000" dirty="0"/>
              <a:t>A. lead to a rightward shift in the AD curve.</a:t>
            </a:r>
          </a:p>
          <a:p>
            <a:r>
              <a:rPr lang="en-US" sz="3600" baseline="30000" dirty="0"/>
              <a:t>B.  Lead to a leftward shift in the AD curve.</a:t>
            </a:r>
          </a:p>
          <a:p>
            <a:r>
              <a:rPr lang="en-US" sz="3600" baseline="30000" dirty="0"/>
              <a:t>C. result in a decrease in the quantity of aggregate output demanded.</a:t>
            </a:r>
          </a:p>
          <a:p>
            <a:r>
              <a:rPr lang="en-US" sz="3600" baseline="30000" dirty="0"/>
              <a:t>D.  result in an increase in the quantity of aggregate output demanded.</a:t>
            </a:r>
          </a:p>
          <a:p>
            <a:r>
              <a:rPr lang="en-US" sz="3600" baseline="30000" dirty="0"/>
              <a:t>E.  result in a decrease in the quantity of aggregate output supplied.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50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643</Words>
  <Application>Microsoft Macintosh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MS PGothic</vt:lpstr>
      <vt:lpstr>宋体</vt:lpstr>
      <vt:lpstr>Arial</vt:lpstr>
      <vt:lpstr>Calibri</vt:lpstr>
      <vt:lpstr>Calibri Light</vt:lpstr>
      <vt:lpstr>Candara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27</cp:revision>
  <dcterms:created xsi:type="dcterms:W3CDTF">2015-01-29T01:02:02Z</dcterms:created>
  <dcterms:modified xsi:type="dcterms:W3CDTF">2019-03-12T12:09:06Z</dcterms:modified>
</cp:coreProperties>
</file>