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66" r:id="rId4"/>
    <p:sldId id="265" r:id="rId5"/>
    <p:sldId id="264" r:id="rId6"/>
    <p:sldId id="263" r:id="rId7"/>
    <p:sldId id="269" r:id="rId8"/>
    <p:sldId id="268" r:id="rId9"/>
    <p:sldId id="267" r:id="rId10"/>
    <p:sldId id="271" r:id="rId11"/>
    <p:sldId id="262" r:id="rId12"/>
    <p:sldId id="273" r:id="rId13"/>
    <p:sldId id="260" r:id="rId14"/>
    <p:sldId id="26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9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2440" y="401255"/>
            <a:ext cx="7373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Use the </a:t>
            </a:r>
            <a:r>
              <a:rPr lang="en-US" sz="2600" b="1" dirty="0">
                <a:solidFill>
                  <a:prstClr val="black"/>
                </a:solidFill>
              </a:rPr>
              <a:t>aggregate supply curve</a:t>
            </a:r>
            <a:r>
              <a:rPr lang="en-US" sz="2600" dirty="0">
                <a:solidFill>
                  <a:prstClr val="black"/>
                </a:solidFill>
              </a:rPr>
              <a:t> to illustrate the relationship between the aggregate price level and the quantity of aggregate output supplied in the economy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Identify the factors can shift the aggregate supply curve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Explain why the aggregate supply curve is different in the short run from in the long run</a:t>
            </a:r>
          </a:p>
          <a:p>
            <a:pPr lvl="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  <p:pic>
        <p:nvPicPr>
          <p:cNvPr id="12" name="Picture 1" descr="Krug_AP_2e_Econ_MO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46" y="3876708"/>
            <a:ext cx="4975663" cy="24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Long-Run Aggregate Supply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[Insert Content Here]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6614905" y="287660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79480" y="2052690"/>
            <a:ext cx="363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15.0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4" name="Line 49"/>
          <p:cNvSpPr>
            <a:spLocks noChangeShapeType="1"/>
          </p:cNvSpPr>
          <p:nvPr/>
        </p:nvSpPr>
        <p:spPr bwMode="auto">
          <a:xfrm flipV="1">
            <a:off x="5476667" y="6081765"/>
            <a:ext cx="768350" cy="139700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86"/>
          <p:cNvSpPr>
            <a:spLocks/>
          </p:cNvSpPr>
          <p:nvPr/>
        </p:nvSpPr>
        <p:spPr bwMode="auto">
          <a:xfrm>
            <a:off x="4481305" y="5953177"/>
            <a:ext cx="1143000" cy="541338"/>
          </a:xfrm>
          <a:custGeom>
            <a:avLst/>
            <a:gdLst>
              <a:gd name="T0" fmla="*/ 2147483647 w 172"/>
              <a:gd name="T1" fmla="*/ 2147483647 h 99"/>
              <a:gd name="T2" fmla="*/ 2147483647 w 172"/>
              <a:gd name="T3" fmla="*/ 2147483647 h 99"/>
              <a:gd name="T4" fmla="*/ 675413320 w 172"/>
              <a:gd name="T5" fmla="*/ 2147483647 h 99"/>
              <a:gd name="T6" fmla="*/ 0 w 172"/>
              <a:gd name="T7" fmla="*/ 2147483647 h 99"/>
              <a:gd name="T8" fmla="*/ 0 w 172"/>
              <a:gd name="T9" fmla="*/ 839453836 h 99"/>
              <a:gd name="T10" fmla="*/ 675413320 w 172"/>
              <a:gd name="T11" fmla="*/ 0 h 99"/>
              <a:gd name="T12" fmla="*/ 2147483647 w 172"/>
              <a:gd name="T13" fmla="*/ 0 h 99"/>
              <a:gd name="T14" fmla="*/ 2147483647 w 172"/>
              <a:gd name="T15" fmla="*/ 839453836 h 99"/>
              <a:gd name="T16" fmla="*/ 2147483647 w 172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"/>
              <a:gd name="T28" fmla="*/ 0 h 99"/>
              <a:gd name="T29" fmla="*/ 172 w 172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" h="99">
                <a:moveTo>
                  <a:pt x="172" y="79"/>
                </a:moveTo>
                <a:cubicBezTo>
                  <a:pt x="172" y="90"/>
                  <a:pt x="164" y="99"/>
                  <a:pt x="155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8" y="99"/>
                  <a:pt x="0" y="90"/>
                  <a:pt x="0" y="7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4" y="0"/>
                  <a:pt x="172" y="9"/>
                  <a:pt x="172" y="19"/>
                </a:cubicBezTo>
                <a:lnTo>
                  <a:pt x="172" y="7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Potential output, YP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846180" y="5932540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0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7" name="Rectangle 99"/>
          <p:cNvSpPr>
            <a:spLocks noChangeArrowheads="1"/>
          </p:cNvSpPr>
          <p:nvPr/>
        </p:nvSpPr>
        <p:spPr bwMode="auto">
          <a:xfrm>
            <a:off x="6279942" y="5932540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$800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8" name="Line 103"/>
          <p:cNvSpPr>
            <a:spLocks noChangeShapeType="1"/>
          </p:cNvSpPr>
          <p:nvPr/>
        </p:nvSpPr>
        <p:spPr bwMode="auto">
          <a:xfrm>
            <a:off x="3047792" y="2217790"/>
            <a:ext cx="144463" cy="3175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5"/>
          <p:cNvSpPr>
            <a:spLocks noChangeShapeType="1"/>
          </p:cNvSpPr>
          <p:nvPr/>
        </p:nvSpPr>
        <p:spPr bwMode="auto">
          <a:xfrm flipV="1">
            <a:off x="6573630" y="1852665"/>
            <a:ext cx="3175" cy="4024312"/>
          </a:xfrm>
          <a:prstGeom prst="line">
            <a:avLst/>
          </a:prstGeom>
          <a:noFill/>
          <a:ln w="38100">
            <a:solidFill>
              <a:srgbClr val="F794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106"/>
          <p:cNvSpPr>
            <a:spLocks noChangeArrowheads="1"/>
          </p:cNvSpPr>
          <p:nvPr/>
        </p:nvSpPr>
        <p:spPr bwMode="auto">
          <a:xfrm>
            <a:off x="6513305" y="2152702"/>
            <a:ext cx="119062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21" name="Freeform 108"/>
          <p:cNvSpPr>
            <a:spLocks/>
          </p:cNvSpPr>
          <p:nvPr/>
        </p:nvSpPr>
        <p:spPr bwMode="auto">
          <a:xfrm>
            <a:off x="3047792" y="1235127"/>
            <a:ext cx="6092825" cy="4641850"/>
          </a:xfrm>
          <a:custGeom>
            <a:avLst/>
            <a:gdLst>
              <a:gd name="T0" fmla="*/ 2147483647 w 2405"/>
              <a:gd name="T1" fmla="*/ 2147483647 h 1720"/>
              <a:gd name="T2" fmla="*/ 0 w 2405"/>
              <a:gd name="T3" fmla="*/ 2147483647 h 1720"/>
              <a:gd name="T4" fmla="*/ 0 w 2405"/>
              <a:gd name="T5" fmla="*/ 0 h 1720"/>
              <a:gd name="T6" fmla="*/ 0 60000 65536"/>
              <a:gd name="T7" fmla="*/ 0 60000 65536"/>
              <a:gd name="T8" fmla="*/ 0 60000 65536"/>
              <a:gd name="T9" fmla="*/ 0 w 2405"/>
              <a:gd name="T10" fmla="*/ 0 h 1720"/>
              <a:gd name="T11" fmla="*/ 2405 w 2405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5" h="1720">
                <a:moveTo>
                  <a:pt x="2405" y="1720"/>
                </a:moveTo>
                <a:lnTo>
                  <a:pt x="0" y="1720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300705" y="5924602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 (billions of </a:t>
            </a:r>
          </a:p>
          <a:p>
            <a:r>
              <a:rPr lang="en-US" sz="1600" b="1">
                <a:ea typeface="MS PGothic" pitchFamily="34" charset="-128"/>
              </a:rPr>
              <a:t>2005 dollars)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115805" y="1271640"/>
            <a:ext cx="1922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Aggregate price</a:t>
            </a:r>
          </a:p>
          <a:p>
            <a:r>
              <a:rPr lang="en-US" sz="1600" b="1">
                <a:ea typeface="MS PGothic" pitchFamily="34" charset="-128"/>
              </a:rPr>
              <a:t>level (GDP deflator,</a:t>
            </a:r>
          </a:p>
          <a:p>
            <a:r>
              <a:rPr lang="en-US" sz="1600" b="1">
                <a:ea typeface="MS PGothic" pitchFamily="34" charset="-128"/>
              </a:rPr>
              <a:t>2005 = 100)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721142" y="1263702"/>
            <a:ext cx="228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ea typeface="MS PGothic" pitchFamily="34" charset="-128"/>
              </a:rPr>
              <a:t>Long-run aggregate</a:t>
            </a:r>
          </a:p>
          <a:p>
            <a:r>
              <a:rPr lang="en-US" sz="1600">
                <a:ea typeface="MS PGothic" pitchFamily="34" charset="-128"/>
              </a:rPr>
              <a:t>supply curve, </a:t>
            </a:r>
            <a:r>
              <a:rPr lang="en-US" sz="1600" i="1">
                <a:ea typeface="MS PGothic" pitchFamily="34" charset="-128"/>
              </a:rPr>
              <a:t>LRAS</a:t>
            </a: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3243055" y="2219377"/>
            <a:ext cx="3302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690605" y="3910065"/>
            <a:ext cx="260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7.5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347705" y="3029002"/>
            <a:ext cx="452437" cy="3175"/>
          </a:xfrm>
          <a:prstGeom prst="line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50"/>
          <p:cNvSpPr>
            <a:spLocks/>
          </p:cNvSpPr>
          <p:nvPr/>
        </p:nvSpPr>
        <p:spPr bwMode="auto">
          <a:xfrm>
            <a:off x="7300705" y="2343202"/>
            <a:ext cx="1990725" cy="1116013"/>
          </a:xfrm>
          <a:custGeom>
            <a:avLst/>
            <a:gdLst>
              <a:gd name="T0" fmla="*/ 2147483647 w 333"/>
              <a:gd name="T1" fmla="*/ 2147483647 h 175"/>
              <a:gd name="T2" fmla="*/ 2147483647 w 333"/>
              <a:gd name="T3" fmla="*/ 2147483647 h 175"/>
              <a:gd name="T4" fmla="*/ 607577639 w 333"/>
              <a:gd name="T5" fmla="*/ 2147483647 h 175"/>
              <a:gd name="T6" fmla="*/ 0 w 333"/>
              <a:gd name="T7" fmla="*/ 2147483647 h 175"/>
              <a:gd name="T8" fmla="*/ 0 w 333"/>
              <a:gd name="T9" fmla="*/ 773473536 h 175"/>
              <a:gd name="T10" fmla="*/ 607577639 w 333"/>
              <a:gd name="T11" fmla="*/ 0 h 175"/>
              <a:gd name="T12" fmla="*/ 2147483647 w 333"/>
              <a:gd name="T13" fmla="*/ 0 h 175"/>
              <a:gd name="T14" fmla="*/ 2147483647 w 333"/>
              <a:gd name="T15" fmla="*/ 773473536 h 175"/>
              <a:gd name="T16" fmla="*/ 2147483647 w 333"/>
              <a:gd name="T17" fmla="*/ 2147483647 h 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3"/>
              <a:gd name="T28" fmla="*/ 0 h 175"/>
              <a:gd name="T29" fmla="*/ 333 w 333"/>
              <a:gd name="T30" fmla="*/ 175 h 1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3" h="175">
                <a:moveTo>
                  <a:pt x="333" y="156"/>
                </a:moveTo>
                <a:cubicBezTo>
                  <a:pt x="333" y="167"/>
                  <a:pt x="325" y="175"/>
                  <a:pt x="316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8" y="175"/>
                  <a:pt x="0" y="167"/>
                  <a:pt x="0" y="15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316" y="0"/>
                  <a:pt x="316" y="0"/>
                  <a:pt x="316" y="0"/>
                </a:cubicBezTo>
                <a:cubicBezTo>
                  <a:pt x="325" y="0"/>
                  <a:pt x="333" y="9"/>
                  <a:pt x="333" y="19"/>
                </a:cubicBezTo>
                <a:lnTo>
                  <a:pt x="333" y="15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>
            <a:off x="1166605" y="2571802"/>
            <a:ext cx="1295400" cy="865188"/>
          </a:xfrm>
          <a:custGeom>
            <a:avLst/>
            <a:gdLst>
              <a:gd name="T0" fmla="*/ 2147483647 w 196"/>
              <a:gd name="T1" fmla="*/ 2147483647 h 136"/>
              <a:gd name="T2" fmla="*/ 2147483647 w 196"/>
              <a:gd name="T3" fmla="*/ 2147483647 h 136"/>
              <a:gd name="T4" fmla="*/ 607987651 w 196"/>
              <a:gd name="T5" fmla="*/ 2147483647 h 136"/>
              <a:gd name="T6" fmla="*/ 0 w 196"/>
              <a:gd name="T7" fmla="*/ 2147483647 h 136"/>
              <a:gd name="T8" fmla="*/ 0 w 196"/>
              <a:gd name="T9" fmla="*/ 769820108 h 136"/>
              <a:gd name="T10" fmla="*/ 607987651 w 196"/>
              <a:gd name="T11" fmla="*/ 0 h 136"/>
              <a:gd name="T12" fmla="*/ 2147483647 w 196"/>
              <a:gd name="T13" fmla="*/ 0 h 136"/>
              <a:gd name="T14" fmla="*/ 2147483647 w 196"/>
              <a:gd name="T15" fmla="*/ 769820108 h 136"/>
              <a:gd name="T16" fmla="*/ 2147483647 w 196"/>
              <a:gd name="T17" fmla="*/ 2147483647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"/>
              <a:gd name="T28" fmla="*/ 0 h 136"/>
              <a:gd name="T29" fmla="*/ 196 w 196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" h="136">
                <a:moveTo>
                  <a:pt x="196" y="117"/>
                </a:moveTo>
                <a:cubicBezTo>
                  <a:pt x="196" y="127"/>
                  <a:pt x="188" y="136"/>
                  <a:pt x="179" y="136"/>
                </a:cubicBezTo>
                <a:cubicBezTo>
                  <a:pt x="17" y="136"/>
                  <a:pt x="17" y="136"/>
                  <a:pt x="17" y="136"/>
                </a:cubicBezTo>
                <a:cubicBezTo>
                  <a:pt x="8" y="136"/>
                  <a:pt x="0" y="127"/>
                  <a:pt x="0" y="11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88" y="0"/>
                  <a:pt x="196" y="9"/>
                  <a:pt x="196" y="19"/>
                </a:cubicBezTo>
                <a:lnTo>
                  <a:pt x="196" y="11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 fall in the aggregate price level</a:t>
            </a:r>
          </a:p>
        </p:txBody>
      </p:sp>
      <p:sp>
        <p:nvSpPr>
          <p:cNvPr id="30" name="Oval 107"/>
          <p:cNvSpPr>
            <a:spLocks noChangeArrowheads="1"/>
          </p:cNvSpPr>
          <p:nvPr/>
        </p:nvSpPr>
        <p:spPr bwMode="auto">
          <a:xfrm>
            <a:off x="6513305" y="3976740"/>
            <a:ext cx="119062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7376905" y="2343202"/>
            <a:ext cx="1981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>
                <a:ea typeface="MS PGothic" pitchFamily="34" charset="-128"/>
              </a:rPr>
              <a:t>…leaves the quantity</a:t>
            </a:r>
          </a:p>
          <a:p>
            <a:r>
              <a:rPr lang="en-US" sz="1600" i="1">
                <a:ea typeface="MS PGothic" pitchFamily="34" charset="-128"/>
              </a:rPr>
              <a:t>of aggregate output</a:t>
            </a:r>
          </a:p>
          <a:p>
            <a:r>
              <a:rPr lang="en-US" sz="1600" i="1">
                <a:ea typeface="MS PGothic" pitchFamily="34" charset="-128"/>
              </a:rPr>
              <a:t>supplied unchanged</a:t>
            </a:r>
          </a:p>
          <a:p>
            <a:r>
              <a:rPr lang="en-US" sz="1600" i="1">
                <a:ea typeface="MS PGothic" pitchFamily="34" charset="-128"/>
              </a:rPr>
              <a:t>in the long run.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3146217" y="4035477"/>
            <a:ext cx="3302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2804905" y="2419402"/>
            <a:ext cx="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055730" y="4037065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37077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/>
      <p:bldP spid="26" grpId="0"/>
      <p:bldP spid="27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Actual and Potential Output from 1989 to 2013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  <p:pic>
        <p:nvPicPr>
          <p:cNvPr id="14" name="Picture 2" descr="Krug_AP_2e_Econ_fig_18_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4" y="1359694"/>
            <a:ext cx="10089385" cy="50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7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From the Short Run to the Long Run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016946" y="5811838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400" dirty="0">
              <a:ea typeface="MS PGothic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107433" y="589915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400" dirty="0">
              <a:ea typeface="MS PGothic" pitchFamily="34" charset="-128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424900" y="5811838"/>
            <a:ext cx="87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515387" y="5899150"/>
            <a:ext cx="90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875625" y="5811838"/>
            <a:ext cx="87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966112" y="5899150"/>
            <a:ext cx="92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1291300" y="4165600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1380200" y="4252913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2758150" y="2886075"/>
            <a:ext cx="746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2839112" y="2886075"/>
            <a:ext cx="968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2929600" y="2886075"/>
            <a:ext cx="185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4159912" y="3452813"/>
            <a:ext cx="80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4244050" y="3452813"/>
            <a:ext cx="968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4334537" y="3452813"/>
            <a:ext cx="1857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4518687" y="3540125"/>
            <a:ext cx="90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2934362" y="3109913"/>
            <a:ext cx="1588" cy="2684462"/>
          </a:xfrm>
          <a:prstGeom prst="line">
            <a:avLst/>
          </a:prstGeom>
          <a:noFill/>
          <a:ln w="38100">
            <a:solidFill>
              <a:srgbClr val="F794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V="1">
            <a:off x="2334287" y="3681413"/>
            <a:ext cx="1917700" cy="1546225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1508787" y="2755900"/>
            <a:ext cx="3405188" cy="3038475"/>
          </a:xfrm>
          <a:custGeom>
            <a:avLst/>
            <a:gdLst>
              <a:gd name="T0" fmla="*/ 2147483647 w 1918"/>
              <a:gd name="T1" fmla="*/ 2147483647 h 1560"/>
              <a:gd name="T2" fmla="*/ 0 w 1918"/>
              <a:gd name="T3" fmla="*/ 2147483647 h 1560"/>
              <a:gd name="T4" fmla="*/ 0 w 1918"/>
              <a:gd name="T5" fmla="*/ 0 h 1560"/>
              <a:gd name="T6" fmla="*/ 0 60000 65536"/>
              <a:gd name="T7" fmla="*/ 0 60000 65536"/>
              <a:gd name="T8" fmla="*/ 0 60000 65536"/>
              <a:gd name="T9" fmla="*/ 0 w 1918"/>
              <a:gd name="T10" fmla="*/ 0 h 1560"/>
              <a:gd name="T11" fmla="*/ 1918 w 1918"/>
              <a:gd name="T12" fmla="*/ 1560 h 1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8" h="1560">
                <a:moveTo>
                  <a:pt x="1918" y="1560"/>
                </a:moveTo>
                <a:lnTo>
                  <a:pt x="0" y="1560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3442362" y="4275138"/>
            <a:ext cx="63500" cy="682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6369712" y="5811838"/>
            <a:ext cx="88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6460200" y="5899150"/>
            <a:ext cx="92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>
            <a:off x="6980900" y="5811838"/>
            <a:ext cx="88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7071387" y="5899150"/>
            <a:ext cx="936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5" name="Rectangle 79"/>
          <p:cNvSpPr>
            <a:spLocks noChangeArrowheads="1"/>
          </p:cNvSpPr>
          <p:nvPr/>
        </p:nvSpPr>
        <p:spPr bwMode="auto">
          <a:xfrm>
            <a:off x="5358475" y="4192588"/>
            <a:ext cx="93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6" name="Rectangle 80"/>
          <p:cNvSpPr>
            <a:spLocks noChangeArrowheads="1"/>
          </p:cNvSpPr>
          <p:nvPr/>
        </p:nvSpPr>
        <p:spPr bwMode="auto">
          <a:xfrm>
            <a:off x="5447375" y="4281488"/>
            <a:ext cx="92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7" name="Rectangle 97"/>
          <p:cNvSpPr>
            <a:spLocks noChangeArrowheads="1"/>
          </p:cNvSpPr>
          <p:nvPr/>
        </p:nvSpPr>
        <p:spPr bwMode="auto">
          <a:xfrm>
            <a:off x="7647650" y="2886075"/>
            <a:ext cx="809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8" name="Rectangle 98"/>
          <p:cNvSpPr>
            <a:spLocks noChangeArrowheads="1"/>
          </p:cNvSpPr>
          <p:nvPr/>
        </p:nvSpPr>
        <p:spPr bwMode="auto">
          <a:xfrm>
            <a:off x="7728612" y="2886075"/>
            <a:ext cx="98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59" name="Rectangle 99"/>
          <p:cNvSpPr>
            <a:spLocks noChangeArrowheads="1"/>
          </p:cNvSpPr>
          <p:nvPr/>
        </p:nvSpPr>
        <p:spPr bwMode="auto">
          <a:xfrm>
            <a:off x="7820687" y="2886075"/>
            <a:ext cx="1857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0" name="Rectangle 100"/>
          <p:cNvSpPr>
            <a:spLocks noChangeArrowheads="1"/>
          </p:cNvSpPr>
          <p:nvPr/>
        </p:nvSpPr>
        <p:spPr bwMode="auto">
          <a:xfrm>
            <a:off x="8006425" y="2973388"/>
            <a:ext cx="92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1" name="Rectangle 101"/>
          <p:cNvSpPr>
            <a:spLocks noChangeArrowheads="1"/>
          </p:cNvSpPr>
          <p:nvPr/>
        </p:nvSpPr>
        <p:spPr bwMode="auto">
          <a:xfrm>
            <a:off x="6861837" y="2886075"/>
            <a:ext cx="746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2" name="Rectangle 102"/>
          <p:cNvSpPr>
            <a:spLocks noChangeArrowheads="1"/>
          </p:cNvSpPr>
          <p:nvPr/>
        </p:nvSpPr>
        <p:spPr bwMode="auto">
          <a:xfrm>
            <a:off x="6941212" y="2886075"/>
            <a:ext cx="98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3" name="Rectangle 103"/>
          <p:cNvSpPr>
            <a:spLocks noChangeArrowheads="1"/>
          </p:cNvSpPr>
          <p:nvPr/>
        </p:nvSpPr>
        <p:spPr bwMode="auto">
          <a:xfrm>
            <a:off x="7033287" y="2886075"/>
            <a:ext cx="1857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64" name="Rectangle 108"/>
          <p:cNvSpPr>
            <a:spLocks noChangeArrowheads="1"/>
          </p:cNvSpPr>
          <p:nvPr/>
        </p:nvSpPr>
        <p:spPr bwMode="auto">
          <a:xfrm>
            <a:off x="6350662" y="4030663"/>
            <a:ext cx="304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</a:t>
            </a:r>
            <a:r>
              <a:rPr lang="en-US" sz="1400" baseline="-25000">
                <a:solidFill>
                  <a:srgbClr val="000000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65" name="Line 112"/>
          <p:cNvSpPr>
            <a:spLocks noChangeShapeType="1"/>
          </p:cNvSpPr>
          <p:nvPr/>
        </p:nvSpPr>
        <p:spPr bwMode="auto">
          <a:xfrm flipV="1">
            <a:off x="7039637" y="3109913"/>
            <a:ext cx="1588" cy="2684462"/>
          </a:xfrm>
          <a:prstGeom prst="line">
            <a:avLst/>
          </a:prstGeom>
          <a:noFill/>
          <a:ln w="38100">
            <a:solidFill>
              <a:srgbClr val="F794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14"/>
          <p:cNvSpPr>
            <a:spLocks noChangeShapeType="1"/>
          </p:cNvSpPr>
          <p:nvPr/>
        </p:nvSpPr>
        <p:spPr bwMode="auto">
          <a:xfrm flipV="1">
            <a:off x="5991887" y="3109913"/>
            <a:ext cx="1916113" cy="1546225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15"/>
          <p:cNvSpPr>
            <a:spLocks/>
          </p:cNvSpPr>
          <p:nvPr/>
        </p:nvSpPr>
        <p:spPr bwMode="auto">
          <a:xfrm>
            <a:off x="5614062" y="2765425"/>
            <a:ext cx="3322638" cy="3028950"/>
          </a:xfrm>
          <a:custGeom>
            <a:avLst/>
            <a:gdLst>
              <a:gd name="T0" fmla="*/ 2147483647 w 1871"/>
              <a:gd name="T1" fmla="*/ 2147483647 h 1555"/>
              <a:gd name="T2" fmla="*/ 0 w 1871"/>
              <a:gd name="T3" fmla="*/ 2147483647 h 1555"/>
              <a:gd name="T4" fmla="*/ 0 w 1871"/>
              <a:gd name="T5" fmla="*/ 0 h 1555"/>
              <a:gd name="T6" fmla="*/ 0 60000 65536"/>
              <a:gd name="T7" fmla="*/ 0 60000 65536"/>
              <a:gd name="T8" fmla="*/ 0 60000 65536"/>
              <a:gd name="T9" fmla="*/ 0 w 1871"/>
              <a:gd name="T10" fmla="*/ 0 h 1555"/>
              <a:gd name="T11" fmla="*/ 1871 w 1871"/>
              <a:gd name="T12" fmla="*/ 1555 h 1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1" h="1555">
                <a:moveTo>
                  <a:pt x="1871" y="1555"/>
                </a:moveTo>
                <a:lnTo>
                  <a:pt x="0" y="1555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Oval 116"/>
          <p:cNvSpPr>
            <a:spLocks noChangeArrowheads="1"/>
          </p:cNvSpPr>
          <p:nvPr/>
        </p:nvSpPr>
        <p:spPr bwMode="auto">
          <a:xfrm>
            <a:off x="6401462" y="4265613"/>
            <a:ext cx="65088" cy="698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ea typeface="MS PGothic" pitchFamily="34" charset="-128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4072600" y="5859463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</a:t>
            </a:r>
          </a:p>
        </p:txBody>
      </p:sp>
      <p:sp>
        <p:nvSpPr>
          <p:cNvPr id="70" name="Rectangle 38"/>
          <p:cNvSpPr>
            <a:spLocks noChangeArrowheads="1"/>
          </p:cNvSpPr>
          <p:nvPr/>
        </p:nvSpPr>
        <p:spPr bwMode="auto">
          <a:xfrm>
            <a:off x="507074" y="2763839"/>
            <a:ext cx="138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ea typeface="MS PGothic" pitchFamily="34" charset="-128"/>
              </a:rPr>
              <a:t>Aggregate </a:t>
            </a:r>
          </a:p>
          <a:p>
            <a:r>
              <a:rPr lang="en-US" sz="1400" b="1" dirty="0">
                <a:ea typeface="MS PGothic" pitchFamily="34" charset="-128"/>
              </a:rPr>
              <a:t>price level</a:t>
            </a: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7987375" y="5846763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</a:t>
            </a:r>
          </a:p>
        </p:txBody>
      </p:sp>
      <p:sp>
        <p:nvSpPr>
          <p:cNvPr id="72" name="Rectangle 40"/>
          <p:cNvSpPr>
            <a:spLocks noChangeArrowheads="1"/>
          </p:cNvSpPr>
          <p:nvPr/>
        </p:nvSpPr>
        <p:spPr bwMode="auto">
          <a:xfrm>
            <a:off x="4520275" y="2762251"/>
            <a:ext cx="1239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ea typeface="MS PGothic" pitchFamily="34" charset="-128"/>
              </a:rPr>
              <a:t>Aggregate </a:t>
            </a:r>
          </a:p>
          <a:p>
            <a:pPr algn="ctr"/>
            <a:r>
              <a:rPr lang="en-US" sz="1400" b="1" dirty="0">
                <a:ea typeface="MS PGothic" pitchFamily="34" charset="-128"/>
              </a:rPr>
              <a:t>price level</a:t>
            </a:r>
          </a:p>
        </p:txBody>
      </p:sp>
      <p:grpSp>
        <p:nvGrpSpPr>
          <p:cNvPr id="73" name="Group 41"/>
          <p:cNvGrpSpPr>
            <a:grpSpLocks/>
          </p:cNvGrpSpPr>
          <p:nvPr/>
        </p:nvGrpSpPr>
        <p:grpSpPr bwMode="auto">
          <a:xfrm>
            <a:off x="1865975" y="3344863"/>
            <a:ext cx="3487737" cy="2098675"/>
            <a:chOff x="971" y="1566"/>
            <a:chExt cx="2197" cy="1322"/>
          </a:xfrm>
        </p:grpSpPr>
        <p:sp>
          <p:nvSpPr>
            <p:cNvPr id="74" name="Line 48"/>
            <p:cNvSpPr>
              <a:spLocks noChangeShapeType="1"/>
            </p:cNvSpPr>
            <p:nvPr/>
          </p:nvSpPr>
          <p:spPr bwMode="auto">
            <a:xfrm flipV="1">
              <a:off x="971" y="1723"/>
              <a:ext cx="1208" cy="977"/>
            </a:xfrm>
            <a:prstGeom prst="line">
              <a:avLst/>
            </a:prstGeom>
            <a:noFill/>
            <a:ln w="38100">
              <a:solidFill>
                <a:srgbClr val="EE313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43"/>
            <p:cNvGrpSpPr>
              <a:grpSpLocks/>
            </p:cNvGrpSpPr>
            <p:nvPr/>
          </p:nvGrpSpPr>
          <p:grpSpPr bwMode="auto">
            <a:xfrm>
              <a:off x="2004" y="1566"/>
              <a:ext cx="1164" cy="1322"/>
              <a:chOff x="2004" y="1566"/>
              <a:chExt cx="1164" cy="1322"/>
            </a:xfrm>
          </p:grpSpPr>
          <p:grpSp>
            <p:nvGrpSpPr>
              <p:cNvPr id="76" name="Group 44"/>
              <p:cNvGrpSpPr>
                <a:grpSpLocks/>
              </p:cNvGrpSpPr>
              <p:nvPr/>
            </p:nvGrpSpPr>
            <p:grpSpPr bwMode="auto">
              <a:xfrm>
                <a:off x="2004" y="1566"/>
                <a:ext cx="284" cy="293"/>
                <a:chOff x="2004" y="1566"/>
                <a:chExt cx="284" cy="293"/>
              </a:xfrm>
            </p:grpSpPr>
            <p:sp>
              <p:nvSpPr>
                <p:cNvPr id="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004" y="1566"/>
                  <a:ext cx="51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ea typeface="MS PGothic" pitchFamily="34" charset="-128"/>
                    </a:rPr>
                    <a:t>S</a:t>
                  </a:r>
                  <a:endParaRPr lang="en-US" sz="1400">
                    <a:ea typeface="MS PGothic" pitchFamily="34" charset="-128"/>
                  </a:endParaRPr>
                </a:p>
              </p:txBody>
            </p:sp>
            <p:sp>
              <p:nvSpPr>
                <p:cNvPr id="82" name="Rectangle 32"/>
                <p:cNvSpPr>
                  <a:spLocks noChangeArrowheads="1"/>
                </p:cNvSpPr>
                <p:nvPr/>
              </p:nvSpPr>
              <p:spPr bwMode="auto">
                <a:xfrm>
                  <a:off x="2056" y="1566"/>
                  <a:ext cx="62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ea typeface="MS PGothic" pitchFamily="34" charset="-128"/>
                    </a:rPr>
                    <a:t>R</a:t>
                  </a:r>
                  <a:endParaRPr lang="en-US" sz="1400" dirty="0">
                    <a:ea typeface="MS PGothic" pitchFamily="34" charset="-128"/>
                  </a:endParaRPr>
                </a:p>
              </p:txBody>
            </p:sp>
            <p:sp>
              <p:nvSpPr>
                <p:cNvPr id="83" name="Rectangle 33"/>
                <p:cNvSpPr>
                  <a:spLocks noChangeArrowheads="1"/>
                </p:cNvSpPr>
                <p:nvPr/>
              </p:nvSpPr>
              <p:spPr bwMode="auto">
                <a:xfrm>
                  <a:off x="2114" y="1566"/>
                  <a:ext cx="117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ea typeface="MS PGothic" pitchFamily="34" charset="-128"/>
                    </a:rPr>
                    <a:t>AS</a:t>
                  </a:r>
                  <a:endParaRPr lang="en-US" sz="1400">
                    <a:ea typeface="MS PGothic" pitchFamily="34" charset="-128"/>
                  </a:endParaRPr>
                </a:p>
              </p:txBody>
            </p:sp>
            <p:sp>
              <p:nvSpPr>
                <p:cNvPr id="84" name="Rectangle 34"/>
                <p:cNvSpPr>
                  <a:spLocks noChangeArrowheads="1"/>
                </p:cNvSpPr>
                <p:nvPr/>
              </p:nvSpPr>
              <p:spPr bwMode="auto">
                <a:xfrm>
                  <a:off x="2230" y="1621"/>
                  <a:ext cx="5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ea typeface="MS PGothic" pitchFamily="34" charset="-128"/>
                    </a:rPr>
                    <a:t>2</a:t>
                  </a:r>
                  <a:endParaRPr lang="en-US" sz="1400">
                    <a:ea typeface="MS PGothic" pitchFamily="34" charset="-128"/>
                  </a:endParaRPr>
                </a:p>
              </p:txBody>
            </p:sp>
            <p:sp>
              <p:nvSpPr>
                <p:cNvPr id="8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152" y="1824"/>
                  <a:ext cx="104" cy="1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45"/>
                <p:cNvSpPr>
                  <a:spLocks/>
                </p:cNvSpPr>
                <p:nvPr/>
              </p:nvSpPr>
              <p:spPr bwMode="auto">
                <a:xfrm>
                  <a:off x="2096" y="1808"/>
                  <a:ext cx="77" cy="51"/>
                </a:xfrm>
                <a:custGeom>
                  <a:avLst/>
                  <a:gdLst>
                    <a:gd name="T0" fmla="*/ 5040340 w 29"/>
                    <a:gd name="T1" fmla="*/ 2636578 h 18"/>
                    <a:gd name="T2" fmla="*/ 6090387 w 29"/>
                    <a:gd name="T3" fmla="*/ 0 h 18"/>
                    <a:gd name="T4" fmla="*/ 6090387 w 29"/>
                    <a:gd name="T5" fmla="*/ 0 h 18"/>
                    <a:gd name="T6" fmla="*/ 3150189 w 29"/>
                    <a:gd name="T7" fmla="*/ 1757675 h 18"/>
                    <a:gd name="T8" fmla="*/ 0 w 29"/>
                    <a:gd name="T9" fmla="*/ 2636578 h 18"/>
                    <a:gd name="T10" fmla="*/ 3150189 w 29"/>
                    <a:gd name="T11" fmla="*/ 3515436 h 18"/>
                    <a:gd name="T12" fmla="*/ 6090387 w 29"/>
                    <a:gd name="T13" fmla="*/ 5273103 h 18"/>
                    <a:gd name="T14" fmla="*/ 6090387 w 29"/>
                    <a:gd name="T15" fmla="*/ 5273103 h 18"/>
                    <a:gd name="T16" fmla="*/ 5040340 w 29"/>
                    <a:gd name="T17" fmla="*/ 263657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18"/>
                    <a:gd name="T29" fmla="*/ 29 w 29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18">
                      <a:moveTo>
                        <a:pt x="24" y="9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0" y="7"/>
                        <a:pt x="5" y="8"/>
                        <a:pt x="0" y="9"/>
                      </a:cubicBezTo>
                      <a:cubicBezTo>
                        <a:pt x="5" y="10"/>
                        <a:pt x="10" y="11"/>
                        <a:pt x="15" y="12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lnTo>
                        <a:pt x="2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" name="Line 51"/>
              <p:cNvSpPr>
                <a:spLocks noChangeShapeType="1"/>
              </p:cNvSpPr>
              <p:nvPr/>
            </p:nvSpPr>
            <p:spPr bwMode="auto">
              <a:xfrm flipH="1" flipV="1">
                <a:off x="2199" y="1834"/>
                <a:ext cx="180" cy="53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" name="Group 52"/>
              <p:cNvGrpSpPr>
                <a:grpSpLocks/>
              </p:cNvGrpSpPr>
              <p:nvPr/>
            </p:nvGrpSpPr>
            <p:grpSpPr bwMode="auto">
              <a:xfrm>
                <a:off x="2016" y="2345"/>
                <a:ext cx="1152" cy="543"/>
                <a:chOff x="2016" y="2345"/>
                <a:chExt cx="1152" cy="543"/>
              </a:xfrm>
            </p:grpSpPr>
            <p:sp>
              <p:nvSpPr>
                <p:cNvPr id="79" name="Freeform 52"/>
                <p:cNvSpPr>
                  <a:spLocks/>
                </p:cNvSpPr>
                <p:nvPr/>
              </p:nvSpPr>
              <p:spPr bwMode="auto">
                <a:xfrm>
                  <a:off x="2016" y="2352"/>
                  <a:ext cx="1104" cy="528"/>
                </a:xfrm>
                <a:custGeom>
                  <a:avLst/>
                  <a:gdLst>
                    <a:gd name="T0" fmla="*/ 4632232 w 182"/>
                    <a:gd name="T1" fmla="*/ 2213594 h 211"/>
                    <a:gd name="T2" fmla="*/ 4199549 w 182"/>
                    <a:gd name="T3" fmla="*/ 2432646 h 211"/>
                    <a:gd name="T4" fmla="*/ 432683 w 182"/>
                    <a:gd name="T5" fmla="*/ 2432646 h 211"/>
                    <a:gd name="T6" fmla="*/ 0 w 182"/>
                    <a:gd name="T7" fmla="*/ 2213594 h 211"/>
                    <a:gd name="T8" fmla="*/ 0 w 182"/>
                    <a:gd name="T9" fmla="*/ 219052 h 211"/>
                    <a:gd name="T10" fmla="*/ 432683 w 182"/>
                    <a:gd name="T11" fmla="*/ 0 h 211"/>
                    <a:gd name="T12" fmla="*/ 4199549 w 182"/>
                    <a:gd name="T13" fmla="*/ 0 h 211"/>
                    <a:gd name="T14" fmla="*/ 4632232 w 182"/>
                    <a:gd name="T15" fmla="*/ 219052 h 211"/>
                    <a:gd name="T16" fmla="*/ 4632232 w 182"/>
                    <a:gd name="T17" fmla="*/ 2213594 h 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2"/>
                    <a:gd name="T28" fmla="*/ 0 h 211"/>
                    <a:gd name="T29" fmla="*/ 182 w 182"/>
                    <a:gd name="T30" fmla="*/ 211 h 2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2" h="211">
                      <a:moveTo>
                        <a:pt x="182" y="192"/>
                      </a:moveTo>
                      <a:cubicBezTo>
                        <a:pt x="182" y="203"/>
                        <a:pt x="174" y="211"/>
                        <a:pt x="165" y="211"/>
                      </a:cubicBezTo>
                      <a:cubicBezTo>
                        <a:pt x="17" y="211"/>
                        <a:pt x="17" y="211"/>
                        <a:pt x="17" y="211"/>
                      </a:cubicBezTo>
                      <a:cubicBezTo>
                        <a:pt x="8" y="211"/>
                        <a:pt x="0" y="203"/>
                        <a:pt x="0" y="192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4" y="0"/>
                        <a:pt x="182" y="8"/>
                        <a:pt x="182" y="19"/>
                      </a:cubicBezTo>
                      <a:lnTo>
                        <a:pt x="182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80" name="Rectangle 54"/>
                <p:cNvSpPr>
                  <a:spLocks noChangeArrowheads="1"/>
                </p:cNvSpPr>
                <p:nvPr/>
              </p:nvSpPr>
              <p:spPr bwMode="auto">
                <a:xfrm>
                  <a:off x="2016" y="2345"/>
                  <a:ext cx="1152" cy="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 i="1" dirty="0">
                      <a:ea typeface="MS PGothic" pitchFamily="34" charset="-128"/>
                    </a:rPr>
                    <a:t>A rise in nominal</a:t>
                  </a:r>
                </a:p>
                <a:p>
                  <a:pPr algn="ctr"/>
                  <a:r>
                    <a:rPr lang="en-US" sz="1600" i="1" dirty="0">
                      <a:ea typeface="MS PGothic" pitchFamily="34" charset="-128"/>
                    </a:rPr>
                    <a:t>wages shifts SRAS</a:t>
                  </a:r>
                </a:p>
                <a:p>
                  <a:pPr algn="ctr"/>
                  <a:r>
                    <a:rPr lang="en-US" sz="1600" i="1" dirty="0">
                      <a:ea typeface="MS PGothic" pitchFamily="34" charset="-128"/>
                    </a:rPr>
                    <a:t>leftward</a:t>
                  </a:r>
                  <a:r>
                    <a:rPr lang="en-US" i="1" dirty="0">
                      <a:ea typeface="MS PGothic" pitchFamily="34" charset="-128"/>
                    </a:rPr>
                    <a:t>.</a:t>
                  </a:r>
                </a:p>
              </p:txBody>
            </p:sp>
          </p:grpSp>
        </p:grpSp>
      </p:grpSp>
      <p:grpSp>
        <p:nvGrpSpPr>
          <p:cNvPr id="87" name="Group 55"/>
          <p:cNvGrpSpPr>
            <a:grpSpLocks/>
          </p:cNvGrpSpPr>
          <p:nvPr/>
        </p:nvGrpSpPr>
        <p:grpSpPr bwMode="auto">
          <a:xfrm>
            <a:off x="6296687" y="2982913"/>
            <a:ext cx="3178175" cy="1790700"/>
            <a:chOff x="3758" y="1356"/>
            <a:chExt cx="2002" cy="1128"/>
          </a:xfrm>
        </p:grpSpPr>
        <p:grpSp>
          <p:nvGrpSpPr>
            <p:cNvPr id="88" name="Group 56"/>
            <p:cNvGrpSpPr>
              <a:grpSpLocks/>
            </p:cNvGrpSpPr>
            <p:nvPr/>
          </p:nvGrpSpPr>
          <p:grpSpPr bwMode="auto">
            <a:xfrm>
              <a:off x="4907" y="1356"/>
              <a:ext cx="284" cy="191"/>
              <a:chOff x="4907" y="1356"/>
              <a:chExt cx="284" cy="191"/>
            </a:xfrm>
          </p:grpSpPr>
          <p:sp>
            <p:nvSpPr>
              <p:cNvPr id="94" name="Rectangle 104"/>
              <p:cNvSpPr>
                <a:spLocks noChangeArrowheads="1"/>
              </p:cNvSpPr>
              <p:nvPr/>
            </p:nvSpPr>
            <p:spPr bwMode="auto">
              <a:xfrm>
                <a:off x="4907" y="1356"/>
                <a:ext cx="51" cy="13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ea typeface="ＭＳ Ｐゴシック" pitchFamily="34" charset="-128"/>
                  </a:rPr>
                  <a:t>S</a:t>
                </a:r>
                <a:endParaRPr lang="en-US" sz="1400" dirty="0">
                  <a:ea typeface="ＭＳ Ｐゴシック" pitchFamily="34" charset="-128"/>
                </a:endParaRPr>
              </a:p>
            </p:txBody>
          </p:sp>
          <p:sp>
            <p:nvSpPr>
              <p:cNvPr id="95" name="Rectangle 105"/>
              <p:cNvSpPr>
                <a:spLocks noChangeArrowheads="1"/>
              </p:cNvSpPr>
              <p:nvPr/>
            </p:nvSpPr>
            <p:spPr bwMode="auto">
              <a:xfrm>
                <a:off x="4959" y="1356"/>
                <a:ext cx="62" cy="13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ea typeface="ＭＳ Ｐゴシック" pitchFamily="34" charset="-128"/>
                  </a:rPr>
                  <a:t>R</a:t>
                </a:r>
                <a:endParaRPr lang="en-US" sz="1400" dirty="0">
                  <a:ea typeface="ＭＳ Ｐゴシック" pitchFamily="34" charset="-128"/>
                </a:endParaRPr>
              </a:p>
            </p:txBody>
          </p:sp>
          <p:sp>
            <p:nvSpPr>
              <p:cNvPr id="96" name="Rectangle 106"/>
              <p:cNvSpPr>
                <a:spLocks noChangeArrowheads="1"/>
              </p:cNvSpPr>
              <p:nvPr/>
            </p:nvSpPr>
            <p:spPr bwMode="auto">
              <a:xfrm>
                <a:off x="5016" y="1356"/>
                <a:ext cx="117" cy="13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ea typeface="ＭＳ Ｐゴシック" pitchFamily="34" charset="-128"/>
                  </a:rPr>
                  <a:t>AS</a:t>
                </a:r>
                <a:endParaRPr lang="en-US" sz="1400" dirty="0">
                  <a:ea typeface="ＭＳ Ｐゴシック" pitchFamily="34" charset="-128"/>
                </a:endParaRPr>
              </a:p>
            </p:txBody>
          </p:sp>
          <p:sp>
            <p:nvSpPr>
              <p:cNvPr id="97" name="Rectangle 107"/>
              <p:cNvSpPr>
                <a:spLocks noChangeArrowheads="1"/>
              </p:cNvSpPr>
              <p:nvPr/>
            </p:nvSpPr>
            <p:spPr bwMode="auto">
              <a:xfrm>
                <a:off x="5133" y="1411"/>
                <a:ext cx="58" cy="13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ea typeface="ＭＳ Ｐゴシック" pitchFamily="34" charset="-128"/>
                  </a:rPr>
                  <a:t>2</a:t>
                </a:r>
                <a:endParaRPr lang="en-US" sz="1400" dirty="0">
                  <a:ea typeface="ＭＳ Ｐゴシック" pitchFamily="34" charset="-128"/>
                </a:endParaRPr>
              </a:p>
            </p:txBody>
          </p:sp>
        </p:grpSp>
        <p:sp>
          <p:nvSpPr>
            <p:cNvPr id="89" name="Line 110"/>
            <p:cNvSpPr>
              <a:spLocks noChangeShapeType="1"/>
            </p:cNvSpPr>
            <p:nvPr/>
          </p:nvSpPr>
          <p:spPr bwMode="auto">
            <a:xfrm>
              <a:off x="4525" y="1680"/>
              <a:ext cx="131" cy="0"/>
            </a:xfrm>
            <a:prstGeom prst="line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0" name="Freeform 111"/>
            <p:cNvSpPr>
              <a:spLocks/>
            </p:cNvSpPr>
            <p:nvPr/>
          </p:nvSpPr>
          <p:spPr bwMode="auto">
            <a:xfrm>
              <a:off x="4618" y="1653"/>
              <a:ext cx="76" cy="53"/>
            </a:xfrm>
            <a:custGeom>
              <a:avLst/>
              <a:gdLst>
                <a:gd name="T0" fmla="*/ 54565 w 29"/>
                <a:gd name="T1" fmla="*/ 123331 h 18"/>
                <a:gd name="T2" fmla="*/ 0 w 29"/>
                <a:gd name="T3" fmla="*/ 13703 h 18"/>
                <a:gd name="T4" fmla="*/ 0 w 29"/>
                <a:gd name="T5" fmla="*/ 0 h 18"/>
                <a:gd name="T6" fmla="*/ 152784 w 29"/>
                <a:gd name="T7" fmla="*/ 82221 h 18"/>
                <a:gd name="T8" fmla="*/ 316482 w 29"/>
                <a:gd name="T9" fmla="*/ 123331 h 18"/>
                <a:gd name="T10" fmla="*/ 152784 w 29"/>
                <a:gd name="T11" fmla="*/ 178145 h 18"/>
                <a:gd name="T12" fmla="*/ 0 w 29"/>
                <a:gd name="T13" fmla="*/ 246662 h 18"/>
                <a:gd name="T14" fmla="*/ 0 w 29"/>
                <a:gd name="T15" fmla="*/ 246662 h 18"/>
                <a:gd name="T16" fmla="*/ 54565 w 29"/>
                <a:gd name="T17" fmla="*/ 123331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5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V="1">
              <a:off x="3758" y="1508"/>
              <a:ext cx="1209" cy="975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2" name="Line 117"/>
            <p:cNvSpPr>
              <a:spLocks noChangeShapeType="1"/>
            </p:cNvSpPr>
            <p:nvPr/>
          </p:nvSpPr>
          <p:spPr bwMode="auto">
            <a:xfrm flipH="1" flipV="1">
              <a:off x="4560" y="1680"/>
              <a:ext cx="168" cy="16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3" name="Freeform 118"/>
            <p:cNvSpPr>
              <a:spLocks/>
            </p:cNvSpPr>
            <p:nvPr/>
          </p:nvSpPr>
          <p:spPr bwMode="auto">
            <a:xfrm>
              <a:off x="4608" y="1872"/>
              <a:ext cx="1152" cy="612"/>
            </a:xfrm>
            <a:custGeom>
              <a:avLst/>
              <a:gdLst>
                <a:gd name="T0" fmla="*/ 4822392 w 182"/>
                <a:gd name="T1" fmla="*/ 2565756 h 211"/>
                <a:gd name="T2" fmla="*/ 4371948 w 182"/>
                <a:gd name="T3" fmla="*/ 2819658 h 211"/>
                <a:gd name="T4" fmla="*/ 450445 w 182"/>
                <a:gd name="T5" fmla="*/ 2819658 h 211"/>
                <a:gd name="T6" fmla="*/ 0 w 182"/>
                <a:gd name="T7" fmla="*/ 2565756 h 211"/>
                <a:gd name="T8" fmla="*/ 0 w 182"/>
                <a:gd name="T9" fmla="*/ 253902 h 211"/>
                <a:gd name="T10" fmla="*/ 450445 w 182"/>
                <a:gd name="T11" fmla="*/ 0 h 211"/>
                <a:gd name="T12" fmla="*/ 4371948 w 182"/>
                <a:gd name="T13" fmla="*/ 0 h 211"/>
                <a:gd name="T14" fmla="*/ 4822392 w 182"/>
                <a:gd name="T15" fmla="*/ 253902 h 211"/>
                <a:gd name="T16" fmla="*/ 4822392 w 182"/>
                <a:gd name="T17" fmla="*/ 2565756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211"/>
                <a:gd name="T29" fmla="*/ 182 w 182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211">
                  <a:moveTo>
                    <a:pt x="182" y="192"/>
                  </a:moveTo>
                  <a:cubicBezTo>
                    <a:pt x="182" y="203"/>
                    <a:pt x="174" y="211"/>
                    <a:pt x="165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7" y="211"/>
                    <a:pt x="0" y="203"/>
                    <a:pt x="0" y="19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2" y="8"/>
                    <a:pt x="182" y="19"/>
                  </a:cubicBezTo>
                  <a:lnTo>
                    <a:pt x="182" y="1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A fall in nominal wages shifts SRAS rightward.</a:t>
              </a:r>
            </a:p>
          </p:txBody>
        </p:sp>
      </p:grpSp>
      <p:sp>
        <p:nvSpPr>
          <p:cNvPr id="98" name="Rectangle 67"/>
          <p:cNvSpPr>
            <a:spLocks noChangeArrowheads="1"/>
          </p:cNvSpPr>
          <p:nvPr/>
        </p:nvSpPr>
        <p:spPr bwMode="auto">
          <a:xfrm>
            <a:off x="1310350" y="1420813"/>
            <a:ext cx="3695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(a) Leftward Shift of the Short-Run</a:t>
            </a:r>
          </a:p>
          <a:p>
            <a:r>
              <a:rPr lang="en-US" sz="1600" b="1">
                <a:ea typeface="MS PGothic" pitchFamily="34" charset="-128"/>
              </a:rPr>
              <a:t>Aggregate Supply Curve</a:t>
            </a:r>
          </a:p>
        </p:txBody>
      </p:sp>
      <p:sp>
        <p:nvSpPr>
          <p:cNvPr id="99" name="Rectangle 68"/>
          <p:cNvSpPr>
            <a:spLocks noChangeArrowheads="1"/>
          </p:cNvSpPr>
          <p:nvPr/>
        </p:nvSpPr>
        <p:spPr bwMode="auto">
          <a:xfrm>
            <a:off x="5466425" y="1420813"/>
            <a:ext cx="3673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(b) Rightward Shift of the Short-Run</a:t>
            </a:r>
          </a:p>
          <a:p>
            <a:r>
              <a:rPr lang="en-US" sz="1600" b="1">
                <a:ea typeface="MS PGothic" pitchFamily="34" charset="-128"/>
              </a:rPr>
              <a:t>Aggregate Supply Curve</a:t>
            </a:r>
          </a:p>
        </p:txBody>
      </p:sp>
      <p:sp>
        <p:nvSpPr>
          <p:cNvPr id="100" name="Line 69"/>
          <p:cNvSpPr>
            <a:spLocks noChangeShapeType="1"/>
          </p:cNvSpPr>
          <p:nvPr/>
        </p:nvSpPr>
        <p:spPr bwMode="auto">
          <a:xfrm flipH="1">
            <a:off x="1464337" y="4294188"/>
            <a:ext cx="19812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70"/>
          <p:cNvSpPr>
            <a:spLocks noChangeShapeType="1"/>
          </p:cNvSpPr>
          <p:nvPr/>
        </p:nvSpPr>
        <p:spPr bwMode="auto">
          <a:xfrm flipH="1">
            <a:off x="5588662" y="4294188"/>
            <a:ext cx="8382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71"/>
          <p:cNvSpPr>
            <a:spLocks noChangeShapeType="1"/>
          </p:cNvSpPr>
          <p:nvPr/>
        </p:nvSpPr>
        <p:spPr bwMode="auto">
          <a:xfrm flipH="1">
            <a:off x="3472525" y="4365625"/>
            <a:ext cx="0" cy="1417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72"/>
          <p:cNvSpPr>
            <a:spLocks noChangeShapeType="1"/>
          </p:cNvSpPr>
          <p:nvPr/>
        </p:nvSpPr>
        <p:spPr bwMode="auto">
          <a:xfrm flipH="1">
            <a:off x="6426862" y="43354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Rectangle 108"/>
          <p:cNvSpPr>
            <a:spLocks noChangeArrowheads="1"/>
          </p:cNvSpPr>
          <p:nvPr/>
        </p:nvSpPr>
        <p:spPr bwMode="auto">
          <a:xfrm>
            <a:off x="3383625" y="4030663"/>
            <a:ext cx="304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</a:t>
            </a:r>
            <a:r>
              <a:rPr lang="en-US" sz="1400" baseline="-25000">
                <a:solidFill>
                  <a:srgbClr val="000000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35184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6400" y="667443"/>
            <a:ext cx="617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Prices and Output During the Great Depression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41" y="1577414"/>
            <a:ext cx="4813477" cy="464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398121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090" y="1256490"/>
            <a:ext cx="10891520" cy="928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aggregate supply curve </a:t>
            </a:r>
            <a:r>
              <a:rPr lang="en-US" sz="2600" dirty="0">
                <a:solidFill>
                  <a:prstClr val="black"/>
                </a:solidFill>
              </a:rPr>
              <a:t>shows the relationship between the aggregate price level and the quantity of aggregate output supplied.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short-run aggregate supply curve </a:t>
            </a:r>
            <a:r>
              <a:rPr lang="en-US" sz="2600" dirty="0">
                <a:solidFill>
                  <a:prstClr val="black"/>
                </a:solidFill>
              </a:rPr>
              <a:t>is upward sloping because </a:t>
            </a:r>
            <a:r>
              <a:rPr lang="en-US" sz="2600" b="1" dirty="0">
                <a:solidFill>
                  <a:prstClr val="black"/>
                </a:solidFill>
              </a:rPr>
              <a:t>nominal wages </a:t>
            </a:r>
            <a:r>
              <a:rPr lang="en-US" sz="2600" dirty="0">
                <a:solidFill>
                  <a:prstClr val="black"/>
                </a:solidFill>
              </a:rPr>
              <a:t>are </a:t>
            </a:r>
            <a:r>
              <a:rPr lang="en-US" sz="2600" b="1" dirty="0">
                <a:solidFill>
                  <a:prstClr val="black"/>
                </a:solidFill>
              </a:rPr>
              <a:t>sticky </a:t>
            </a:r>
            <a:r>
              <a:rPr lang="en-US" sz="2600" dirty="0">
                <a:solidFill>
                  <a:prstClr val="black"/>
                </a:solidFill>
              </a:rPr>
              <a:t>in the short run.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Changes in commodity prices, nominal wages, and productivity lead to changes in producers’ profits and shift the short-run aggregate supply curve.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In the long run, all prices are flexible and the economy produces at its </a:t>
            </a:r>
            <a:r>
              <a:rPr lang="en-US" sz="2600" b="1" dirty="0">
                <a:solidFill>
                  <a:prstClr val="black"/>
                </a:solidFill>
              </a:rPr>
              <a:t>potential output, </a:t>
            </a:r>
            <a:r>
              <a:rPr lang="en-US" sz="2600" dirty="0">
                <a:solidFill>
                  <a:prstClr val="black"/>
                </a:solidFill>
              </a:rPr>
              <a:t>and the </a:t>
            </a:r>
            <a:r>
              <a:rPr lang="en-US" sz="2600" b="1" dirty="0">
                <a:solidFill>
                  <a:prstClr val="black"/>
                </a:solidFill>
              </a:rPr>
              <a:t>long-run aggregate supply curve </a:t>
            </a:r>
            <a:r>
              <a:rPr lang="en-US" sz="2600" dirty="0">
                <a:solidFill>
                  <a:prstClr val="black"/>
                </a:solidFill>
              </a:rPr>
              <a:t>is vertical at potential output.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Which of the following will cause short-run aggregate supply to increase?</a:t>
            </a:r>
            <a:br>
              <a:rPr lang="en-US" dirty="0"/>
            </a:br>
            <a:r>
              <a:rPr lang="en-US" dirty="0"/>
              <a:t>A. a law that requires employers to provide health insurance for all employees. </a:t>
            </a:r>
          </a:p>
          <a:p>
            <a:pPr marL="0" indent="0">
              <a:buNone/>
            </a:pPr>
            <a:r>
              <a:rPr lang="en-US" dirty="0"/>
              <a:t>B. An increase in the aggregate price level.</a:t>
            </a:r>
            <a:br>
              <a:rPr lang="en-US" dirty="0"/>
            </a:br>
            <a:r>
              <a:rPr lang="en-US" dirty="0"/>
              <a:t>C. A decrease in the price of oil.</a:t>
            </a:r>
            <a:br>
              <a:rPr lang="en-US" dirty="0"/>
            </a:br>
            <a:r>
              <a:rPr lang="en-US" dirty="0"/>
              <a:t>D. an increase in the minimum wage.</a:t>
            </a:r>
            <a:br>
              <a:rPr lang="en-US" dirty="0"/>
            </a:br>
            <a:r>
              <a:rPr lang="en-US" dirty="0"/>
              <a:t>E. a decrease in government transfer payments. </a:t>
            </a:r>
          </a:p>
          <a:p>
            <a:pPr marL="0" indent="0">
              <a:buNone/>
            </a:pPr>
            <a:r>
              <a:rPr lang="en-US" dirty="0"/>
              <a:t>In the long run, the aggregate price level has</a:t>
            </a:r>
            <a:br>
              <a:rPr lang="en-US" dirty="0"/>
            </a:br>
            <a:r>
              <a:rPr lang="en-US" dirty="0"/>
              <a:t>A. no effect on the quantity of aggregate output.</a:t>
            </a:r>
            <a:br>
              <a:rPr lang="en-US" dirty="0"/>
            </a:br>
            <a:r>
              <a:rPr lang="en-US" dirty="0"/>
              <a:t>B. a positive effect on the quantity of aggregate output.</a:t>
            </a:r>
            <a:br>
              <a:rPr lang="en-US" dirty="0"/>
            </a:br>
            <a:r>
              <a:rPr lang="en-US" dirty="0"/>
              <a:t>C. a negative effect on the quantity of aggregate output.</a:t>
            </a:r>
            <a:br>
              <a:rPr lang="en-US" dirty="0"/>
            </a:br>
            <a:r>
              <a:rPr lang="en-US" dirty="0"/>
              <a:t>D. A positive impact on aggregate output, but no impact on employment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E</a:t>
            </a:r>
            <a:r>
              <a:rPr lang="en-US" dirty="0"/>
              <a:t>. a positive impact on employment, but no impact on aggregate output.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7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Quaaaz</a:t>
            </a:r>
            <a:r>
              <a:rPr lang="en-US" sz="4000" dirty="0"/>
              <a:t>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Self-</a:t>
            </a:r>
            <a:r>
              <a:rPr lang="en-US" sz="4000"/>
              <a:t>grade worksheet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Aggregate Supply </a:t>
            </a:r>
          </a:p>
        </p:txBody>
      </p:sp>
    </p:spTree>
    <p:extLst>
      <p:ext uri="{BB962C8B-B14F-4D97-AF65-F5344CB8AC3E}">
        <p14:creationId xmlns:p14="http://schemas.microsoft.com/office/powerpoint/2010/main" val="30506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Aggregate Supply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23" y="2290227"/>
            <a:ext cx="5064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aggregate supply curve</a:t>
            </a:r>
            <a:r>
              <a:rPr lang="en-US" sz="2600" dirty="0">
                <a:solidFill>
                  <a:prstClr val="black"/>
                </a:solidFill>
              </a:rPr>
              <a:t> shows the relationship between the aggregate price level and the quantity of aggregate output in the economy.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  <p:pic>
        <p:nvPicPr>
          <p:cNvPr id="13" name="Picture 2" descr="Krug_AP_2e_Econ_18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13" y="1767719"/>
            <a:ext cx="5171487" cy="38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7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Short-Run Aggregate Supply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7037" y="1690688"/>
            <a:ext cx="10553463" cy="92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short-run aggregate supply curve</a:t>
            </a:r>
            <a:r>
              <a:rPr lang="en-US" sz="2600" dirty="0">
                <a:solidFill>
                  <a:prstClr val="black"/>
                </a:solidFill>
              </a:rPr>
              <a:t> is upward-sloping because nominal wages are sticky in the short run: </a:t>
            </a:r>
          </a:p>
          <a:p>
            <a:pPr marL="798513" lvl="1" indent="-2968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 higher aggregate price level leads to higher profits and increased aggregate output in the short run.</a:t>
            </a:r>
          </a:p>
          <a:p>
            <a:pPr marL="501650" lvl="1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nominal wage</a:t>
            </a:r>
            <a:r>
              <a:rPr lang="en-US" sz="2600" dirty="0">
                <a:solidFill>
                  <a:prstClr val="black"/>
                </a:solidFill>
              </a:rPr>
              <a:t> is the dollar amount of the wage paid.</a:t>
            </a:r>
          </a:p>
          <a:p>
            <a:pPr marL="95250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Sticky wages</a:t>
            </a:r>
            <a:r>
              <a:rPr lang="en-US" sz="2600" dirty="0">
                <a:solidFill>
                  <a:prstClr val="black"/>
                </a:solidFill>
              </a:rPr>
              <a:t> are nominal wages that are slow to fall even in the face of high unemployment and slow to rise even in the face of labor shortages.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115137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Short-Run Aggregate Supply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[Insert Content Here]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H="1">
            <a:off x="3035092" y="3733767"/>
            <a:ext cx="2566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2909680" y="1257267"/>
            <a:ext cx="6235700" cy="4733925"/>
          </a:xfrm>
          <a:custGeom>
            <a:avLst/>
            <a:gdLst>
              <a:gd name="T0" fmla="*/ 2147483647 w 2466"/>
              <a:gd name="T1" fmla="*/ 2147483647 h 1720"/>
              <a:gd name="T2" fmla="*/ 0 w 2466"/>
              <a:gd name="T3" fmla="*/ 2147483647 h 1720"/>
              <a:gd name="T4" fmla="*/ 0 w 2466"/>
              <a:gd name="T5" fmla="*/ 0 h 1720"/>
              <a:gd name="T6" fmla="*/ 0 60000 65536"/>
              <a:gd name="T7" fmla="*/ 0 60000 65536"/>
              <a:gd name="T8" fmla="*/ 0 60000 65536"/>
              <a:gd name="T9" fmla="*/ 0 w 2466"/>
              <a:gd name="T10" fmla="*/ 0 h 1720"/>
              <a:gd name="T11" fmla="*/ 2466 w 2466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6" h="1720">
                <a:moveTo>
                  <a:pt x="2466" y="1720"/>
                </a:moveTo>
                <a:lnTo>
                  <a:pt x="0" y="1720"/>
                </a:lnTo>
                <a:lnTo>
                  <a:pt x="0" y="0"/>
                </a:lnTo>
              </a:path>
            </a:pathLst>
          </a:cu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2"/>
          <p:cNvSpPr>
            <a:spLocks noChangeShapeType="1"/>
          </p:cNvSpPr>
          <p:nvPr/>
        </p:nvSpPr>
        <p:spPr bwMode="auto">
          <a:xfrm flipV="1">
            <a:off x="3566905" y="2360579"/>
            <a:ext cx="4281487" cy="2744788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90"/>
          <p:cNvSpPr>
            <a:spLocks noChangeArrowheads="1"/>
          </p:cNvSpPr>
          <p:nvPr/>
        </p:nvSpPr>
        <p:spPr bwMode="auto">
          <a:xfrm>
            <a:off x="2708067" y="6043579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0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6" name="Rectangle 91"/>
          <p:cNvSpPr>
            <a:spLocks noChangeArrowheads="1"/>
          </p:cNvSpPr>
          <p:nvPr/>
        </p:nvSpPr>
        <p:spPr bwMode="auto">
          <a:xfrm>
            <a:off x="6565692" y="6043579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977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316580" y="6021354"/>
            <a:ext cx="194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 (billions of </a:t>
            </a:r>
          </a:p>
          <a:p>
            <a:r>
              <a:rPr lang="en-US" sz="1600" b="1">
                <a:ea typeface="MS PGothic" pitchFamily="34" charset="-128"/>
              </a:rPr>
              <a:t>2005 dollars)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155492" y="1304892"/>
            <a:ext cx="1871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Aggregate price</a:t>
            </a:r>
          </a:p>
          <a:p>
            <a:r>
              <a:rPr lang="en-US" sz="1600" b="1">
                <a:ea typeface="MS PGothic" pitchFamily="34" charset="-128"/>
              </a:rPr>
              <a:t>level (GDP deflator,</a:t>
            </a:r>
          </a:p>
          <a:p>
            <a:r>
              <a:rPr lang="en-US" sz="1600" b="1">
                <a:ea typeface="MS PGothic" pitchFamily="34" charset="-128"/>
              </a:rPr>
              <a:t>2005 = 100)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394367" y="1739867"/>
            <a:ext cx="1866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ea typeface="MS PGothic" pitchFamily="34" charset="-128"/>
              </a:rPr>
              <a:t>Short-run aggregate</a:t>
            </a:r>
          </a:p>
          <a:p>
            <a:r>
              <a:rPr lang="en-US" sz="1600">
                <a:ea typeface="MS PGothic" pitchFamily="34" charset="-128"/>
              </a:rPr>
              <a:t>supply curve, </a:t>
            </a:r>
            <a:r>
              <a:rPr lang="en-US" sz="1600" i="1">
                <a:ea typeface="MS PGothic" pitchFamily="34" charset="-128"/>
              </a:rPr>
              <a:t>SRAS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6784767" y="3125754"/>
            <a:ext cx="0" cy="2660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442955" y="2870167"/>
            <a:ext cx="363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10.6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6851442" y="3043204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1929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3" name="Oval 54"/>
          <p:cNvSpPr>
            <a:spLocks noChangeArrowheads="1"/>
          </p:cNvSpPr>
          <p:nvPr/>
        </p:nvSpPr>
        <p:spPr bwMode="auto">
          <a:xfrm>
            <a:off x="6733967" y="2971767"/>
            <a:ext cx="117475" cy="1317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24" name="Line 98"/>
          <p:cNvSpPr>
            <a:spLocks noChangeShapeType="1"/>
          </p:cNvSpPr>
          <p:nvPr/>
        </p:nvSpPr>
        <p:spPr bwMode="auto">
          <a:xfrm>
            <a:off x="2909680" y="3038442"/>
            <a:ext cx="144462" cy="1587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flipH="1">
            <a:off x="3079542" y="3035267"/>
            <a:ext cx="3578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566780" y="3611529"/>
            <a:ext cx="258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7.9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689392" y="3762342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1933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8" name="Oval 53"/>
          <p:cNvSpPr>
            <a:spLocks noChangeArrowheads="1"/>
          </p:cNvSpPr>
          <p:nvPr/>
        </p:nvSpPr>
        <p:spPr bwMode="auto">
          <a:xfrm>
            <a:off x="5583030" y="3687729"/>
            <a:ext cx="119062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ea typeface="MS PGothic" pitchFamily="34" charset="-128"/>
            </a:endParaRPr>
          </a:p>
        </p:txBody>
      </p:sp>
      <p:sp>
        <p:nvSpPr>
          <p:cNvPr id="29" name="Freeform 56"/>
          <p:cNvSpPr>
            <a:spLocks/>
          </p:cNvSpPr>
          <p:nvPr/>
        </p:nvSpPr>
        <p:spPr bwMode="auto">
          <a:xfrm>
            <a:off x="7257842" y="3479767"/>
            <a:ext cx="1995488" cy="1139825"/>
          </a:xfrm>
          <a:custGeom>
            <a:avLst/>
            <a:gdLst>
              <a:gd name="T0" fmla="*/ 2147483647 w 334"/>
              <a:gd name="T1" fmla="*/ 2147483647 h 175"/>
              <a:gd name="T2" fmla="*/ 2147483647 w 334"/>
              <a:gd name="T3" fmla="*/ 2147483647 h 175"/>
              <a:gd name="T4" fmla="*/ 606652250 w 334"/>
              <a:gd name="T5" fmla="*/ 2147483647 h 175"/>
              <a:gd name="T6" fmla="*/ 0 w 334"/>
              <a:gd name="T7" fmla="*/ 2147483647 h 175"/>
              <a:gd name="T8" fmla="*/ 0 w 334"/>
              <a:gd name="T9" fmla="*/ 805999567 h 175"/>
              <a:gd name="T10" fmla="*/ 606652250 w 334"/>
              <a:gd name="T11" fmla="*/ 0 h 175"/>
              <a:gd name="T12" fmla="*/ 2147483647 w 334"/>
              <a:gd name="T13" fmla="*/ 0 h 175"/>
              <a:gd name="T14" fmla="*/ 2147483647 w 334"/>
              <a:gd name="T15" fmla="*/ 805999567 h 175"/>
              <a:gd name="T16" fmla="*/ 2147483647 w 334"/>
              <a:gd name="T17" fmla="*/ 2147483647 h 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4"/>
              <a:gd name="T28" fmla="*/ 0 h 175"/>
              <a:gd name="T29" fmla="*/ 334 w 334"/>
              <a:gd name="T30" fmla="*/ 175 h 1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4" h="175">
                <a:moveTo>
                  <a:pt x="334" y="156"/>
                </a:moveTo>
                <a:cubicBezTo>
                  <a:pt x="334" y="167"/>
                  <a:pt x="326" y="175"/>
                  <a:pt x="317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8" y="175"/>
                  <a:pt x="0" y="167"/>
                  <a:pt x="0" y="15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7" y="0"/>
                </a:cubicBezTo>
                <a:cubicBezTo>
                  <a:pt x="317" y="0"/>
                  <a:pt x="317" y="0"/>
                  <a:pt x="317" y="0"/>
                </a:cubicBezTo>
                <a:cubicBezTo>
                  <a:pt x="326" y="0"/>
                  <a:pt x="334" y="8"/>
                  <a:pt x="334" y="19"/>
                </a:cubicBezTo>
                <a:lnTo>
                  <a:pt x="334" y="15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5421105" y="6016592"/>
            <a:ext cx="461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 $716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31" name="Line 92"/>
          <p:cNvSpPr>
            <a:spLocks noChangeShapeType="1"/>
          </p:cNvSpPr>
          <p:nvPr/>
        </p:nvSpPr>
        <p:spPr bwMode="auto">
          <a:xfrm>
            <a:off x="5646530" y="5749892"/>
            <a:ext cx="0" cy="227012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H="1">
            <a:off x="5648117" y="3852829"/>
            <a:ext cx="0" cy="1870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5"/>
          <p:cNvSpPr>
            <a:spLocks noChangeShapeType="1"/>
          </p:cNvSpPr>
          <p:nvPr/>
        </p:nvSpPr>
        <p:spPr bwMode="auto">
          <a:xfrm>
            <a:off x="6486317" y="3446429"/>
            <a:ext cx="755650" cy="441325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85"/>
          <p:cNvSpPr>
            <a:spLocks noChangeShapeType="1"/>
          </p:cNvSpPr>
          <p:nvPr/>
        </p:nvSpPr>
        <p:spPr bwMode="auto">
          <a:xfrm flipH="1">
            <a:off x="6022767" y="3252754"/>
            <a:ext cx="652463" cy="412750"/>
          </a:xfrm>
          <a:prstGeom prst="line">
            <a:avLst/>
          </a:prstGeom>
          <a:noFill/>
          <a:ln w="1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86"/>
          <p:cNvSpPr>
            <a:spLocks/>
          </p:cNvSpPr>
          <p:nvPr/>
        </p:nvSpPr>
        <p:spPr bwMode="auto">
          <a:xfrm>
            <a:off x="5924342" y="3589304"/>
            <a:ext cx="173038" cy="142875"/>
          </a:xfrm>
          <a:custGeom>
            <a:avLst/>
            <a:gdLst>
              <a:gd name="T0" fmla="*/ 2147483647 w 29"/>
              <a:gd name="T1" fmla="*/ 2147483647 h 22"/>
              <a:gd name="T2" fmla="*/ 2147483647 w 29"/>
              <a:gd name="T3" fmla="*/ 2147483647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0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0 h 22"/>
              <a:gd name="T14" fmla="*/ 2147483647 w 29"/>
              <a:gd name="T15" fmla="*/ 0 h 22"/>
              <a:gd name="T16" fmla="*/ 2147483647 w 29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2"/>
              <a:gd name="T29" fmla="*/ 29 w 2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2">
                <a:moveTo>
                  <a:pt x="20" y="10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9" y="19"/>
                  <a:pt x="4" y="20"/>
                  <a:pt x="0" y="22"/>
                </a:cubicBezTo>
                <a:cubicBezTo>
                  <a:pt x="3" y="18"/>
                  <a:pt x="7" y="15"/>
                  <a:pt x="11" y="12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87"/>
          <p:cNvSpPr>
            <a:spLocks/>
          </p:cNvSpPr>
          <p:nvPr/>
        </p:nvSpPr>
        <p:spPr bwMode="auto">
          <a:xfrm>
            <a:off x="6175167" y="3425792"/>
            <a:ext cx="174625" cy="144462"/>
          </a:xfrm>
          <a:custGeom>
            <a:avLst/>
            <a:gdLst>
              <a:gd name="T0" fmla="*/ 2147483647 w 29"/>
              <a:gd name="T1" fmla="*/ 2147483647 h 22"/>
              <a:gd name="T2" fmla="*/ 2147483647 w 29"/>
              <a:gd name="T3" fmla="*/ 2147483647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0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0 h 22"/>
              <a:gd name="T14" fmla="*/ 2147483647 w 29"/>
              <a:gd name="T15" fmla="*/ 0 h 22"/>
              <a:gd name="T16" fmla="*/ 2147483647 w 29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2"/>
              <a:gd name="T29" fmla="*/ 29 w 2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2">
                <a:moveTo>
                  <a:pt x="20" y="10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9" y="19"/>
                  <a:pt x="5" y="21"/>
                  <a:pt x="0" y="22"/>
                </a:cubicBezTo>
                <a:cubicBezTo>
                  <a:pt x="4" y="19"/>
                  <a:pt x="7" y="15"/>
                  <a:pt x="11" y="1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1" y="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88"/>
          <p:cNvSpPr>
            <a:spLocks/>
          </p:cNvSpPr>
          <p:nvPr/>
        </p:nvSpPr>
        <p:spPr bwMode="auto">
          <a:xfrm>
            <a:off x="6425992" y="3263867"/>
            <a:ext cx="179388" cy="142875"/>
          </a:xfrm>
          <a:custGeom>
            <a:avLst/>
            <a:gdLst>
              <a:gd name="T0" fmla="*/ 2147483647 w 30"/>
              <a:gd name="T1" fmla="*/ 2147483647 h 22"/>
              <a:gd name="T2" fmla="*/ 2147483647 w 30"/>
              <a:gd name="T3" fmla="*/ 2147483647 h 22"/>
              <a:gd name="T4" fmla="*/ 2147483647 w 30"/>
              <a:gd name="T5" fmla="*/ 2147483647 h 22"/>
              <a:gd name="T6" fmla="*/ 2147483647 w 30"/>
              <a:gd name="T7" fmla="*/ 2147483647 h 22"/>
              <a:gd name="T8" fmla="*/ 0 w 30"/>
              <a:gd name="T9" fmla="*/ 2147483647 h 22"/>
              <a:gd name="T10" fmla="*/ 2147483647 w 30"/>
              <a:gd name="T11" fmla="*/ 2147483647 h 22"/>
              <a:gd name="T12" fmla="*/ 2147483647 w 30"/>
              <a:gd name="T13" fmla="*/ 0 h 22"/>
              <a:gd name="T14" fmla="*/ 2147483647 w 30"/>
              <a:gd name="T15" fmla="*/ 0 h 22"/>
              <a:gd name="T16" fmla="*/ 2147483647 w 30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2"/>
              <a:gd name="T29" fmla="*/ 30 w 30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2">
                <a:moveTo>
                  <a:pt x="21" y="10"/>
                </a:move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15" y="18"/>
                  <a:pt x="15" y="18"/>
                  <a:pt x="15" y="18"/>
                </a:cubicBezTo>
                <a:cubicBezTo>
                  <a:pt x="10" y="19"/>
                  <a:pt x="5" y="21"/>
                  <a:pt x="0" y="22"/>
                </a:cubicBezTo>
                <a:cubicBezTo>
                  <a:pt x="4" y="19"/>
                  <a:pt x="8" y="15"/>
                  <a:pt x="11" y="12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00"/>
          <p:cNvSpPr>
            <a:spLocks noChangeShapeType="1"/>
          </p:cNvSpPr>
          <p:nvPr/>
        </p:nvSpPr>
        <p:spPr bwMode="auto">
          <a:xfrm>
            <a:off x="2655680" y="3103529"/>
            <a:ext cx="0" cy="37623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7241967" y="3506754"/>
            <a:ext cx="20193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>
                <a:ea typeface="MS PGothic" pitchFamily="34" charset="-128"/>
              </a:rPr>
              <a:t>A movement down</a:t>
            </a:r>
          </a:p>
          <a:p>
            <a:pPr algn="ctr"/>
            <a:r>
              <a:rPr lang="en-US" sz="1600" i="1">
                <a:ea typeface="MS PGothic" pitchFamily="34" charset="-128"/>
              </a:rPr>
              <a:t>the SRAS curve leads</a:t>
            </a:r>
          </a:p>
          <a:p>
            <a:pPr algn="ctr"/>
            <a:r>
              <a:rPr lang="en-US" sz="1600" i="1">
                <a:ea typeface="MS PGothic" pitchFamily="34" charset="-128"/>
              </a:rPr>
              <a:t>to deflation and lower</a:t>
            </a:r>
          </a:p>
          <a:p>
            <a:pPr algn="ctr"/>
            <a:r>
              <a:rPr lang="en-US" sz="1600" i="1">
                <a:ea typeface="MS PGothic" pitchFamily="34" charset="-128"/>
              </a:rPr>
              <a:t>aggregate output.</a:t>
            </a:r>
          </a:p>
        </p:txBody>
      </p:sp>
      <p:sp>
        <p:nvSpPr>
          <p:cNvPr id="40" name="Line 102"/>
          <p:cNvSpPr>
            <a:spLocks noChangeShapeType="1"/>
          </p:cNvSpPr>
          <p:nvPr/>
        </p:nvSpPr>
        <p:spPr bwMode="auto">
          <a:xfrm flipH="1">
            <a:off x="5870367" y="6173754"/>
            <a:ext cx="6223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6673642" y="5875304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98"/>
          <p:cNvSpPr>
            <a:spLocks noChangeShapeType="1"/>
          </p:cNvSpPr>
          <p:nvPr/>
        </p:nvSpPr>
        <p:spPr bwMode="auto">
          <a:xfrm>
            <a:off x="2911267" y="3733767"/>
            <a:ext cx="144463" cy="1587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11513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Shifts of the Short-Run Aggregate Supply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1233211"/>
            <a:ext cx="10553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[Insert Content Here]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62635" y="2555875"/>
            <a:ext cx="3382963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13" name="Freeform 73"/>
          <p:cNvSpPr>
            <a:spLocks/>
          </p:cNvSpPr>
          <p:nvPr/>
        </p:nvSpPr>
        <p:spPr bwMode="auto">
          <a:xfrm>
            <a:off x="6328947" y="2555875"/>
            <a:ext cx="3381375" cy="3484563"/>
          </a:xfrm>
          <a:custGeom>
            <a:avLst/>
            <a:gdLst>
              <a:gd name="T0" fmla="*/ 2147483647 w 1809"/>
              <a:gd name="T1" fmla="*/ 2147483647 h 1415"/>
              <a:gd name="T2" fmla="*/ 0 w 1809"/>
              <a:gd name="T3" fmla="*/ 2147483647 h 1415"/>
              <a:gd name="T4" fmla="*/ 0 w 1809"/>
              <a:gd name="T5" fmla="*/ 0 h 1415"/>
              <a:gd name="T6" fmla="*/ 0 60000 65536"/>
              <a:gd name="T7" fmla="*/ 0 60000 65536"/>
              <a:gd name="T8" fmla="*/ 0 60000 65536"/>
              <a:gd name="T9" fmla="*/ 0 w 1809"/>
              <a:gd name="T10" fmla="*/ 0 h 1415"/>
              <a:gd name="T11" fmla="*/ 1809 w 1809"/>
              <a:gd name="T12" fmla="*/ 1415 h 1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9" h="1415">
                <a:moveTo>
                  <a:pt x="1809" y="1415"/>
                </a:moveTo>
                <a:lnTo>
                  <a:pt x="0" y="1415"/>
                </a:lnTo>
                <a:lnTo>
                  <a:pt x="0" y="0"/>
                </a:lnTo>
              </a:path>
            </a:pathLst>
          </a:cu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87"/>
          <p:cNvSpPr>
            <a:spLocks/>
          </p:cNvSpPr>
          <p:nvPr/>
        </p:nvSpPr>
        <p:spPr bwMode="auto">
          <a:xfrm>
            <a:off x="2062635" y="2555875"/>
            <a:ext cx="3382963" cy="3484563"/>
          </a:xfrm>
          <a:custGeom>
            <a:avLst/>
            <a:gdLst>
              <a:gd name="T0" fmla="*/ 2147483647 w 1810"/>
              <a:gd name="T1" fmla="*/ 2147483647 h 1415"/>
              <a:gd name="T2" fmla="*/ 0 w 1810"/>
              <a:gd name="T3" fmla="*/ 2147483647 h 1415"/>
              <a:gd name="T4" fmla="*/ 0 w 1810"/>
              <a:gd name="T5" fmla="*/ 0 h 1415"/>
              <a:gd name="T6" fmla="*/ 0 60000 65536"/>
              <a:gd name="T7" fmla="*/ 0 60000 65536"/>
              <a:gd name="T8" fmla="*/ 0 60000 65536"/>
              <a:gd name="T9" fmla="*/ 0 w 1810"/>
              <a:gd name="T10" fmla="*/ 0 h 1415"/>
              <a:gd name="T11" fmla="*/ 1810 w 1810"/>
              <a:gd name="T12" fmla="*/ 1415 h 1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" h="1415">
                <a:moveTo>
                  <a:pt x="1810" y="1415"/>
                </a:moveTo>
                <a:lnTo>
                  <a:pt x="0" y="1415"/>
                </a:lnTo>
                <a:lnTo>
                  <a:pt x="0" y="0"/>
                </a:lnTo>
              </a:path>
            </a:pathLst>
          </a:cu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1"/>
          <p:cNvSpPr>
            <a:spLocks noChangeShapeType="1"/>
          </p:cNvSpPr>
          <p:nvPr/>
        </p:nvSpPr>
        <p:spPr bwMode="auto">
          <a:xfrm flipV="1">
            <a:off x="3348510" y="3197225"/>
            <a:ext cx="1562100" cy="2635250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2"/>
          <p:cNvSpPr>
            <a:spLocks noChangeShapeType="1"/>
          </p:cNvSpPr>
          <p:nvPr/>
        </p:nvSpPr>
        <p:spPr bwMode="auto">
          <a:xfrm flipV="1">
            <a:off x="6402024" y="2987675"/>
            <a:ext cx="1562100" cy="2635250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88116" y="2538889"/>
            <a:ext cx="106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ea typeface="MS PGothic" pitchFamily="34" charset="-128"/>
              </a:rPr>
              <a:t>Aggregate price level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15410" y="2594768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ea typeface="MS PGothic" pitchFamily="34" charset="-128"/>
              </a:rPr>
              <a:t>Aggregate </a:t>
            </a:r>
          </a:p>
          <a:p>
            <a:pPr algn="ctr"/>
            <a:r>
              <a:rPr lang="en-US" sz="1400" b="1" dirty="0">
                <a:ea typeface="MS PGothic" pitchFamily="34" charset="-128"/>
              </a:rPr>
              <a:t>price level</a:t>
            </a: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3699348" y="27336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SRAS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4148610" y="2774950"/>
            <a:ext cx="90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21" name="Line 90"/>
          <p:cNvSpPr>
            <a:spLocks noChangeShapeType="1"/>
          </p:cNvSpPr>
          <p:nvPr/>
        </p:nvSpPr>
        <p:spPr bwMode="auto">
          <a:xfrm flipV="1">
            <a:off x="2308698" y="2987675"/>
            <a:ext cx="1558925" cy="2635250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>
            <a:off x="3850160" y="4005263"/>
            <a:ext cx="808038" cy="1423987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93"/>
          <p:cNvSpPr>
            <a:spLocks noChangeShapeType="1"/>
          </p:cNvSpPr>
          <p:nvPr/>
        </p:nvSpPr>
        <p:spPr bwMode="auto">
          <a:xfrm flipV="1">
            <a:off x="7422035" y="3197225"/>
            <a:ext cx="1565275" cy="2635250"/>
          </a:xfrm>
          <a:prstGeom prst="line">
            <a:avLst/>
          </a:prstGeom>
          <a:noFill/>
          <a:ln w="38100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4"/>
          <p:cNvSpPr>
            <a:spLocks noChangeShapeType="1"/>
          </p:cNvSpPr>
          <p:nvPr/>
        </p:nvSpPr>
        <p:spPr bwMode="auto">
          <a:xfrm>
            <a:off x="7458548" y="3935413"/>
            <a:ext cx="909637" cy="3175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5"/>
          <p:cNvSpPr>
            <a:spLocks noChangeShapeType="1"/>
          </p:cNvSpPr>
          <p:nvPr/>
        </p:nvSpPr>
        <p:spPr bwMode="auto">
          <a:xfrm>
            <a:off x="7930035" y="4005263"/>
            <a:ext cx="768350" cy="1349375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6"/>
          <p:cNvSpPr>
            <a:spLocks/>
          </p:cNvSpPr>
          <p:nvPr/>
        </p:nvSpPr>
        <p:spPr bwMode="auto">
          <a:xfrm>
            <a:off x="7793510" y="5329238"/>
            <a:ext cx="1655763" cy="685800"/>
          </a:xfrm>
          <a:custGeom>
            <a:avLst/>
            <a:gdLst>
              <a:gd name="T0" fmla="*/ 2147483647 w 324"/>
              <a:gd name="T1" fmla="*/ 2147483647 h 101"/>
              <a:gd name="T2" fmla="*/ 2147483647 w 324"/>
              <a:gd name="T3" fmla="*/ 2147483647 h 101"/>
              <a:gd name="T4" fmla="*/ 428816931 w 324"/>
              <a:gd name="T5" fmla="*/ 2147483647 h 101"/>
              <a:gd name="T6" fmla="*/ 0 w 324"/>
              <a:gd name="T7" fmla="*/ 2147483647 h 101"/>
              <a:gd name="T8" fmla="*/ 0 w 324"/>
              <a:gd name="T9" fmla="*/ 678621345 h 101"/>
              <a:gd name="T10" fmla="*/ 428816931 w 324"/>
              <a:gd name="T11" fmla="*/ 0 h 101"/>
              <a:gd name="T12" fmla="*/ 2147483647 w 324"/>
              <a:gd name="T13" fmla="*/ 0 h 101"/>
              <a:gd name="T14" fmla="*/ 2147483647 w 324"/>
              <a:gd name="T15" fmla="*/ 678621345 h 101"/>
              <a:gd name="T16" fmla="*/ 2147483647 w 324"/>
              <a:gd name="T17" fmla="*/ 2147483647 h 1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4"/>
              <a:gd name="T28" fmla="*/ 0 h 101"/>
              <a:gd name="T29" fmla="*/ 324 w 324"/>
              <a:gd name="T30" fmla="*/ 101 h 1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4" h="101">
                <a:moveTo>
                  <a:pt x="324" y="85"/>
                </a:moveTo>
                <a:cubicBezTo>
                  <a:pt x="324" y="94"/>
                  <a:pt x="317" y="101"/>
                  <a:pt x="308" y="101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7" y="101"/>
                  <a:pt x="0" y="94"/>
                  <a:pt x="0" y="8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7" y="0"/>
                  <a:pt x="324" y="7"/>
                  <a:pt x="324" y="16"/>
                </a:cubicBezTo>
                <a:lnTo>
                  <a:pt x="324" y="8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752235" y="5394325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i="1" dirty="0">
                <a:ea typeface="MS PGothic" pitchFamily="34" charset="-128"/>
              </a:rPr>
              <a:t>Increase in Short-Run</a:t>
            </a:r>
          </a:p>
          <a:p>
            <a:pPr algn="ctr"/>
            <a:r>
              <a:rPr lang="en-US" sz="1400" i="1" dirty="0">
                <a:ea typeface="MS PGothic" pitchFamily="34" charset="-128"/>
              </a:rPr>
              <a:t>Aggregate Supply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805585" y="1423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(a) Leftward Shift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879110" y="14128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(b) Rightward Shift</a:t>
            </a: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4769323" y="2909888"/>
            <a:ext cx="4206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SRAS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5215410" y="2954338"/>
            <a:ext cx="904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7691910" y="2692400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SRAS</a:t>
            </a:r>
            <a:endParaRPr lang="en-US" sz="1600" dirty="0">
              <a:ea typeface="MS PGothic" pitchFamily="34" charset="-128"/>
            </a:endParaRPr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8125298" y="2738438"/>
            <a:ext cx="92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8769823" y="2898775"/>
            <a:ext cx="420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SRAS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9206385" y="2954338"/>
            <a:ext cx="92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6" name="Line 94"/>
          <p:cNvSpPr>
            <a:spLocks noChangeShapeType="1"/>
          </p:cNvSpPr>
          <p:nvPr/>
        </p:nvSpPr>
        <p:spPr bwMode="auto">
          <a:xfrm flipH="1">
            <a:off x="3438998" y="3905250"/>
            <a:ext cx="909637" cy="3175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16"/>
          <p:cNvSpPr>
            <a:spLocks/>
          </p:cNvSpPr>
          <p:nvPr/>
        </p:nvSpPr>
        <p:spPr bwMode="auto">
          <a:xfrm>
            <a:off x="3775548" y="5329238"/>
            <a:ext cx="1800225" cy="685800"/>
          </a:xfrm>
          <a:custGeom>
            <a:avLst/>
            <a:gdLst>
              <a:gd name="T0" fmla="*/ 2147483647 w 324"/>
              <a:gd name="T1" fmla="*/ 2147483647 h 101"/>
              <a:gd name="T2" fmla="*/ 2147483647 w 324"/>
              <a:gd name="T3" fmla="*/ 2147483647 h 101"/>
              <a:gd name="T4" fmla="*/ 428816931 w 324"/>
              <a:gd name="T5" fmla="*/ 2147483647 h 101"/>
              <a:gd name="T6" fmla="*/ 0 w 324"/>
              <a:gd name="T7" fmla="*/ 2147483647 h 101"/>
              <a:gd name="T8" fmla="*/ 0 w 324"/>
              <a:gd name="T9" fmla="*/ 678621345 h 101"/>
              <a:gd name="T10" fmla="*/ 428816931 w 324"/>
              <a:gd name="T11" fmla="*/ 0 h 101"/>
              <a:gd name="T12" fmla="*/ 2147483647 w 324"/>
              <a:gd name="T13" fmla="*/ 0 h 101"/>
              <a:gd name="T14" fmla="*/ 2147483647 w 324"/>
              <a:gd name="T15" fmla="*/ 678621345 h 101"/>
              <a:gd name="T16" fmla="*/ 2147483647 w 324"/>
              <a:gd name="T17" fmla="*/ 2147483647 h 1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4"/>
              <a:gd name="T28" fmla="*/ 0 h 101"/>
              <a:gd name="T29" fmla="*/ 324 w 324"/>
              <a:gd name="T30" fmla="*/ 101 h 1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4" h="101">
                <a:moveTo>
                  <a:pt x="324" y="85"/>
                </a:moveTo>
                <a:cubicBezTo>
                  <a:pt x="324" y="94"/>
                  <a:pt x="317" y="101"/>
                  <a:pt x="308" y="101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7" y="101"/>
                  <a:pt x="0" y="94"/>
                  <a:pt x="0" y="8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7" y="0"/>
                  <a:pt x="324" y="7"/>
                  <a:pt x="324" y="16"/>
                </a:cubicBezTo>
                <a:lnTo>
                  <a:pt x="324" y="8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Decrease in Short-Run Aggregate Supply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4581998" y="6127764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Real GDP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8973769" y="6142455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Real GDP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11513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34" grpId="0"/>
      <p:bldP spid="35" grpId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Shifts of the Short-Run Aggregate Supply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7035" y="1970337"/>
            <a:ext cx="6964830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</a:rPr>
              <a:t>Changes in expected inflation, commodity prices, nominal wages, or productivity lead to changes in producers’ profits and shift the short-run aggregate supply curve.</a:t>
            </a:r>
          </a:p>
          <a:p>
            <a:pPr marL="839788" lvl="1" indent="-2190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prstClr val="black"/>
                </a:solidFill>
              </a:rPr>
              <a:t>commodity</a:t>
            </a:r>
            <a:r>
              <a:rPr lang="en-US" sz="2400" dirty="0">
                <a:solidFill>
                  <a:prstClr val="black"/>
                </a:solidFill>
              </a:rPr>
              <a:t> is a standardized input bought and sold in bulk quantities, such as oil, coffee, or copper.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  <p:pic>
        <p:nvPicPr>
          <p:cNvPr id="13" name="Picture 1" descr="Krug_AP_2e_Econ_18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7" y="1555668"/>
            <a:ext cx="2807626" cy="428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  <p:pic>
        <p:nvPicPr>
          <p:cNvPr id="14" name="Picture 1" descr="Krug_AP_2e_Econ_table_18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70" y="1136899"/>
            <a:ext cx="67548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Factors that Shift Short-Run Aggregate Supply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4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Long-Run Aggregate Supply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120" y="1924368"/>
            <a:ext cx="97084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long-run aggregate supply curve </a:t>
            </a:r>
            <a:r>
              <a:rPr lang="en-US" sz="2600" dirty="0">
                <a:solidFill>
                  <a:prstClr val="black"/>
                </a:solidFill>
              </a:rPr>
              <a:t>shows the relationship between the aggregate price level and the quantity of aggregate output supplied that would exist if all prices, including nominal wages, were fully flexible.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18</a:t>
            </a:r>
          </a:p>
        </p:txBody>
      </p:sp>
    </p:spTree>
    <p:extLst>
      <p:ext uri="{BB962C8B-B14F-4D97-AF65-F5344CB8AC3E}">
        <p14:creationId xmlns:p14="http://schemas.microsoft.com/office/powerpoint/2010/main" val="215484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772</Words>
  <Application>Microsoft Office PowerPoint</Application>
  <PresentationFormat>Widescreen</PresentationFormat>
  <Paragraphs>238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Todays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AAPS Information Technology Department</cp:lastModifiedBy>
  <cp:revision>23</cp:revision>
  <dcterms:created xsi:type="dcterms:W3CDTF">2015-01-29T01:02:02Z</dcterms:created>
  <dcterms:modified xsi:type="dcterms:W3CDTF">2019-03-12T12:10:31Z</dcterms:modified>
</cp:coreProperties>
</file>