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81" r:id="rId3"/>
    <p:sldId id="295" r:id="rId4"/>
    <p:sldId id="296" r:id="rId5"/>
    <p:sldId id="297" r:id="rId6"/>
    <p:sldId id="299" r:id="rId7"/>
    <p:sldId id="300" r:id="rId8"/>
    <p:sldId id="301" r:id="rId9"/>
    <p:sldId id="302" r:id="rId10"/>
    <p:sldId id="303" r:id="rId11"/>
    <p:sldId id="319" r:id="rId12"/>
    <p:sldId id="320" r:id="rId13"/>
    <p:sldId id="322" r:id="rId14"/>
    <p:sldId id="321" r:id="rId15"/>
    <p:sldId id="308" r:id="rId16"/>
    <p:sldId id="309" r:id="rId17"/>
    <p:sldId id="310" r:id="rId18"/>
    <p:sldId id="311" r:id="rId19"/>
    <p:sldId id="312" r:id="rId20"/>
    <p:sldId id="323" r:id="rId21"/>
    <p:sldId id="314" r:id="rId22"/>
    <p:sldId id="315" r:id="rId23"/>
    <p:sldId id="316" r:id="rId24"/>
    <p:sldId id="317" r:id="rId25"/>
    <p:sldId id="318" r:id="rId26"/>
    <p:sldId id="289"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708"/>
  </p:normalViewPr>
  <p:slideViewPr>
    <p:cSldViewPr snapToGrid="0">
      <p:cViewPr varScale="1">
        <p:scale>
          <a:sx n="85" d="100"/>
          <a:sy n="85" d="100"/>
        </p:scale>
        <p:origin x="1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646AA97-4267-4FBF-B06D-E56D3D5B943D}" type="datetimeFigureOut">
              <a:rPr lang="en-US"/>
              <a:pPr>
                <a:defRPr/>
              </a:pPr>
              <a:t>7/22/19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E5EAFCB-01E5-45E7-9282-5DCC2459B475}" type="slidenum">
              <a:rPr lang="en-US"/>
              <a:pPr>
                <a:defRPr/>
              </a:pPr>
              <a:t>‹#›</a:t>
            </a:fld>
            <a:endParaRPr lang="en-US"/>
          </a:p>
        </p:txBody>
      </p:sp>
    </p:spTree>
    <p:extLst>
      <p:ext uri="{BB962C8B-B14F-4D97-AF65-F5344CB8AC3E}">
        <p14:creationId xmlns:p14="http://schemas.microsoft.com/office/powerpoint/2010/main" val="4254808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a:t>
            </a:r>
            <a:r>
              <a:rPr lang="en-US" b="1" i="1"/>
              <a:t> </a:t>
            </a:r>
            <a:r>
              <a:rPr lang="en-US" b="1"/>
              <a:t>Figure 45.1.</a:t>
            </a:r>
            <a:r>
              <a:rPr lang="en-US"/>
              <a:t>  Panels (a, (b), and © represent the three basic starting points for analysis using the aggregate demand-aggregate supply model.</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584E27-1FE0-4577-BD35-514EE8687581}" type="slidenum">
              <a:rPr lang="en-US"/>
              <a:pPr/>
              <a:t>6</a:t>
            </a:fld>
            <a:endParaRPr lang="en-US"/>
          </a:p>
        </p:txBody>
      </p:sp>
    </p:spTree>
    <p:extLst>
      <p:ext uri="{BB962C8B-B14F-4D97-AF65-F5344CB8AC3E}">
        <p14:creationId xmlns:p14="http://schemas.microsoft.com/office/powerpoint/2010/main" val="18540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6D6A9F3-ECC8-4E9D-918D-30F80BD51EE4}" type="slidenum">
              <a:rPr lang="en-US"/>
              <a:pPr/>
              <a:t>18</a:t>
            </a:fld>
            <a:endParaRPr lang="en-US"/>
          </a:p>
        </p:txBody>
      </p:sp>
    </p:spTree>
    <p:extLst>
      <p:ext uri="{BB962C8B-B14F-4D97-AF65-F5344CB8AC3E}">
        <p14:creationId xmlns:p14="http://schemas.microsoft.com/office/powerpoint/2010/main" val="94012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F6CDB1C-1BB2-419F-B8F4-06E26643DCE0}" type="slidenum">
              <a:rPr lang="en-US"/>
              <a:pPr/>
              <a:t>22</a:t>
            </a:fld>
            <a:endParaRPr lang="en-US"/>
          </a:p>
        </p:txBody>
      </p:sp>
    </p:spTree>
    <p:extLst>
      <p:ext uri="{BB962C8B-B14F-4D97-AF65-F5344CB8AC3E}">
        <p14:creationId xmlns:p14="http://schemas.microsoft.com/office/powerpoint/2010/main" val="231116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9DEAF29-5C5D-4290-A1D3-36809F89F889}" type="slidenum">
              <a:rPr lang="en-US"/>
              <a:pPr/>
              <a:t>24</a:t>
            </a:fld>
            <a:endParaRPr lang="en-US"/>
          </a:p>
        </p:txBody>
      </p:sp>
    </p:spTree>
    <p:extLst>
      <p:ext uri="{BB962C8B-B14F-4D97-AF65-F5344CB8AC3E}">
        <p14:creationId xmlns:p14="http://schemas.microsoft.com/office/powerpoint/2010/main" val="108662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 Figure 45.1.</a:t>
            </a:r>
            <a:r>
              <a:rPr lang="en-US"/>
              <a:t>  Panels (a, (b), and © represent the three basic starting points for analysis using the aggregate demand-aggregate supply model.</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129DD5-E4CA-468F-9623-20EF97FA952B}" type="slidenum">
              <a:rPr lang="en-US"/>
              <a:pPr/>
              <a:t>7</a:t>
            </a:fld>
            <a:endParaRPr lang="en-US"/>
          </a:p>
        </p:txBody>
      </p:sp>
    </p:spTree>
    <p:extLst>
      <p:ext uri="{BB962C8B-B14F-4D97-AF65-F5344CB8AC3E}">
        <p14:creationId xmlns:p14="http://schemas.microsoft.com/office/powerpoint/2010/main" val="235297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a:t>
            </a:r>
            <a:r>
              <a:rPr lang="en-US" b="1" i="1"/>
              <a:t> </a:t>
            </a:r>
            <a:r>
              <a:rPr lang="en-US" b="1"/>
              <a:t>Figure 45.1.</a:t>
            </a:r>
            <a:r>
              <a:rPr lang="en-US"/>
              <a:t>  Panels (a, (b), and © represent the three basic starting points for analysis using the aggregate demand-aggregate supply model.</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781883-DFF1-42E5-9CBF-B513E2D75843}" type="slidenum">
              <a:rPr lang="en-US"/>
              <a:pPr/>
              <a:t>8</a:t>
            </a:fld>
            <a:endParaRPr lang="en-US"/>
          </a:p>
        </p:txBody>
      </p:sp>
    </p:spTree>
    <p:extLst>
      <p:ext uri="{BB962C8B-B14F-4D97-AF65-F5344CB8AC3E}">
        <p14:creationId xmlns:p14="http://schemas.microsoft.com/office/powerpoint/2010/main" val="3017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E5EB7A-B35C-42E0-85D1-F5C56BF05240}" type="slidenum">
              <a:rPr lang="en-US"/>
              <a:pPr/>
              <a:t>10</a:t>
            </a:fld>
            <a:endParaRPr lang="en-US"/>
          </a:p>
        </p:txBody>
      </p:sp>
    </p:spTree>
    <p:extLst>
      <p:ext uri="{BB962C8B-B14F-4D97-AF65-F5344CB8AC3E}">
        <p14:creationId xmlns:p14="http://schemas.microsoft.com/office/powerpoint/2010/main" val="129427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C8B094-0A6E-4FFD-AF7E-025B157123A4}" type="slidenum">
              <a:rPr lang="en-US"/>
              <a:pPr/>
              <a:t>11</a:t>
            </a:fld>
            <a:endParaRPr lang="en-US"/>
          </a:p>
        </p:txBody>
      </p:sp>
    </p:spTree>
    <p:extLst>
      <p:ext uri="{BB962C8B-B14F-4D97-AF65-F5344CB8AC3E}">
        <p14:creationId xmlns:p14="http://schemas.microsoft.com/office/powerpoint/2010/main" val="229029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67DD8A-BCA8-4995-AC2E-2108A9F612E5}" type="slidenum">
              <a:rPr lang="en-US"/>
              <a:pPr/>
              <a:t>12</a:t>
            </a:fld>
            <a:endParaRPr lang="en-US"/>
          </a:p>
        </p:txBody>
      </p:sp>
    </p:spTree>
    <p:extLst>
      <p:ext uri="{BB962C8B-B14F-4D97-AF65-F5344CB8AC3E}">
        <p14:creationId xmlns:p14="http://schemas.microsoft.com/office/powerpoint/2010/main" val="23865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5A9AC4-CA22-447D-9874-5D3FBB7EA63C}" type="slidenum">
              <a:rPr lang="en-US"/>
              <a:pPr/>
              <a:t>13</a:t>
            </a:fld>
            <a:endParaRPr lang="en-US"/>
          </a:p>
        </p:txBody>
      </p:sp>
    </p:spTree>
    <p:extLst>
      <p:ext uri="{BB962C8B-B14F-4D97-AF65-F5344CB8AC3E}">
        <p14:creationId xmlns:p14="http://schemas.microsoft.com/office/powerpoint/2010/main" val="338887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99C67CE-7BC2-49FF-832D-940F8464C254}" type="slidenum">
              <a:rPr lang="en-US"/>
              <a:pPr/>
              <a:t>14</a:t>
            </a:fld>
            <a:endParaRPr lang="en-US"/>
          </a:p>
        </p:txBody>
      </p:sp>
    </p:spTree>
    <p:extLst>
      <p:ext uri="{BB962C8B-B14F-4D97-AF65-F5344CB8AC3E}">
        <p14:creationId xmlns:p14="http://schemas.microsoft.com/office/powerpoint/2010/main" val="116517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a:t>
            </a:r>
            <a:r>
              <a:rPr lang="en-US" b="1" i="1"/>
              <a:t> </a:t>
            </a:r>
            <a:r>
              <a:rPr lang="en-US" b="1"/>
              <a:t>Figure 45.2.  </a:t>
            </a:r>
            <a:r>
              <a:rPr lang="en-US"/>
              <a:t>By shifting the aggregate demand curve, monetary and fiscal policy can close output gaps in the economy as shown in panel (a) for a recessionary gap and panel (b) for an inflationary gap.</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097EA0-F588-49BE-A733-7702CA9B6D79}" type="slidenum">
              <a:rPr lang="en-US"/>
              <a:pPr/>
              <a:t>16</a:t>
            </a:fld>
            <a:endParaRPr lang="en-US"/>
          </a:p>
        </p:txBody>
      </p:sp>
    </p:spTree>
    <p:extLst>
      <p:ext uri="{BB962C8B-B14F-4D97-AF65-F5344CB8AC3E}">
        <p14:creationId xmlns:p14="http://schemas.microsoft.com/office/powerpoint/2010/main" val="33744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E41A115-6585-456D-8777-495CCB397E3A}"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472878-1722-478C-A692-22054AE2DF60}" type="slidenum">
              <a:rPr lang="en-US"/>
              <a:pPr>
                <a:defRPr/>
              </a:pPr>
              <a:t>‹#›</a:t>
            </a:fld>
            <a:endParaRPr lang="en-US"/>
          </a:p>
        </p:txBody>
      </p:sp>
    </p:spTree>
    <p:extLst>
      <p:ext uri="{BB962C8B-B14F-4D97-AF65-F5344CB8AC3E}">
        <p14:creationId xmlns:p14="http://schemas.microsoft.com/office/powerpoint/2010/main" val="249672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CBC377-2E34-49D1-A41C-197A9E9F24F3}"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D2CBD9-13F3-4224-984F-527D58C4F073}" type="slidenum">
              <a:rPr lang="en-US"/>
              <a:pPr>
                <a:defRPr/>
              </a:pPr>
              <a:t>‹#›</a:t>
            </a:fld>
            <a:endParaRPr lang="en-US"/>
          </a:p>
        </p:txBody>
      </p:sp>
    </p:spTree>
    <p:extLst>
      <p:ext uri="{BB962C8B-B14F-4D97-AF65-F5344CB8AC3E}">
        <p14:creationId xmlns:p14="http://schemas.microsoft.com/office/powerpoint/2010/main" val="46988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0B34A1-2923-4057-B66E-A5FBD57ED880}"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B1815C-B261-487C-A02C-0CC3F82C8A17}" type="slidenum">
              <a:rPr lang="en-US"/>
              <a:pPr>
                <a:defRPr/>
              </a:pPr>
              <a:t>‹#›</a:t>
            </a:fld>
            <a:endParaRPr lang="en-US"/>
          </a:p>
        </p:txBody>
      </p:sp>
    </p:spTree>
    <p:extLst>
      <p:ext uri="{BB962C8B-B14F-4D97-AF65-F5344CB8AC3E}">
        <p14:creationId xmlns:p14="http://schemas.microsoft.com/office/powerpoint/2010/main" val="11220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605A3A-B90D-4FBA-94C2-962EC0DB5765}"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1FC07-85EB-444D-B979-99F6BBF8B34D}" type="slidenum">
              <a:rPr lang="en-US"/>
              <a:pPr>
                <a:defRPr/>
              </a:pPr>
              <a:t>‹#›</a:t>
            </a:fld>
            <a:endParaRPr lang="en-US"/>
          </a:p>
        </p:txBody>
      </p:sp>
    </p:spTree>
    <p:extLst>
      <p:ext uri="{BB962C8B-B14F-4D97-AF65-F5344CB8AC3E}">
        <p14:creationId xmlns:p14="http://schemas.microsoft.com/office/powerpoint/2010/main" val="35335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A731CAE-9F75-4729-8410-2A1512F34E37}"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E0283B-04CB-4FDE-BE49-44CA593345EA}" type="slidenum">
              <a:rPr lang="en-US"/>
              <a:pPr>
                <a:defRPr/>
              </a:pPr>
              <a:t>‹#›</a:t>
            </a:fld>
            <a:endParaRPr lang="en-US"/>
          </a:p>
        </p:txBody>
      </p:sp>
    </p:spTree>
    <p:extLst>
      <p:ext uri="{BB962C8B-B14F-4D97-AF65-F5344CB8AC3E}">
        <p14:creationId xmlns:p14="http://schemas.microsoft.com/office/powerpoint/2010/main" val="93085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CC567D-5BBD-4271-9BD1-398D5018F3F1}"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0DE5B-7FA8-43C2-A984-1B0A2DC9B9AD}" type="slidenum">
              <a:rPr lang="en-US"/>
              <a:pPr>
                <a:defRPr/>
              </a:pPr>
              <a:t>‹#›</a:t>
            </a:fld>
            <a:endParaRPr lang="en-US"/>
          </a:p>
        </p:txBody>
      </p:sp>
    </p:spTree>
    <p:extLst>
      <p:ext uri="{BB962C8B-B14F-4D97-AF65-F5344CB8AC3E}">
        <p14:creationId xmlns:p14="http://schemas.microsoft.com/office/powerpoint/2010/main" val="39656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97E9474-7743-4594-8B66-8413E0BC16DA}" type="datetimeFigureOut">
              <a:rPr lang="en-US"/>
              <a:pPr>
                <a:defRPr/>
              </a:pPr>
              <a:t>7/22/19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113AAB-CA17-45D4-B907-A8052981D7B1}" type="slidenum">
              <a:rPr lang="en-US"/>
              <a:pPr>
                <a:defRPr/>
              </a:pPr>
              <a:t>‹#›</a:t>
            </a:fld>
            <a:endParaRPr lang="en-US"/>
          </a:p>
        </p:txBody>
      </p:sp>
    </p:spTree>
    <p:extLst>
      <p:ext uri="{BB962C8B-B14F-4D97-AF65-F5344CB8AC3E}">
        <p14:creationId xmlns:p14="http://schemas.microsoft.com/office/powerpoint/2010/main" val="18762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1E0289-DCB8-45C7-85ED-1B5281A0F683}" type="datetimeFigureOut">
              <a:rPr lang="en-US"/>
              <a:pPr>
                <a:defRPr/>
              </a:pPr>
              <a:t>7/22/19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8F2E21-8A25-487D-9EC4-8ED704A9FD72}" type="slidenum">
              <a:rPr lang="en-US"/>
              <a:pPr>
                <a:defRPr/>
              </a:pPr>
              <a:t>‹#›</a:t>
            </a:fld>
            <a:endParaRPr lang="en-US"/>
          </a:p>
        </p:txBody>
      </p:sp>
    </p:spTree>
    <p:extLst>
      <p:ext uri="{BB962C8B-B14F-4D97-AF65-F5344CB8AC3E}">
        <p14:creationId xmlns:p14="http://schemas.microsoft.com/office/powerpoint/2010/main" val="214102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D6D90C-789E-4294-90D0-5777C93A4C86}" type="datetimeFigureOut">
              <a:rPr lang="en-US"/>
              <a:pPr>
                <a:defRPr/>
              </a:pPr>
              <a:t>7/22/19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7B1112-7E7F-4230-986B-CC22F6C8B40D}" type="slidenum">
              <a:rPr lang="en-US"/>
              <a:pPr>
                <a:defRPr/>
              </a:pPr>
              <a:t>‹#›</a:t>
            </a:fld>
            <a:endParaRPr lang="en-US"/>
          </a:p>
        </p:txBody>
      </p:sp>
    </p:spTree>
    <p:extLst>
      <p:ext uri="{BB962C8B-B14F-4D97-AF65-F5344CB8AC3E}">
        <p14:creationId xmlns:p14="http://schemas.microsoft.com/office/powerpoint/2010/main" val="96712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AE7834-A033-4947-90A2-4C38FA4954E7}"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BAD4E-39FA-4E33-88B7-4E500713D8B4}" type="slidenum">
              <a:rPr lang="en-US"/>
              <a:pPr>
                <a:defRPr/>
              </a:pPr>
              <a:t>‹#›</a:t>
            </a:fld>
            <a:endParaRPr lang="en-US"/>
          </a:p>
        </p:txBody>
      </p:sp>
    </p:spTree>
    <p:extLst>
      <p:ext uri="{BB962C8B-B14F-4D97-AF65-F5344CB8AC3E}">
        <p14:creationId xmlns:p14="http://schemas.microsoft.com/office/powerpoint/2010/main" val="160407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ABE141-1EB2-453A-A372-D93A765ECB47}"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63DAE4-5872-4946-8A02-604D9D51AFAD}" type="slidenum">
              <a:rPr lang="en-US"/>
              <a:pPr>
                <a:defRPr/>
              </a:pPr>
              <a:t>‹#›</a:t>
            </a:fld>
            <a:endParaRPr lang="en-US"/>
          </a:p>
        </p:txBody>
      </p:sp>
    </p:spTree>
    <p:extLst>
      <p:ext uri="{BB962C8B-B14F-4D97-AF65-F5344CB8AC3E}">
        <p14:creationId xmlns:p14="http://schemas.microsoft.com/office/powerpoint/2010/main" val="428596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AC8F523-71E1-4BBA-A45E-2AA61A4AB90D}" type="datetimeFigureOut">
              <a:rPr lang="en-US"/>
              <a:pPr>
                <a:defRPr/>
              </a:pPr>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DB448E-CB88-4804-97EA-6E8BB57F4B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12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dirty="0">
                <a:effectLst>
                  <a:outerShdw blurRad="38100" dist="38100" dir="2700000" algn="tl">
                    <a:srgbClr val="FFFFFF"/>
                  </a:outerShdw>
                </a:effectLst>
                <a:latin typeface="Candara" panose="020E0502030303020204" pitchFamily="34" charset="0"/>
              </a:rPr>
              <a:t>What You Will Learn in this Module</a:t>
            </a:r>
          </a:p>
        </p:txBody>
      </p:sp>
      <p:sp>
        <p:nvSpPr>
          <p:cNvPr id="5127" name="TextBox 7"/>
          <p:cNvSpPr txBox="1">
            <a:spLocks noChangeArrowheads="1"/>
          </p:cNvSpPr>
          <p:nvPr/>
        </p:nvSpPr>
        <p:spPr bwMode="auto">
          <a:xfrm>
            <a:off x="4460875" y="1082675"/>
            <a:ext cx="69675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9563" indent="-3095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pPr>
            <a:r>
              <a:rPr lang="en-US" sz="2600"/>
              <a:t>Use macroeconomic models to conduct policy analysis</a:t>
            </a:r>
          </a:p>
          <a:p>
            <a:pPr eaLnBrk="1" hangingPunct="1">
              <a:lnSpc>
                <a:spcPct val="100000"/>
              </a:lnSpc>
              <a:spcBef>
                <a:spcPct val="20000"/>
              </a:spcBef>
            </a:pPr>
            <a:r>
              <a:rPr lang="en-US" sz="2600">
                <a:solidFill>
                  <a:srgbClr val="000000"/>
                </a:solidFill>
              </a:rPr>
              <a:t>Improve your approach to </a:t>
            </a:r>
            <a:r>
              <a:rPr lang="en-US" sz="2600"/>
              <a:t>free-response macroeconomic questions</a:t>
            </a:r>
            <a:endParaRPr lang="en-US" sz="2600" b="1"/>
          </a:p>
          <a:p>
            <a:pPr eaLnBrk="1" hangingPunct="1">
              <a:lnSpc>
                <a:spcPct val="100000"/>
              </a:lnSpc>
              <a:spcBef>
                <a:spcPct val="20000"/>
              </a:spcBef>
            </a:pPr>
            <a:endParaRPr lang="en-US" sz="2600"/>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5129" name="Picture 1" descr="Krug_AP_2e_Econ_MO4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944813"/>
            <a:ext cx="6373813"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Pivotal Event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174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1800225"/>
            <a:ext cx="84677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p>
        </p:txBody>
      </p:sp>
      <p:pic>
        <p:nvPicPr>
          <p:cNvPr id="1945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2"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Pivotal Event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194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1870075"/>
            <a:ext cx="845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3888" y="2355850"/>
            <a:ext cx="8458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p>
        </p:txBody>
      </p:sp>
      <p:pic>
        <p:nvPicPr>
          <p:cNvPr id="215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Pivotal Event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2151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1870075"/>
            <a:ext cx="845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3888" y="2355850"/>
            <a:ext cx="8467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a:p>
        </p:txBody>
      </p:sp>
      <p:pic>
        <p:nvPicPr>
          <p:cNvPr id="2355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Pivotal Event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2356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1870075"/>
            <a:ext cx="845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3888" y="2355850"/>
            <a:ext cx="8477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p>
        </p:txBody>
      </p:sp>
      <p:pic>
        <p:nvPicPr>
          <p:cNvPr id="2560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60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Pivotal Event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2560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1870075"/>
            <a:ext cx="845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650" y="2355850"/>
            <a:ext cx="84867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p>
        </p:txBody>
      </p:sp>
      <p:pic>
        <p:nvPicPr>
          <p:cNvPr id="2765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Initial Effect of the Event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7656" name="TextBox 8"/>
          <p:cNvSpPr txBox="1">
            <a:spLocks noChangeArrowheads="1"/>
          </p:cNvSpPr>
          <p:nvPr/>
        </p:nvSpPr>
        <p:spPr bwMode="auto">
          <a:xfrm>
            <a:off x="1755775" y="2636838"/>
            <a:ext cx="8680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Show and explain how the Fed</a:t>
            </a:r>
            <a:r>
              <a:rPr lang="en-US" altLang="en-US" sz="2600"/>
              <a:t>’</a:t>
            </a:r>
            <a:r>
              <a:rPr lang="en-US" sz="2600"/>
              <a:t>s actions will affect equilibrium.</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p>
        </p:txBody>
      </p:sp>
      <p:pic>
        <p:nvPicPr>
          <p:cNvPr id="2867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867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Monetary and Fiscal Policy Close Output Gaps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28680" name="Content Placeholder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7963" y="1450975"/>
            <a:ext cx="927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a:p>
        </p:txBody>
      </p:sp>
      <p:pic>
        <p:nvPicPr>
          <p:cNvPr id="3072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Secondary and Long-Run Effects of the Event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0728" name="TextBox 8"/>
          <p:cNvSpPr txBox="1">
            <a:spLocks noChangeArrowheads="1"/>
          </p:cNvSpPr>
          <p:nvPr/>
        </p:nvSpPr>
        <p:spPr bwMode="auto">
          <a:xfrm>
            <a:off x="681038" y="1636713"/>
            <a:ext cx="105537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Assume Canada is the largest  trading partner of the United States.  What will happen to the value of the U.S. dollar relative to the Canadian dollar?</a:t>
            </a:r>
          </a:p>
          <a:p>
            <a:pPr eaLnBrk="1" hangingPunct="1">
              <a:lnSpc>
                <a:spcPct val="100000"/>
              </a:lnSpc>
              <a:spcBef>
                <a:spcPct val="0"/>
              </a:spcBef>
            </a:pPr>
            <a:endParaRPr lang="en-US" sz="2600"/>
          </a:p>
          <a:p>
            <a:pPr eaLnBrk="1" hangingPunct="1">
              <a:lnSpc>
                <a:spcPct val="100000"/>
              </a:lnSpc>
              <a:spcBef>
                <a:spcPct val="0"/>
              </a:spcBef>
            </a:pPr>
            <a:r>
              <a:rPr lang="en-US" sz="2600"/>
              <a:t>How will the Federal Reserve</a:t>
            </a:r>
            <a:r>
              <a:rPr lang="en-US" altLang="en-US" sz="2600"/>
              <a:t>’</a:t>
            </a:r>
            <a:r>
              <a:rPr lang="en-US" sz="2600"/>
              <a:t>s contractionary monetary policy affect the real interest rate in the United States?  </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p>
        </p:txBody>
      </p:sp>
      <p:pic>
        <p:nvPicPr>
          <p:cNvPr id="3174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175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Analyzing Our Scenario</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31753" name="Picture 2" descr="Krug_AP_2e_Econ_45UN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58900"/>
            <a:ext cx="6994525"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a:p>
        </p:txBody>
      </p:sp>
      <p:pic>
        <p:nvPicPr>
          <p:cNvPr id="337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379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Analyzing Our Scenario</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1038" y="1636713"/>
            <a:ext cx="10553700" cy="1292225"/>
          </a:xfrm>
          <a:prstGeom prst="rect">
            <a:avLst/>
          </a:prstGeom>
          <a:noFill/>
        </p:spPr>
        <p:txBody>
          <a:bodyPr>
            <a:spAutoFit/>
          </a:bodyPr>
          <a:lstStyle/>
          <a:p>
            <a:pPr eaLnBrk="1" fontAlgn="auto" hangingPunct="1">
              <a:spcBef>
                <a:spcPts val="0"/>
              </a:spcBef>
              <a:spcAft>
                <a:spcPts val="0"/>
              </a:spcAft>
              <a:buFont typeface="Wingdings" charset="0"/>
              <a:buChar char="ü"/>
              <a:defRPr/>
            </a:pPr>
            <a:r>
              <a:rPr lang="en-US" sz="2600" i="1" dirty="0">
                <a:latin typeface="Calibri" charset="0"/>
                <a:ea typeface="+mn-ea"/>
              </a:rPr>
              <a:t>    Identify the open-market operation the Fed would conduct</a:t>
            </a:r>
          </a:p>
          <a:p>
            <a:pPr marL="457200" indent="-457200" eaLnBrk="1" fontAlgn="auto" hangingPunct="1">
              <a:spcBef>
                <a:spcPts val="0"/>
              </a:spcBef>
              <a:spcAft>
                <a:spcPts val="0"/>
              </a:spcAft>
              <a:buFont typeface="Arial"/>
              <a:buChar char="•"/>
              <a:defRPr/>
            </a:pPr>
            <a:endParaRPr lang="en-US" sz="2600" dirty="0">
              <a:latin typeface="Calibri" charset="0"/>
              <a:ea typeface="+mn-ea"/>
            </a:endParaRPr>
          </a:p>
          <a:p>
            <a:pPr marL="457200" indent="-457200" eaLnBrk="1" fontAlgn="auto" hangingPunct="1">
              <a:spcBef>
                <a:spcPts val="0"/>
              </a:spcBef>
              <a:spcAft>
                <a:spcPts val="0"/>
              </a:spcAft>
              <a:buFont typeface="Arial"/>
              <a:buChar char="•"/>
              <a:defRPr/>
            </a:pPr>
            <a:r>
              <a:rPr lang="en-US" sz="2600" dirty="0">
                <a:latin typeface="Calibri" charset="0"/>
                <a:ea typeface="+mn-ea"/>
              </a:rPr>
              <a:t>The Fed would sell U.S. Treasury securities (bonds, bills, or notes).</a:t>
            </a: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p>
        </p:txBody>
      </p:sp>
      <p:pic>
        <p:nvPicPr>
          <p:cNvPr id="6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 Structure for Macroeconomic Analysis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6152" name="TextBox 8"/>
          <p:cNvSpPr txBox="1">
            <a:spLocks noChangeArrowheads="1"/>
          </p:cNvSpPr>
          <p:nvPr/>
        </p:nvSpPr>
        <p:spPr bwMode="auto">
          <a:xfrm>
            <a:off x="681038" y="1636713"/>
            <a:ext cx="105537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1057275" indent="-5143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Most macroeconomic problems have the following components:</a:t>
            </a:r>
          </a:p>
          <a:p>
            <a:pPr lvl="1" eaLnBrk="1" hangingPunct="1">
              <a:lnSpc>
                <a:spcPct val="100000"/>
              </a:lnSpc>
              <a:spcBef>
                <a:spcPct val="0"/>
              </a:spcBef>
              <a:buFont typeface="Calibri Light" panose="020F0302020204030204" pitchFamily="34" charset="0"/>
              <a:buAutoNum type="arabicPeriod"/>
            </a:pPr>
            <a:r>
              <a:rPr lang="en-US" sz="2600"/>
              <a:t>A starting point</a:t>
            </a:r>
          </a:p>
          <a:p>
            <a:pPr lvl="1" eaLnBrk="1" hangingPunct="1">
              <a:lnSpc>
                <a:spcPct val="100000"/>
              </a:lnSpc>
              <a:spcBef>
                <a:spcPct val="0"/>
              </a:spcBef>
              <a:buFont typeface="Calibri Light" panose="020F0302020204030204" pitchFamily="34" charset="0"/>
              <a:buAutoNum type="arabicPeriod"/>
            </a:pPr>
            <a:r>
              <a:rPr lang="en-US" sz="2600"/>
              <a:t>A pivotal event</a:t>
            </a:r>
          </a:p>
          <a:p>
            <a:pPr lvl="1" eaLnBrk="1" hangingPunct="1">
              <a:lnSpc>
                <a:spcPct val="100000"/>
              </a:lnSpc>
              <a:spcBef>
                <a:spcPct val="0"/>
              </a:spcBef>
              <a:buFont typeface="Calibri Light" panose="020F0302020204030204" pitchFamily="34" charset="0"/>
              <a:buAutoNum type="arabicPeriod"/>
            </a:pPr>
            <a:r>
              <a:rPr lang="en-US" sz="2600"/>
              <a:t>Initial effects of the event</a:t>
            </a:r>
          </a:p>
          <a:p>
            <a:pPr lvl="1" eaLnBrk="1" hangingPunct="1">
              <a:lnSpc>
                <a:spcPct val="100000"/>
              </a:lnSpc>
              <a:spcBef>
                <a:spcPct val="0"/>
              </a:spcBef>
              <a:buFont typeface="Calibri Light" panose="020F0302020204030204" pitchFamily="34" charset="0"/>
              <a:buAutoNum type="arabicPeriod"/>
            </a:pPr>
            <a:r>
              <a:rPr lang="en-US" sz="2600"/>
              <a:t>Secondary and long-run effects </a:t>
            </a:r>
            <a:br>
              <a:rPr lang="en-US" sz="2600"/>
            </a:br>
            <a:r>
              <a:rPr lang="en-US" sz="2600"/>
              <a:t>of the event</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pic>
        <p:nvPicPr>
          <p:cNvPr id="6154" name="Picture 2" descr="Krug_AP_2e_Econ_45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1075" y="2157413"/>
            <a:ext cx="3592513"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92675" y="4714875"/>
            <a:ext cx="2624138" cy="1477963"/>
          </a:xfrm>
          <a:prstGeom prst="rect">
            <a:avLst/>
          </a:prstGeom>
          <a:noFill/>
        </p:spPr>
        <p:style>
          <a:lnRef idx="2">
            <a:schemeClr val="accent6"/>
          </a:lnRef>
          <a:fillRef idx="1">
            <a:schemeClr val="lt1"/>
          </a:fillRef>
          <a:effectRef idx="0">
            <a:schemeClr val="accent6"/>
          </a:effectRef>
          <a:fontRef idx="minor">
            <a:schemeClr val="dk1"/>
          </a:fontRef>
        </p:style>
        <p:txBody>
          <a:bodyPr>
            <a:spAutoFit/>
          </a:bodyPr>
          <a:lstStyle/>
          <a:p>
            <a:pPr eaLnBrk="1" hangingPunct="1">
              <a:defRPr/>
            </a:pPr>
            <a:endParaRPr lang="en-US" dirty="0"/>
          </a:p>
          <a:p>
            <a:pPr eaLnBrk="1" hangingPunct="1">
              <a:defRPr/>
            </a:pPr>
            <a:r>
              <a:rPr lang="en-US" dirty="0"/>
              <a:t>How will the Fed</a:t>
            </a:r>
            <a:r>
              <a:rPr lang="en-US" altLang="en-US" dirty="0"/>
              <a:t>’</a:t>
            </a:r>
            <a:r>
              <a:rPr lang="en-US" dirty="0"/>
              <a:t>s monetary policy change nominal interest rates?</a:t>
            </a:r>
          </a:p>
          <a:p>
            <a:pPr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a:p>
        </p:txBody>
      </p:sp>
      <p:pic>
        <p:nvPicPr>
          <p:cNvPr id="348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48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Analyzing Our Scenario</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4824" name="TextBox 8"/>
          <p:cNvSpPr txBox="1">
            <a:spLocks noChangeArrowheads="1"/>
          </p:cNvSpPr>
          <p:nvPr/>
        </p:nvSpPr>
        <p:spPr bwMode="auto">
          <a:xfrm>
            <a:off x="782638" y="1360488"/>
            <a:ext cx="105537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Wingdings" panose="05000000000000000000" pitchFamily="2" charset="2"/>
              <a:buChar char="ü"/>
            </a:pPr>
            <a:r>
              <a:rPr lang="en-US" sz="2600" i="1"/>
              <a:t>    Draw a correctly labeled graph of the money market to show the effect of the monetary policy on the nominal interest rate. </a:t>
            </a:r>
          </a:p>
        </p:txBody>
      </p:sp>
      <p:pic>
        <p:nvPicPr>
          <p:cNvPr id="348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549525"/>
            <a:ext cx="545623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a:p>
        </p:txBody>
      </p:sp>
      <p:pic>
        <p:nvPicPr>
          <p:cNvPr id="3584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584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Analyzing Our Scenario</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5848" name="TextBox 8"/>
          <p:cNvSpPr txBox="1">
            <a:spLocks noChangeArrowheads="1"/>
          </p:cNvSpPr>
          <p:nvPr/>
        </p:nvSpPr>
        <p:spPr bwMode="auto">
          <a:xfrm>
            <a:off x="681038" y="1636713"/>
            <a:ext cx="105537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Wingdings" panose="05000000000000000000" pitchFamily="2" charset="2"/>
              <a:buChar char="ü"/>
            </a:pPr>
            <a:r>
              <a:rPr lang="en-US" sz="2600" i="1"/>
              <a:t>Show and explain how the Fed</a:t>
            </a:r>
            <a:r>
              <a:rPr lang="en-US" altLang="en-US" sz="2600" i="1"/>
              <a:t>’</a:t>
            </a:r>
            <a:r>
              <a:rPr lang="en-US" sz="2600" i="1"/>
              <a:t>s actions will affect equilibrium in the aggregate demand and supply graph you drew previously.  Indicate the new aggregate price level on your graph.</a:t>
            </a:r>
          </a:p>
          <a:p>
            <a:pPr eaLnBrk="1" hangingPunct="1">
              <a:lnSpc>
                <a:spcPct val="100000"/>
              </a:lnSpc>
              <a:spcBef>
                <a:spcPct val="0"/>
              </a:spcBef>
              <a:buFont typeface="Wingdings" panose="05000000000000000000" pitchFamily="2" charset="2"/>
              <a:buChar char="ü"/>
            </a:pPr>
            <a:endParaRPr lang="en-US" sz="2600" i="1"/>
          </a:p>
          <a:p>
            <a:pPr eaLnBrk="1" hangingPunct="1">
              <a:lnSpc>
                <a:spcPct val="100000"/>
              </a:lnSpc>
              <a:spcBef>
                <a:spcPct val="0"/>
              </a:spcBef>
            </a:pPr>
            <a:r>
              <a:rPr lang="en-US" sz="2600"/>
              <a:t>A higher interest rate will lead to decreased investment and consumer spending, decreasing aggregate demand.  The equilibrium price level and real GDP will fall.</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a:p>
        </p:txBody>
      </p:sp>
      <p:pic>
        <p:nvPicPr>
          <p:cNvPr id="368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687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Analyzing Our Scenario</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36872" name="Content Placeholder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2363" y="1535113"/>
            <a:ext cx="7469187"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US"/>
          </a:p>
        </p:txBody>
      </p:sp>
      <p:pic>
        <p:nvPicPr>
          <p:cNvPr id="389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891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Analyzing Our Scenario</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8920" name="TextBox 8"/>
          <p:cNvSpPr txBox="1">
            <a:spLocks noChangeArrowheads="1"/>
          </p:cNvSpPr>
          <p:nvPr/>
        </p:nvSpPr>
        <p:spPr bwMode="auto">
          <a:xfrm>
            <a:off x="681038" y="1636713"/>
            <a:ext cx="105537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Wingdings" panose="05000000000000000000" pitchFamily="2" charset="2"/>
              <a:buChar char="ü"/>
            </a:pPr>
            <a:r>
              <a:rPr lang="en-US" sz="2600" i="1"/>
              <a:t>Draw a correctly labeled graph of the foreign exchange market for the U.S. dollar showing how the change in the aggregate price level you indicate on your graph above will affect the foreign exchange market.  </a:t>
            </a:r>
          </a:p>
          <a:p>
            <a:pPr eaLnBrk="1" hangingPunct="1">
              <a:lnSpc>
                <a:spcPct val="100000"/>
              </a:lnSpc>
              <a:spcBef>
                <a:spcPct val="0"/>
              </a:spcBef>
              <a:buFont typeface="Wingdings" panose="05000000000000000000" pitchFamily="2" charset="2"/>
              <a:buChar char="ü"/>
            </a:pPr>
            <a:endParaRPr lang="en-US" sz="2600" i="1"/>
          </a:p>
          <a:p>
            <a:pPr eaLnBrk="1" hangingPunct="1">
              <a:lnSpc>
                <a:spcPct val="100000"/>
              </a:lnSpc>
              <a:spcBef>
                <a:spcPct val="0"/>
              </a:spcBef>
            </a:pPr>
            <a:r>
              <a:rPr lang="en-US" sz="2600"/>
              <a:t>The decrease in the U.S. price level will make U.S. exports relatively inexpensive for Canadians to purchase and lead to an increase in demand for U.S. dollars with which to purchase those exports.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p>
        </p:txBody>
      </p:sp>
      <p:pic>
        <p:nvPicPr>
          <p:cNvPr id="399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9942"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Analyzing Our Scenario</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39944" name="Content Placeholder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1416050"/>
            <a:ext cx="7045325"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a:p>
        </p:txBody>
      </p:sp>
      <p:pic>
        <p:nvPicPr>
          <p:cNvPr id="419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99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Analyzing Our Scenario</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41992" name="TextBox 8"/>
          <p:cNvSpPr txBox="1">
            <a:spLocks noChangeArrowheads="1"/>
          </p:cNvSpPr>
          <p:nvPr/>
        </p:nvSpPr>
        <p:spPr bwMode="auto">
          <a:xfrm>
            <a:off x="1485900" y="1852613"/>
            <a:ext cx="98679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Wingdings" panose="05000000000000000000" pitchFamily="2" charset="2"/>
              <a:buChar char="ü"/>
            </a:pPr>
            <a:r>
              <a:rPr lang="en-US" sz="2600" i="1"/>
              <a:t>What will happen to the value of the U.S. dollar relative to the Canadian dollar?</a:t>
            </a:r>
          </a:p>
          <a:p>
            <a:pPr eaLnBrk="1" hangingPunct="1">
              <a:lnSpc>
                <a:spcPct val="100000"/>
              </a:lnSpc>
              <a:spcBef>
                <a:spcPct val="0"/>
              </a:spcBef>
            </a:pPr>
            <a:r>
              <a:rPr lang="en-US" sz="2600"/>
              <a:t>The U.S. dollar will appreciate.</a:t>
            </a:r>
          </a:p>
          <a:p>
            <a:pPr eaLnBrk="1" hangingPunct="1">
              <a:lnSpc>
                <a:spcPct val="100000"/>
              </a:lnSpc>
              <a:spcBef>
                <a:spcPct val="0"/>
              </a:spcBef>
            </a:pPr>
            <a:endParaRPr lang="en-US" sz="2600"/>
          </a:p>
          <a:p>
            <a:pPr eaLnBrk="1" hangingPunct="1">
              <a:lnSpc>
                <a:spcPct val="100000"/>
              </a:lnSpc>
              <a:spcBef>
                <a:spcPct val="0"/>
              </a:spcBef>
              <a:buFont typeface="Wingdings" panose="05000000000000000000" pitchFamily="2" charset="2"/>
              <a:buChar char="ü"/>
            </a:pPr>
            <a:r>
              <a:rPr lang="en-US" sz="2600" i="1"/>
              <a:t>How will the Federal Reserve</a:t>
            </a:r>
            <a:r>
              <a:rPr lang="en-US" altLang="en-US" sz="2600" i="1"/>
              <a:t>’</a:t>
            </a:r>
            <a:r>
              <a:rPr lang="en-US" sz="2600" i="1"/>
              <a:t>s contractionary monetary policy affect the real interest rate in the United States? Explain.</a:t>
            </a:r>
          </a:p>
          <a:p>
            <a:pPr eaLnBrk="1" hangingPunct="1">
              <a:lnSpc>
                <a:spcPct val="100000"/>
              </a:lnSpc>
              <a:spcBef>
                <a:spcPct val="0"/>
              </a:spcBef>
            </a:pPr>
            <a:r>
              <a:rPr lang="en-US" sz="2600"/>
              <a:t>There will be no effect on the real interest rate in the long run because, due to the neutrality of money, changes in the money supply do not affect values in the long run.</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3013"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43015" name="TextBox 6"/>
          <p:cNvSpPr txBox="1">
            <a:spLocks noChangeArrowheads="1"/>
          </p:cNvSpPr>
          <p:nvPr/>
        </p:nvSpPr>
        <p:spPr bwMode="auto">
          <a:xfrm>
            <a:off x="736600" y="1219200"/>
            <a:ext cx="108918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828675" indent="-2952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000"/>
              </a:buClr>
              <a:buFontTx/>
              <a:buAutoNum type="arabicPeriod"/>
            </a:pPr>
            <a:r>
              <a:rPr lang="en-US" sz="2600"/>
              <a:t>Most macroeconomic problems have the following components:</a:t>
            </a:r>
          </a:p>
          <a:p>
            <a:pPr lvl="1" eaLnBrk="1" hangingPunct="1">
              <a:lnSpc>
                <a:spcPct val="100000"/>
              </a:lnSpc>
              <a:spcBef>
                <a:spcPct val="0"/>
              </a:spcBef>
              <a:buFontTx/>
              <a:buAutoNum type="arabicPeriod"/>
            </a:pPr>
            <a:r>
              <a:rPr lang="en-US" sz="2600"/>
              <a:t>A starting point</a:t>
            </a:r>
          </a:p>
          <a:p>
            <a:pPr lvl="1" eaLnBrk="1" hangingPunct="1">
              <a:lnSpc>
                <a:spcPct val="100000"/>
              </a:lnSpc>
              <a:spcBef>
                <a:spcPct val="0"/>
              </a:spcBef>
              <a:buFontTx/>
              <a:buAutoNum type="arabicPeriod"/>
            </a:pPr>
            <a:r>
              <a:rPr lang="en-US" sz="2600"/>
              <a:t>A pivotal event</a:t>
            </a:r>
          </a:p>
          <a:p>
            <a:pPr lvl="1" eaLnBrk="1" hangingPunct="1">
              <a:lnSpc>
                <a:spcPct val="100000"/>
              </a:lnSpc>
              <a:spcBef>
                <a:spcPct val="0"/>
              </a:spcBef>
              <a:buFontTx/>
              <a:buAutoNum type="arabicPeriod"/>
            </a:pPr>
            <a:r>
              <a:rPr lang="en-US" sz="2600"/>
              <a:t>Initial effects of the event</a:t>
            </a:r>
          </a:p>
          <a:p>
            <a:pPr lvl="1" eaLnBrk="1" hangingPunct="1">
              <a:lnSpc>
                <a:spcPct val="100000"/>
              </a:lnSpc>
              <a:spcBef>
                <a:spcPct val="0"/>
              </a:spcBef>
              <a:buFontTx/>
              <a:buAutoNum type="arabicPeriod"/>
            </a:pPr>
            <a:r>
              <a:rPr lang="en-US" sz="2600"/>
              <a:t>Secondary and long-run effects of the event</a:t>
            </a:r>
          </a:p>
          <a:p>
            <a:pPr eaLnBrk="1" hangingPunct="1">
              <a:lnSpc>
                <a:spcPct val="100000"/>
              </a:lnSpc>
              <a:spcBef>
                <a:spcPct val="0"/>
              </a:spcBef>
              <a:buClr>
                <a:srgbClr val="FFCC00"/>
              </a:buClr>
              <a:buFontTx/>
              <a:buAutoNum type="arabicPeriod"/>
            </a:pPr>
            <a:r>
              <a:rPr lang="en-US" sz="2600"/>
              <a:t>We can use the basic macroeconomic models to analyze scenarios and evaluate policy recommendations.</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 Structure for Macroeconomic Analysis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7176" name="TextBox 8"/>
          <p:cNvSpPr txBox="1">
            <a:spLocks noChangeArrowheads="1"/>
          </p:cNvSpPr>
          <p:nvPr/>
        </p:nvSpPr>
        <p:spPr bwMode="auto">
          <a:xfrm>
            <a:off x="681038" y="1636713"/>
            <a:ext cx="105537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75"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877888"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i="1"/>
              <a:t>For example: </a:t>
            </a:r>
          </a:p>
          <a:p>
            <a:pPr lvl="1" eaLnBrk="1" hangingPunct="1">
              <a:lnSpc>
                <a:spcPct val="100000"/>
              </a:lnSpc>
              <a:spcBef>
                <a:spcPct val="0"/>
              </a:spcBef>
              <a:buFont typeface="Lucida Grande" charset="0"/>
              <a:buChar char="-"/>
            </a:pPr>
            <a:r>
              <a:rPr lang="en-US" sz="2600"/>
              <a:t>Assume the U.S. economy is currently operating at an aggregate output level above potential output.  </a:t>
            </a:r>
          </a:p>
          <a:p>
            <a:pPr lvl="1" eaLnBrk="1" hangingPunct="1">
              <a:lnSpc>
                <a:spcPct val="100000"/>
              </a:lnSpc>
              <a:spcBef>
                <a:spcPct val="0"/>
              </a:spcBef>
              <a:buFont typeface="Lucida Grande" charset="0"/>
              <a:buChar char="-"/>
            </a:pPr>
            <a:r>
              <a:rPr lang="en-US" sz="2600"/>
              <a:t>Draw a correctly labeled graph showing aggregate demand, short-run supply, long-run aggregate supply, equilibrium output, and the aggregate price level.  </a:t>
            </a:r>
          </a:p>
          <a:p>
            <a:pPr lvl="1" eaLnBrk="1" hangingPunct="1">
              <a:lnSpc>
                <a:spcPct val="100000"/>
              </a:lnSpc>
              <a:spcBef>
                <a:spcPct val="0"/>
              </a:spcBef>
              <a:buFont typeface="Lucida Grande" charset="0"/>
              <a:buChar char="-"/>
            </a:pPr>
            <a:r>
              <a:rPr lang="en-US" sz="2600"/>
              <a:t>Now assume that the Federal Reserve conducts contractionary  monetary policy.  </a:t>
            </a:r>
          </a:p>
          <a:p>
            <a:pPr lvl="1" eaLnBrk="1" hangingPunct="1">
              <a:lnSpc>
                <a:spcPct val="100000"/>
              </a:lnSpc>
              <a:spcBef>
                <a:spcPct val="0"/>
              </a:spcBef>
              <a:buFont typeface="Lucida Grande" charset="0"/>
              <a:buChar char="-"/>
            </a:pPr>
            <a:r>
              <a:rPr lang="en-US" sz="2600"/>
              <a:t>Identify the open-market operation the Fed would conduct, and draw a correctly labeled graph of the money market to show the effect of the monetary policy on the nominal interest rate.</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p>
        </p:txBody>
      </p:sp>
      <p:pic>
        <p:nvPicPr>
          <p:cNvPr id="81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 Structure for Macroeconomic Analysis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8200" name="TextBox 8"/>
          <p:cNvSpPr txBox="1">
            <a:spLocks noChangeArrowheads="1"/>
          </p:cNvSpPr>
          <p:nvPr/>
        </p:nvSpPr>
        <p:spPr bwMode="auto">
          <a:xfrm>
            <a:off x="681038" y="1636713"/>
            <a:ext cx="105537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Show and explain how the Fed</a:t>
            </a:r>
            <a:r>
              <a:rPr lang="en-US" altLang="en-US" sz="2600"/>
              <a:t>’</a:t>
            </a:r>
            <a:r>
              <a:rPr lang="en-US" sz="2600"/>
              <a:t>s actions will affect equilibrium in the aggregate demand and supply graph you drew previously.  Indicate the new aggregate price level on your graph.</a:t>
            </a:r>
          </a:p>
          <a:p>
            <a:pPr eaLnBrk="1" hangingPunct="1">
              <a:lnSpc>
                <a:spcPct val="100000"/>
              </a:lnSpc>
              <a:spcBef>
                <a:spcPct val="0"/>
              </a:spcBef>
            </a:pPr>
            <a:r>
              <a:rPr lang="en-US" sz="2600"/>
              <a:t>Assume Canada is the largest trading partner of the United States.  Draw a correctly labeled graph of the foreign exchange market for the U.S. dollar showing how the change in the aggregate price level you indicate on your graph above will affect the foreign exchange market.  What will happen to the value of the U.S. dollar relative to the Canadian dollar?</a:t>
            </a:r>
          </a:p>
          <a:p>
            <a:pPr eaLnBrk="1" hangingPunct="1">
              <a:lnSpc>
                <a:spcPct val="100000"/>
              </a:lnSpc>
              <a:spcBef>
                <a:spcPct val="0"/>
              </a:spcBef>
            </a:pPr>
            <a:r>
              <a:rPr lang="en-US" sz="2600"/>
              <a:t>How will the Federal Reserve</a:t>
            </a:r>
            <a:r>
              <a:rPr lang="en-US" altLang="en-US" sz="2600"/>
              <a:t>’</a:t>
            </a:r>
            <a:r>
              <a:rPr lang="en-US" sz="2600"/>
              <a:t>s contractionary monetary policy affect the real interest rate in the United States? Explain.</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Starting Point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224" name="TextBox 8"/>
          <p:cNvSpPr txBox="1">
            <a:spLocks noChangeArrowheads="1"/>
          </p:cNvSpPr>
          <p:nvPr/>
        </p:nvSpPr>
        <p:spPr bwMode="auto">
          <a:xfrm>
            <a:off x="846138" y="2397125"/>
            <a:ext cx="105537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Assume the U.S. economy is currently operating at an aggregate output level above potential output.  </a:t>
            </a:r>
          </a:p>
          <a:p>
            <a:pPr eaLnBrk="1" hangingPunct="1">
              <a:lnSpc>
                <a:spcPct val="100000"/>
              </a:lnSpc>
              <a:spcBef>
                <a:spcPct val="0"/>
              </a:spcBef>
            </a:pPr>
            <a:endParaRPr lang="en-US" sz="2600"/>
          </a:p>
          <a:p>
            <a:pPr eaLnBrk="1" hangingPunct="1">
              <a:lnSpc>
                <a:spcPct val="100000"/>
              </a:lnSpc>
              <a:spcBef>
                <a:spcPct val="0"/>
              </a:spcBef>
            </a:pPr>
            <a:r>
              <a:rPr lang="en-US" sz="2600"/>
              <a:t>Draw a correctly labeled graph showing aggregate demand, short-run supply, long-run aggregate supply, equilibrium output, and the aggregate price level.</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Analysis Starting Points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024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1250950"/>
            <a:ext cx="55689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pic>
        <p:nvPicPr>
          <p:cNvPr id="1229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Analysis Starting Points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29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8213" y="1431925"/>
            <a:ext cx="53244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Balance of Payments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434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8675" y="1341438"/>
            <a:ext cx="547528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p>
        </p:txBody>
      </p:sp>
      <p:pic>
        <p:nvPicPr>
          <p:cNvPr id="163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9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Pivotal Event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6392" name="TextBox 8"/>
          <p:cNvSpPr txBox="1">
            <a:spLocks noChangeArrowheads="1"/>
          </p:cNvSpPr>
          <p:nvPr/>
        </p:nvSpPr>
        <p:spPr bwMode="auto">
          <a:xfrm>
            <a:off x="2247900" y="2697163"/>
            <a:ext cx="8126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sz="2600"/>
              <a:t>Now assume that the Federal Reserve conducts contractionary  monetary policy.</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2918</TotalTime>
  <Words>1067</Words>
  <Application>Microsoft Macintosh PowerPoint</Application>
  <PresentationFormat>Widescreen</PresentationFormat>
  <Paragraphs>114</Paragraphs>
  <Slides>26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Arial</vt:lpstr>
      <vt:lpstr>Calibri</vt:lpstr>
      <vt:lpstr>Calibri Light</vt:lpstr>
      <vt:lpstr>Candara</vt:lpstr>
      <vt:lpstr>Century Gothic</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37</cp:revision>
  <dcterms:created xsi:type="dcterms:W3CDTF">2015-01-29T01:02:02Z</dcterms:created>
  <dcterms:modified xsi:type="dcterms:W3CDTF">2019-07-22T15:12:01Z</dcterms:modified>
</cp:coreProperties>
</file>