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80" r:id="rId5"/>
    <p:sldId id="273" r:id="rId6"/>
    <p:sldId id="281" r:id="rId7"/>
    <p:sldId id="269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61" r:id="rId16"/>
    <p:sldId id="279" r:id="rId17"/>
    <p:sldId id="258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75" r:id="rId26"/>
    <p:sldId id="289" r:id="rId27"/>
    <p:sldId id="290" r:id="rId28"/>
    <p:sldId id="291" r:id="rId29"/>
    <p:sldId id="292" r:id="rId30"/>
    <p:sldId id="293" r:id="rId31"/>
    <p:sldId id="294" r:id="rId32"/>
    <p:sldId id="277" r:id="rId33"/>
    <p:sldId id="27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5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mjzgB_tUJ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Practice questions – Module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Practice test: 30 minutes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Opportunity cost </a:t>
            </a:r>
          </a:p>
        </p:txBody>
      </p:sp>
    </p:spTree>
    <p:extLst>
      <p:ext uri="{BB962C8B-B14F-4D97-AF65-F5344CB8AC3E}">
        <p14:creationId xmlns:p14="http://schemas.microsoft.com/office/powerpoint/2010/main" val="185685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Efficiency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3" y="1246286"/>
            <a:ext cx="7477536" cy="583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PPF illustrates efficiency</a:t>
            </a:r>
            <a:r>
              <a:rPr lang="en-US" sz="2600" b="1" dirty="0">
                <a:solidFill>
                  <a:prstClr val="black"/>
                </a:solidFill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  <a:p>
            <a:pPr marL="820738" lvl="1" indent="-2968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An economy is </a:t>
            </a:r>
            <a:r>
              <a:rPr lang="en-US" sz="2400" b="1" dirty="0">
                <a:solidFill>
                  <a:prstClr val="black"/>
                </a:solidFill>
              </a:rPr>
              <a:t>efficient</a:t>
            </a:r>
            <a:r>
              <a:rPr lang="en-US" sz="2400" dirty="0">
                <a:solidFill>
                  <a:prstClr val="black"/>
                </a:solidFill>
              </a:rPr>
              <a:t> if there is no way to make anyone better off without making at least one person worse off.</a:t>
            </a:r>
          </a:p>
          <a:p>
            <a:pPr marL="820738" lvl="1" indent="-2968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An economy is </a:t>
            </a:r>
            <a:r>
              <a:rPr lang="en-US" sz="2400" i="1" dirty="0">
                <a:solidFill>
                  <a:prstClr val="black"/>
                </a:solidFill>
              </a:rPr>
              <a:t>efficient in production </a:t>
            </a:r>
            <a:r>
              <a:rPr lang="en-US" sz="2400" dirty="0">
                <a:solidFill>
                  <a:prstClr val="black"/>
                </a:solidFill>
              </a:rPr>
              <a:t>if it produces at a point on its PPF.</a:t>
            </a:r>
          </a:p>
          <a:p>
            <a:pPr marL="820738" lvl="1" indent="-29686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An economy is </a:t>
            </a:r>
            <a:r>
              <a:rPr lang="en-US" sz="2400" i="1" dirty="0">
                <a:solidFill>
                  <a:prstClr val="black"/>
                </a:solidFill>
              </a:rPr>
              <a:t>efficient in allocation </a:t>
            </a:r>
            <a:r>
              <a:rPr lang="en-US" sz="2400" dirty="0">
                <a:solidFill>
                  <a:prstClr val="black"/>
                </a:solidFill>
              </a:rPr>
              <a:t> if it allocates its resources so that consumers are as well off as possible.</a:t>
            </a:r>
          </a:p>
          <a:p>
            <a:pPr marL="523875" lvl="1" fontAlgn="base">
              <a:spcBef>
                <a:spcPct val="2000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PPF is a reminder that the true cost of any good is everything, in addition to money, that must be given up to get that good – the </a:t>
            </a:r>
            <a:r>
              <a:rPr lang="en-US" sz="2600" i="1" dirty="0">
                <a:solidFill>
                  <a:prstClr val="black"/>
                </a:solidFill>
              </a:rPr>
              <a:t>opportunity cost.</a:t>
            </a:r>
            <a:endParaRPr lang="en-US" sz="2600" dirty="0">
              <a:solidFill>
                <a:prstClr val="black"/>
              </a:solidFill>
            </a:endParaRPr>
          </a:p>
          <a:p>
            <a:pPr marL="66675" fontAlgn="base">
              <a:spcBef>
                <a:spcPct val="2000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3</a:t>
            </a:r>
          </a:p>
        </p:txBody>
      </p:sp>
      <p:pic>
        <p:nvPicPr>
          <p:cNvPr id="13" name="Picture 3" descr="Krug_AP_2e_Econ_3UN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69" y="1456277"/>
            <a:ext cx="4211684" cy="298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15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Opportunity Cost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02" y="1748635"/>
            <a:ext cx="105534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PPF is a reminder that the true cost of any good is everything, in addition to money, that must be given up to get that good – the </a:t>
            </a:r>
            <a:r>
              <a:rPr lang="en-US" sz="2600" i="1" dirty="0">
                <a:solidFill>
                  <a:prstClr val="black"/>
                </a:solidFill>
              </a:rPr>
              <a:t>opportunity cost.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3</a:t>
            </a:r>
          </a:p>
        </p:txBody>
      </p:sp>
    </p:spTree>
    <p:extLst>
      <p:ext uri="{BB962C8B-B14F-4D97-AF65-F5344CB8AC3E}">
        <p14:creationId xmlns:p14="http://schemas.microsoft.com/office/powerpoint/2010/main" val="283050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Increasing Opportunity Cost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890776" y="3328698"/>
            <a:ext cx="104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A</a:t>
            </a:r>
            <a:endParaRPr lang="en-US" sz="1400"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665601" y="5622635"/>
            <a:ext cx="266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PPF</a:t>
            </a:r>
            <a:endParaRPr lang="en-US" sz="1400">
              <a:cs typeface="Arial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63563" y="2684173"/>
            <a:ext cx="1349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063563" y="3616035"/>
            <a:ext cx="1349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3063563" y="4079585"/>
            <a:ext cx="1349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063563" y="4546310"/>
            <a:ext cx="1349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063563" y="5016210"/>
            <a:ext cx="1349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063563" y="5479760"/>
            <a:ext cx="134938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3938276" y="5798848"/>
            <a:ext cx="0" cy="1508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4808226" y="5798848"/>
            <a:ext cx="0" cy="1508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5679763" y="5798848"/>
            <a:ext cx="0" cy="1508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6552888" y="5798848"/>
            <a:ext cx="0" cy="1508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7422838" y="5798848"/>
            <a:ext cx="0" cy="15081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3836676" y="5978235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10</a:t>
            </a:r>
            <a:endParaRPr lang="en-US" sz="1400">
              <a:cs typeface="Arial" pitchFamily="34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4709801" y="5978235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20</a:t>
            </a:r>
            <a:endParaRPr lang="en-US" sz="1400">
              <a:cs typeface="Arial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5581338" y="5978235"/>
            <a:ext cx="182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30</a:t>
            </a:r>
            <a:endParaRPr lang="en-US" sz="1400">
              <a:cs typeface="Arial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6454463" y="5978235"/>
            <a:ext cx="182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40</a:t>
            </a:r>
            <a:endParaRPr lang="en-US" sz="1400">
              <a:cs typeface="Arial" pitchFamily="34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7327588" y="5978235"/>
            <a:ext cx="184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50</a:t>
            </a:r>
            <a:endParaRPr lang="en-US" sz="1400">
              <a:cs typeface="Arial" pitchFamily="34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2879413" y="5978235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>
              <a:cs typeface="Arial" pitchFamily="34" charset="0"/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2779401" y="2558760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35</a:t>
            </a:r>
            <a:endParaRPr lang="en-US" sz="1400">
              <a:cs typeface="Arial" pitchFamily="34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2779401" y="3027073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30</a:t>
            </a:r>
            <a:endParaRPr lang="en-US" sz="1400">
              <a:cs typeface="Arial" pitchFamily="34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2779401" y="3492210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25</a:t>
            </a:r>
            <a:endParaRPr lang="en-US" sz="1400">
              <a:cs typeface="Arial" pitchFamily="34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2779401" y="3955760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20</a:t>
            </a:r>
            <a:endParaRPr lang="en-US" sz="1400">
              <a:cs typeface="Arial" pitchFamily="34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779401" y="4425660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15</a:t>
            </a:r>
            <a:endParaRPr lang="en-US" sz="1400">
              <a:cs typeface="Arial" pitchFamily="34" charset="0"/>
            </a:endParaRP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2779401" y="4892385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10</a:t>
            </a:r>
            <a:endParaRPr lang="en-US" sz="1400">
              <a:cs typeface="Arial" pitchFamily="34" charset="0"/>
            </a:endParaRP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2879413" y="5355935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5</a:t>
            </a:r>
            <a:endParaRPr lang="en-US" sz="1400">
              <a:cs typeface="Arial" pitchFamily="34" charset="0"/>
            </a:endParaRPr>
          </a:p>
        </p:txBody>
      </p:sp>
      <p:sp>
        <p:nvSpPr>
          <p:cNvPr id="38" name="Freeform 40"/>
          <p:cNvSpPr>
            <a:spLocks/>
          </p:cNvSpPr>
          <p:nvPr/>
        </p:nvSpPr>
        <p:spPr bwMode="auto">
          <a:xfrm>
            <a:off x="3063563" y="3147723"/>
            <a:ext cx="3489325" cy="2801937"/>
          </a:xfrm>
          <a:custGeom>
            <a:avLst/>
            <a:gdLst>
              <a:gd name="T0" fmla="*/ 0 w 644"/>
              <a:gd name="T1" fmla="*/ 0 h 484"/>
              <a:gd name="T2" fmla="*/ 2147483647 w 644"/>
              <a:gd name="T3" fmla="*/ 2147483647 h 484"/>
              <a:gd name="T4" fmla="*/ 0 60000 65536"/>
              <a:gd name="T5" fmla="*/ 0 60000 65536"/>
              <a:gd name="T6" fmla="*/ 0 w 644"/>
              <a:gd name="T7" fmla="*/ 0 h 484"/>
              <a:gd name="T8" fmla="*/ 644 w 644"/>
              <a:gd name="T9" fmla="*/ 484 h 4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4" h="484">
                <a:moveTo>
                  <a:pt x="0" y="0"/>
                </a:moveTo>
                <a:cubicBezTo>
                  <a:pt x="226" y="52"/>
                  <a:pt x="644" y="97"/>
                  <a:pt x="644" y="484"/>
                </a:cubicBezTo>
              </a:path>
            </a:pathLst>
          </a:custGeom>
          <a:noFill/>
          <a:ln w="30163">
            <a:solidFill>
              <a:srgbClr val="0076A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49"/>
          <p:cNvSpPr>
            <a:spLocks/>
          </p:cNvSpPr>
          <p:nvPr/>
        </p:nvSpPr>
        <p:spPr bwMode="auto">
          <a:xfrm>
            <a:off x="3063563" y="1958685"/>
            <a:ext cx="5072063" cy="3990975"/>
          </a:xfrm>
          <a:custGeom>
            <a:avLst/>
            <a:gdLst>
              <a:gd name="T0" fmla="*/ 2147483647 w 2212"/>
              <a:gd name="T1" fmla="*/ 2147483647 h 1628"/>
              <a:gd name="T2" fmla="*/ 0 w 2212"/>
              <a:gd name="T3" fmla="*/ 2147483647 h 1628"/>
              <a:gd name="T4" fmla="*/ 0 w 2212"/>
              <a:gd name="T5" fmla="*/ 0 h 1628"/>
              <a:gd name="T6" fmla="*/ 0 60000 65536"/>
              <a:gd name="T7" fmla="*/ 0 60000 65536"/>
              <a:gd name="T8" fmla="*/ 0 60000 65536"/>
              <a:gd name="T9" fmla="*/ 0 w 2212"/>
              <a:gd name="T10" fmla="*/ 0 h 1628"/>
              <a:gd name="T11" fmla="*/ 2212 w 2212"/>
              <a:gd name="T12" fmla="*/ 1628 h 1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2" h="1628">
                <a:moveTo>
                  <a:pt x="2212" y="1628"/>
                </a:moveTo>
                <a:lnTo>
                  <a:pt x="0" y="162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V="1">
            <a:off x="4819338" y="2782598"/>
            <a:ext cx="477838" cy="5016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V="1">
            <a:off x="5749613" y="3373148"/>
            <a:ext cx="234950" cy="2428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Oval 52"/>
          <p:cNvSpPr>
            <a:spLocks noChangeArrowheads="1"/>
          </p:cNvSpPr>
          <p:nvPr/>
        </p:nvSpPr>
        <p:spPr bwMode="auto">
          <a:xfrm>
            <a:off x="4749488" y="3552535"/>
            <a:ext cx="117475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 flipV="1">
            <a:off x="4087501" y="2811173"/>
            <a:ext cx="0" cy="3238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" name="Group 91"/>
          <p:cNvGrpSpPr>
            <a:grpSpLocks/>
          </p:cNvGrpSpPr>
          <p:nvPr/>
        </p:nvGrpSpPr>
        <p:grpSpPr bwMode="auto">
          <a:xfrm>
            <a:off x="3377888" y="2260310"/>
            <a:ext cx="1517650" cy="557213"/>
            <a:chOff x="2746153" y="2198862"/>
            <a:chExt cx="1517254" cy="555866"/>
          </a:xfrm>
        </p:grpSpPr>
        <p:sp>
          <p:nvSpPr>
            <p:cNvPr id="45" name="Freeform 54"/>
            <p:cNvSpPr>
              <a:spLocks/>
            </p:cNvSpPr>
            <p:nvPr/>
          </p:nvSpPr>
          <p:spPr bwMode="auto">
            <a:xfrm>
              <a:off x="2746153" y="2198862"/>
              <a:ext cx="1517254" cy="555866"/>
            </a:xfrm>
            <a:custGeom>
              <a:avLst/>
              <a:gdLst>
                <a:gd name="T0" fmla="*/ 2147483647 w 280"/>
                <a:gd name="T1" fmla="*/ 2147483647 h 96"/>
                <a:gd name="T2" fmla="*/ 2147483647 w 280"/>
                <a:gd name="T3" fmla="*/ 2147483647 h 96"/>
                <a:gd name="T4" fmla="*/ 622326080 w 280"/>
                <a:gd name="T5" fmla="*/ 2147483647 h 96"/>
                <a:gd name="T6" fmla="*/ 0 w 280"/>
                <a:gd name="T7" fmla="*/ 2147483647 h 96"/>
                <a:gd name="T8" fmla="*/ 0 w 280"/>
                <a:gd name="T9" fmla="*/ 710582321 h 96"/>
                <a:gd name="T10" fmla="*/ 622326080 w 280"/>
                <a:gd name="T11" fmla="*/ 0 h 96"/>
                <a:gd name="T12" fmla="*/ 2147483647 w 280"/>
                <a:gd name="T13" fmla="*/ 0 h 96"/>
                <a:gd name="T14" fmla="*/ 2147483647 w 280"/>
                <a:gd name="T15" fmla="*/ 710582321 h 96"/>
                <a:gd name="T16" fmla="*/ 2147483647 w 280"/>
                <a:gd name="T17" fmla="*/ 2147483647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0" h="96">
                  <a:moveTo>
                    <a:pt x="280" y="80"/>
                  </a:moveTo>
                  <a:cubicBezTo>
                    <a:pt x="280" y="88"/>
                    <a:pt x="273" y="96"/>
                    <a:pt x="26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8"/>
                    <a:pt x="0" y="8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73" y="0"/>
                    <a:pt x="280" y="7"/>
                    <a:pt x="280" y="16"/>
                  </a:cubicBezTo>
                  <a:lnTo>
                    <a:pt x="280" y="8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46" name="Rectangle 57"/>
            <p:cNvSpPr>
              <a:spLocks noChangeArrowheads="1"/>
            </p:cNvSpPr>
            <p:nvPr/>
          </p:nvSpPr>
          <p:spPr bwMode="auto">
            <a:xfrm>
              <a:off x="2806843" y="2257218"/>
              <a:ext cx="138345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Producing the first </a:t>
              </a:r>
            </a:p>
            <a:p>
              <a:r>
                <a:rPr lang="en-US" sz="1400">
                  <a:solidFill>
                    <a:srgbClr val="000000"/>
                  </a:solidFill>
                </a:rPr>
                <a:t>20 fish . . .</a:t>
              </a:r>
              <a:endParaRPr lang="en-US" sz="1400">
                <a:cs typeface="Arial" pitchFamily="34" charset="0"/>
              </a:endParaRPr>
            </a:p>
          </p:txBody>
        </p:sp>
      </p:grpSp>
      <p:sp>
        <p:nvSpPr>
          <p:cNvPr id="47" name="Line 59"/>
          <p:cNvSpPr>
            <a:spLocks noChangeShapeType="1"/>
          </p:cNvSpPr>
          <p:nvPr/>
        </p:nvSpPr>
        <p:spPr bwMode="auto">
          <a:xfrm>
            <a:off x="6584638" y="4452648"/>
            <a:ext cx="22225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" name="Group 94"/>
          <p:cNvGrpSpPr>
            <a:grpSpLocks/>
          </p:cNvGrpSpPr>
          <p:nvPr/>
        </p:nvGrpSpPr>
        <p:grpSpPr bwMode="auto">
          <a:xfrm>
            <a:off x="6859276" y="4217698"/>
            <a:ext cx="1655762" cy="519112"/>
            <a:chOff x="6051009" y="4155271"/>
            <a:chExt cx="1655187" cy="519968"/>
          </a:xfrm>
        </p:grpSpPr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6051009" y="4155271"/>
              <a:ext cx="1655187" cy="519968"/>
            </a:xfrm>
            <a:custGeom>
              <a:avLst/>
              <a:gdLst>
                <a:gd name="T0" fmla="*/ 2147483647 w 227"/>
                <a:gd name="T1" fmla="*/ 1931991340 h 129"/>
                <a:gd name="T2" fmla="*/ 2147483647 w 227"/>
                <a:gd name="T3" fmla="*/ 2147483647 h 129"/>
                <a:gd name="T4" fmla="*/ 1126828480 w 227"/>
                <a:gd name="T5" fmla="*/ 2147483647 h 129"/>
                <a:gd name="T6" fmla="*/ 0 w 227"/>
                <a:gd name="T7" fmla="*/ 1931991340 h 129"/>
                <a:gd name="T8" fmla="*/ 0 w 227"/>
                <a:gd name="T9" fmla="*/ 273555637 h 129"/>
                <a:gd name="T10" fmla="*/ 1126828480 w 227"/>
                <a:gd name="T11" fmla="*/ 0 h 129"/>
                <a:gd name="T12" fmla="*/ 2147483647 w 227"/>
                <a:gd name="T13" fmla="*/ 0 h 129"/>
                <a:gd name="T14" fmla="*/ 2147483647 w 227"/>
                <a:gd name="T15" fmla="*/ 273555637 h 129"/>
                <a:gd name="T16" fmla="*/ 2147483647 w 227"/>
                <a:gd name="T17" fmla="*/ 193199134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" h="129">
                  <a:moveTo>
                    <a:pt x="227" y="113"/>
                  </a:moveTo>
                  <a:cubicBezTo>
                    <a:pt x="227" y="122"/>
                    <a:pt x="220" y="129"/>
                    <a:pt x="211" y="129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7" y="129"/>
                    <a:pt x="0" y="122"/>
                    <a:pt x="0" y="1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20" y="0"/>
                    <a:pt x="227" y="8"/>
                    <a:pt x="227" y="16"/>
                  </a:cubicBezTo>
                  <a:lnTo>
                    <a:pt x="227" y="11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0" name="Rectangle 62"/>
            <p:cNvSpPr>
              <a:spLocks noChangeArrowheads="1"/>
            </p:cNvSpPr>
            <p:nvPr/>
          </p:nvSpPr>
          <p:spPr bwMode="auto">
            <a:xfrm>
              <a:off x="6139180" y="4191983"/>
              <a:ext cx="146360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…requires </a:t>
              </a:r>
              <a:r>
                <a:rPr lang="en-US" sz="1400">
                  <a:solidFill>
                    <a:srgbClr val="000000"/>
                  </a:solidFill>
                </a:rPr>
                <a:t>giving up </a:t>
              </a:r>
            </a:p>
            <a:p>
              <a:r>
                <a:rPr lang="en-US" sz="1400">
                  <a:solidFill>
                    <a:srgbClr val="000000"/>
                  </a:solidFill>
                </a:rPr>
                <a:t>25 more coconuts…</a:t>
              </a:r>
            </a:p>
          </p:txBody>
        </p:sp>
      </p:grpSp>
      <p:grpSp>
        <p:nvGrpSpPr>
          <p:cNvPr id="51" name="Group 92"/>
          <p:cNvGrpSpPr>
            <a:grpSpLocks/>
          </p:cNvGrpSpPr>
          <p:nvPr/>
        </p:nvGrpSpPr>
        <p:grpSpPr bwMode="auto">
          <a:xfrm>
            <a:off x="5106676" y="2255548"/>
            <a:ext cx="1598612" cy="555625"/>
            <a:chOff x="4474444" y="2193345"/>
            <a:chExt cx="1598634" cy="555866"/>
          </a:xfrm>
        </p:grpSpPr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4474444" y="2193345"/>
              <a:ext cx="1598634" cy="555866"/>
            </a:xfrm>
            <a:custGeom>
              <a:avLst/>
              <a:gdLst>
                <a:gd name="T0" fmla="*/ 2147483647 w 295"/>
                <a:gd name="T1" fmla="*/ 2147483647 h 96"/>
                <a:gd name="T2" fmla="*/ 2147483647 w 295"/>
                <a:gd name="T3" fmla="*/ 2147483647 h 96"/>
                <a:gd name="T4" fmla="*/ 622401689 w 295"/>
                <a:gd name="T5" fmla="*/ 2147483647 h 96"/>
                <a:gd name="T6" fmla="*/ 0 w 295"/>
                <a:gd name="T7" fmla="*/ 2147483647 h 96"/>
                <a:gd name="T8" fmla="*/ 0 w 295"/>
                <a:gd name="T9" fmla="*/ 710582321 h 96"/>
                <a:gd name="T10" fmla="*/ 622401689 w 295"/>
                <a:gd name="T11" fmla="*/ 0 h 96"/>
                <a:gd name="T12" fmla="*/ 2147483647 w 295"/>
                <a:gd name="T13" fmla="*/ 0 h 96"/>
                <a:gd name="T14" fmla="*/ 2147483647 w 295"/>
                <a:gd name="T15" fmla="*/ 710582321 h 96"/>
                <a:gd name="T16" fmla="*/ 2147483647 w 295"/>
                <a:gd name="T17" fmla="*/ 2147483647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96">
                  <a:moveTo>
                    <a:pt x="295" y="80"/>
                  </a:moveTo>
                  <a:cubicBezTo>
                    <a:pt x="295" y="89"/>
                    <a:pt x="288" y="96"/>
                    <a:pt x="279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89"/>
                    <a:pt x="0" y="8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88" y="0"/>
                    <a:pt x="295" y="8"/>
                    <a:pt x="295" y="16"/>
                  </a:cubicBezTo>
                  <a:lnTo>
                    <a:pt x="295" y="8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3" name="Rectangle 66"/>
            <p:cNvSpPr>
              <a:spLocks noChangeArrowheads="1"/>
            </p:cNvSpPr>
            <p:nvPr/>
          </p:nvSpPr>
          <p:spPr bwMode="auto">
            <a:xfrm>
              <a:off x="4526877" y="2242470"/>
              <a:ext cx="154396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cs typeface="Arial" pitchFamily="34" charset="0"/>
                </a:rPr>
                <a:t>…requires giving </a:t>
              </a:r>
              <a:r>
                <a:rPr lang="en-US" sz="1400" dirty="0">
                  <a:solidFill>
                    <a:srgbClr val="000000"/>
                  </a:solidFill>
                </a:rPr>
                <a:t>up 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5 coconuts</a:t>
              </a:r>
              <a:endParaRPr lang="en-US" sz="1400" dirty="0">
                <a:cs typeface="Arial" pitchFamily="34" charset="0"/>
              </a:endParaRPr>
            </a:p>
          </p:txBody>
        </p:sp>
      </p:grpSp>
      <p:grpSp>
        <p:nvGrpSpPr>
          <p:cNvPr id="54" name="Group 93"/>
          <p:cNvGrpSpPr>
            <a:grpSpLocks/>
          </p:cNvGrpSpPr>
          <p:nvPr/>
        </p:nvGrpSpPr>
        <p:grpSpPr bwMode="auto">
          <a:xfrm>
            <a:off x="5957576" y="2922298"/>
            <a:ext cx="1389062" cy="554037"/>
            <a:chOff x="5325484" y="2859557"/>
            <a:chExt cx="1389655" cy="554488"/>
          </a:xfrm>
        </p:grpSpPr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5325484" y="2859557"/>
              <a:ext cx="1389655" cy="554488"/>
            </a:xfrm>
            <a:custGeom>
              <a:avLst/>
              <a:gdLst>
                <a:gd name="T0" fmla="*/ 2147483647 w 271"/>
                <a:gd name="T1" fmla="*/ 2147483647 h 96"/>
                <a:gd name="T2" fmla="*/ 2147483647 w 271"/>
                <a:gd name="T3" fmla="*/ 2147483647 h 96"/>
                <a:gd name="T4" fmla="*/ 363797100 w 271"/>
                <a:gd name="T5" fmla="*/ 2147483647 h 96"/>
                <a:gd name="T6" fmla="*/ 0 w 271"/>
                <a:gd name="T7" fmla="*/ 2147483647 h 96"/>
                <a:gd name="T8" fmla="*/ 0 w 271"/>
                <a:gd name="T9" fmla="*/ 707064662 h 96"/>
                <a:gd name="T10" fmla="*/ 363797100 w 271"/>
                <a:gd name="T11" fmla="*/ 0 h 96"/>
                <a:gd name="T12" fmla="*/ 2147483647 w 271"/>
                <a:gd name="T13" fmla="*/ 0 h 96"/>
                <a:gd name="T14" fmla="*/ 2147483647 w 271"/>
                <a:gd name="T15" fmla="*/ 707064662 h 96"/>
                <a:gd name="T16" fmla="*/ 2147483647 w 271"/>
                <a:gd name="T17" fmla="*/ 2147483647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1" h="96">
                  <a:moveTo>
                    <a:pt x="271" y="80"/>
                  </a:moveTo>
                  <a:cubicBezTo>
                    <a:pt x="271" y="89"/>
                    <a:pt x="264" y="96"/>
                    <a:pt x="255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7" y="96"/>
                    <a:pt x="0" y="89"/>
                    <a:pt x="0" y="8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4" y="0"/>
                    <a:pt x="271" y="8"/>
                    <a:pt x="271" y="16"/>
                  </a:cubicBezTo>
                  <a:lnTo>
                    <a:pt x="271" y="8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6" name="Rectangle 68"/>
            <p:cNvSpPr>
              <a:spLocks noChangeArrowheads="1"/>
            </p:cNvSpPr>
            <p:nvPr/>
          </p:nvSpPr>
          <p:spPr bwMode="auto">
            <a:xfrm>
              <a:off x="5388934" y="2919293"/>
              <a:ext cx="116621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But producing </a:t>
              </a:r>
            </a:p>
            <a:p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20 </a:t>
              </a:r>
              <a:r>
                <a:rPr lang="en-US" sz="1400">
                  <a:solidFill>
                    <a:srgbClr val="000000"/>
                  </a:solidFill>
                </a:rPr>
                <a:t>more fish . . .</a:t>
              </a:r>
              <a:endParaRPr lang="en-US" sz="1400">
                <a:cs typeface="Arial" pitchFamily="34" charset="0"/>
              </a:endParaRPr>
            </a:p>
          </p:txBody>
        </p:sp>
      </p:grpSp>
      <p:sp>
        <p:nvSpPr>
          <p:cNvPr id="57" name="Oval 70"/>
          <p:cNvSpPr>
            <a:spLocks noChangeArrowheads="1"/>
          </p:cNvSpPr>
          <p:nvPr/>
        </p:nvSpPr>
        <p:spPr bwMode="auto">
          <a:xfrm>
            <a:off x="3258826" y="3603335"/>
            <a:ext cx="22225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Oval 71"/>
          <p:cNvSpPr>
            <a:spLocks noChangeArrowheads="1"/>
          </p:cNvSpPr>
          <p:nvPr/>
        </p:nvSpPr>
        <p:spPr bwMode="auto">
          <a:xfrm>
            <a:off x="3357251" y="3603335"/>
            <a:ext cx="20637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Oval 72"/>
          <p:cNvSpPr>
            <a:spLocks noChangeArrowheads="1"/>
          </p:cNvSpPr>
          <p:nvPr/>
        </p:nvSpPr>
        <p:spPr bwMode="auto">
          <a:xfrm>
            <a:off x="3457263" y="3603335"/>
            <a:ext cx="20638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Oval 73"/>
          <p:cNvSpPr>
            <a:spLocks noChangeArrowheads="1"/>
          </p:cNvSpPr>
          <p:nvPr/>
        </p:nvSpPr>
        <p:spPr bwMode="auto">
          <a:xfrm>
            <a:off x="3557276" y="3603335"/>
            <a:ext cx="22225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Oval 74"/>
          <p:cNvSpPr>
            <a:spLocks noChangeArrowheads="1"/>
          </p:cNvSpPr>
          <p:nvPr/>
        </p:nvSpPr>
        <p:spPr bwMode="auto">
          <a:xfrm>
            <a:off x="3655701" y="3603335"/>
            <a:ext cx="20637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Oval 75"/>
          <p:cNvSpPr>
            <a:spLocks noChangeArrowheads="1"/>
          </p:cNvSpPr>
          <p:nvPr/>
        </p:nvSpPr>
        <p:spPr bwMode="auto">
          <a:xfrm>
            <a:off x="3758888" y="3603335"/>
            <a:ext cx="20638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Oval 76"/>
          <p:cNvSpPr>
            <a:spLocks noChangeArrowheads="1"/>
          </p:cNvSpPr>
          <p:nvPr/>
        </p:nvSpPr>
        <p:spPr bwMode="auto">
          <a:xfrm>
            <a:off x="3855726" y="3603335"/>
            <a:ext cx="22225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Oval 77"/>
          <p:cNvSpPr>
            <a:spLocks noChangeArrowheads="1"/>
          </p:cNvSpPr>
          <p:nvPr/>
        </p:nvSpPr>
        <p:spPr bwMode="auto">
          <a:xfrm>
            <a:off x="3952563" y="3603335"/>
            <a:ext cx="20638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Oval 78"/>
          <p:cNvSpPr>
            <a:spLocks noChangeArrowheads="1"/>
          </p:cNvSpPr>
          <p:nvPr/>
        </p:nvSpPr>
        <p:spPr bwMode="auto">
          <a:xfrm>
            <a:off x="4057338" y="3603335"/>
            <a:ext cx="20638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Oval 79"/>
          <p:cNvSpPr>
            <a:spLocks noChangeArrowheads="1"/>
          </p:cNvSpPr>
          <p:nvPr/>
        </p:nvSpPr>
        <p:spPr bwMode="auto">
          <a:xfrm>
            <a:off x="4152588" y="3603335"/>
            <a:ext cx="22225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Oval 80"/>
          <p:cNvSpPr>
            <a:spLocks noChangeArrowheads="1"/>
          </p:cNvSpPr>
          <p:nvPr/>
        </p:nvSpPr>
        <p:spPr bwMode="auto">
          <a:xfrm>
            <a:off x="4255776" y="3603335"/>
            <a:ext cx="22225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Oval 81"/>
          <p:cNvSpPr>
            <a:spLocks noChangeArrowheads="1"/>
          </p:cNvSpPr>
          <p:nvPr/>
        </p:nvSpPr>
        <p:spPr bwMode="auto">
          <a:xfrm>
            <a:off x="4354201" y="3603335"/>
            <a:ext cx="20637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82"/>
          <p:cNvSpPr>
            <a:spLocks noChangeArrowheads="1"/>
          </p:cNvSpPr>
          <p:nvPr/>
        </p:nvSpPr>
        <p:spPr bwMode="auto">
          <a:xfrm>
            <a:off x="4451038" y="3603335"/>
            <a:ext cx="23813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Oval 83"/>
          <p:cNvSpPr>
            <a:spLocks noChangeArrowheads="1"/>
          </p:cNvSpPr>
          <p:nvPr/>
        </p:nvSpPr>
        <p:spPr bwMode="auto">
          <a:xfrm>
            <a:off x="4554226" y="3603335"/>
            <a:ext cx="20637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Oval 84"/>
          <p:cNvSpPr>
            <a:spLocks noChangeArrowheads="1"/>
          </p:cNvSpPr>
          <p:nvPr/>
        </p:nvSpPr>
        <p:spPr bwMode="auto">
          <a:xfrm>
            <a:off x="4652651" y="3603335"/>
            <a:ext cx="20637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Oval 85"/>
          <p:cNvSpPr>
            <a:spLocks noChangeArrowheads="1"/>
          </p:cNvSpPr>
          <p:nvPr/>
        </p:nvSpPr>
        <p:spPr bwMode="auto">
          <a:xfrm>
            <a:off x="4797113" y="5600410"/>
            <a:ext cx="22225" cy="25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Oval 86"/>
          <p:cNvSpPr>
            <a:spLocks noChangeArrowheads="1"/>
          </p:cNvSpPr>
          <p:nvPr/>
        </p:nvSpPr>
        <p:spPr bwMode="auto">
          <a:xfrm>
            <a:off x="4797113" y="5498810"/>
            <a:ext cx="22225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Oval 87"/>
          <p:cNvSpPr>
            <a:spLocks noChangeArrowheads="1"/>
          </p:cNvSpPr>
          <p:nvPr/>
        </p:nvSpPr>
        <p:spPr bwMode="auto">
          <a:xfrm>
            <a:off x="4797113" y="5706773"/>
            <a:ext cx="2222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Oval 88"/>
          <p:cNvSpPr>
            <a:spLocks noChangeArrowheads="1"/>
          </p:cNvSpPr>
          <p:nvPr/>
        </p:nvSpPr>
        <p:spPr bwMode="auto">
          <a:xfrm>
            <a:off x="4797113" y="5392448"/>
            <a:ext cx="22225" cy="238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Oval 89"/>
          <p:cNvSpPr>
            <a:spLocks noChangeArrowheads="1"/>
          </p:cNvSpPr>
          <p:nvPr/>
        </p:nvSpPr>
        <p:spPr bwMode="auto">
          <a:xfrm>
            <a:off x="4797113" y="5289260"/>
            <a:ext cx="2222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Oval 90"/>
          <p:cNvSpPr>
            <a:spLocks noChangeArrowheads="1"/>
          </p:cNvSpPr>
          <p:nvPr/>
        </p:nvSpPr>
        <p:spPr bwMode="auto">
          <a:xfrm>
            <a:off x="4797113" y="5182898"/>
            <a:ext cx="22225" cy="25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Oval 91"/>
          <p:cNvSpPr>
            <a:spLocks noChangeArrowheads="1"/>
          </p:cNvSpPr>
          <p:nvPr/>
        </p:nvSpPr>
        <p:spPr bwMode="auto">
          <a:xfrm>
            <a:off x="4797113" y="5081298"/>
            <a:ext cx="2222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Oval 92"/>
          <p:cNvSpPr>
            <a:spLocks noChangeArrowheads="1"/>
          </p:cNvSpPr>
          <p:nvPr/>
        </p:nvSpPr>
        <p:spPr bwMode="auto">
          <a:xfrm>
            <a:off x="4797113" y="4974935"/>
            <a:ext cx="22225" cy="25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Oval 93"/>
          <p:cNvSpPr>
            <a:spLocks noChangeArrowheads="1"/>
          </p:cNvSpPr>
          <p:nvPr/>
        </p:nvSpPr>
        <p:spPr bwMode="auto">
          <a:xfrm>
            <a:off x="4797113" y="4873335"/>
            <a:ext cx="2222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Oval 94"/>
          <p:cNvSpPr>
            <a:spLocks noChangeArrowheads="1"/>
          </p:cNvSpPr>
          <p:nvPr/>
        </p:nvSpPr>
        <p:spPr bwMode="auto">
          <a:xfrm>
            <a:off x="4797113" y="4766973"/>
            <a:ext cx="22225" cy="25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Oval 95"/>
          <p:cNvSpPr>
            <a:spLocks noChangeArrowheads="1"/>
          </p:cNvSpPr>
          <p:nvPr/>
        </p:nvSpPr>
        <p:spPr bwMode="auto">
          <a:xfrm>
            <a:off x="4797113" y="4668548"/>
            <a:ext cx="22225" cy="25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Oval 96"/>
          <p:cNvSpPr>
            <a:spLocks noChangeArrowheads="1"/>
          </p:cNvSpPr>
          <p:nvPr/>
        </p:nvSpPr>
        <p:spPr bwMode="auto">
          <a:xfrm>
            <a:off x="4797113" y="4566948"/>
            <a:ext cx="2222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Oval 97"/>
          <p:cNvSpPr>
            <a:spLocks noChangeArrowheads="1"/>
          </p:cNvSpPr>
          <p:nvPr/>
        </p:nvSpPr>
        <p:spPr bwMode="auto">
          <a:xfrm>
            <a:off x="4797113" y="4460585"/>
            <a:ext cx="2222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98"/>
          <p:cNvSpPr>
            <a:spLocks noChangeArrowheads="1"/>
          </p:cNvSpPr>
          <p:nvPr/>
        </p:nvSpPr>
        <p:spPr bwMode="auto">
          <a:xfrm>
            <a:off x="4797113" y="4355810"/>
            <a:ext cx="22225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Oval 99"/>
          <p:cNvSpPr>
            <a:spLocks noChangeArrowheads="1"/>
          </p:cNvSpPr>
          <p:nvPr/>
        </p:nvSpPr>
        <p:spPr bwMode="auto">
          <a:xfrm>
            <a:off x="4797113" y="4252623"/>
            <a:ext cx="2222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Oval 100"/>
          <p:cNvSpPr>
            <a:spLocks noChangeArrowheads="1"/>
          </p:cNvSpPr>
          <p:nvPr/>
        </p:nvSpPr>
        <p:spPr bwMode="auto">
          <a:xfrm>
            <a:off x="4797113" y="4147848"/>
            <a:ext cx="22225" cy="238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Oval 101"/>
          <p:cNvSpPr>
            <a:spLocks noChangeArrowheads="1"/>
          </p:cNvSpPr>
          <p:nvPr/>
        </p:nvSpPr>
        <p:spPr bwMode="auto">
          <a:xfrm>
            <a:off x="4797113" y="4044660"/>
            <a:ext cx="2222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Oval 102"/>
          <p:cNvSpPr>
            <a:spLocks noChangeArrowheads="1"/>
          </p:cNvSpPr>
          <p:nvPr/>
        </p:nvSpPr>
        <p:spPr bwMode="auto">
          <a:xfrm>
            <a:off x="4797113" y="3939885"/>
            <a:ext cx="22225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103"/>
          <p:cNvSpPr>
            <a:spLocks noChangeArrowheads="1"/>
          </p:cNvSpPr>
          <p:nvPr/>
        </p:nvSpPr>
        <p:spPr bwMode="auto">
          <a:xfrm>
            <a:off x="4797113" y="3836698"/>
            <a:ext cx="2222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Oval 104"/>
          <p:cNvSpPr>
            <a:spLocks noChangeArrowheads="1"/>
          </p:cNvSpPr>
          <p:nvPr/>
        </p:nvSpPr>
        <p:spPr bwMode="auto">
          <a:xfrm>
            <a:off x="4797113" y="3731923"/>
            <a:ext cx="2222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Rectangle 105"/>
          <p:cNvSpPr>
            <a:spLocks noChangeArrowheads="1"/>
          </p:cNvSpPr>
          <p:nvPr/>
        </p:nvSpPr>
        <p:spPr bwMode="auto">
          <a:xfrm>
            <a:off x="1891988" y="1671348"/>
            <a:ext cx="1784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Quantity of coconuts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93" name="Rectangle 106"/>
          <p:cNvSpPr>
            <a:spLocks noChangeArrowheads="1"/>
          </p:cNvSpPr>
          <p:nvPr/>
        </p:nvSpPr>
        <p:spPr bwMode="auto">
          <a:xfrm>
            <a:off x="7610163" y="6240173"/>
            <a:ext cx="1327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Quantity of fish</a:t>
            </a:r>
            <a:endParaRPr lang="en-US" sz="1600" b="1">
              <a:cs typeface="Arial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3060388" y="3127085"/>
            <a:ext cx="1720850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860613" y="3601748"/>
            <a:ext cx="1720850" cy="158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5489263" y="4700298"/>
            <a:ext cx="2195513" cy="158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5400000">
            <a:off x="4591531" y="3335842"/>
            <a:ext cx="423863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1"/>
          <p:cNvSpPr txBox="1">
            <a:spLocks noChangeArrowheads="1"/>
          </p:cNvSpPr>
          <p:nvPr/>
        </p:nvSpPr>
        <p:spPr bwMode="auto">
          <a:xfrm>
            <a:off x="8246751" y="1425285"/>
            <a:ext cx="132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/>
              <a:t>Figure 3.2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3</a:t>
            </a:r>
          </a:p>
        </p:txBody>
      </p:sp>
    </p:spTree>
    <p:extLst>
      <p:ext uri="{BB962C8B-B14F-4D97-AF65-F5344CB8AC3E}">
        <p14:creationId xmlns:p14="http://schemas.microsoft.com/office/powerpoint/2010/main" val="26678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Economic Growth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924368"/>
            <a:ext cx="8031274" cy="379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Economic growth allows a sustained rise in aggregate output.</a:t>
            </a:r>
          </a:p>
          <a:p>
            <a:pPr marL="820738" lvl="1" indent="-2968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Economic growth is shown as an outward shift of the PPF.</a:t>
            </a:r>
          </a:p>
          <a:p>
            <a:pPr marL="523875" lvl="1">
              <a:spcBef>
                <a:spcPct val="2000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There are two general sources of economic growth.</a:t>
            </a:r>
          </a:p>
          <a:p>
            <a:pPr marL="820738" lvl="1" indent="-2968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An increase in an economy’s resources.</a:t>
            </a:r>
          </a:p>
          <a:p>
            <a:pPr marL="820738" lvl="1" indent="-2968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Progress in </a:t>
            </a:r>
            <a:r>
              <a:rPr lang="en-US" sz="2400" b="1" dirty="0">
                <a:solidFill>
                  <a:prstClr val="black"/>
                </a:solidFill>
              </a:rPr>
              <a:t>technology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3</a:t>
            </a:r>
          </a:p>
        </p:txBody>
      </p:sp>
      <p:pic>
        <p:nvPicPr>
          <p:cNvPr id="14" name="Picture 1" descr="Krug_AP_2e_Econ_3UN0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14" y="1626327"/>
            <a:ext cx="3573314" cy="463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51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Economic Growth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30149" y="1709018"/>
            <a:ext cx="38491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1588" indent="-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Economic growth results in an </a:t>
            </a:r>
            <a:r>
              <a:rPr lang="en-US" sz="2000" i="1" dirty="0">
                <a:latin typeface="+mn-lt"/>
              </a:rPr>
              <a:t>outward shift </a:t>
            </a:r>
            <a:r>
              <a:rPr lang="en-US" sz="2000" dirty="0">
                <a:latin typeface="+mn-lt"/>
              </a:rPr>
              <a:t>of the PPF because production possibilities are expanded.  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130149" y="1709018"/>
            <a:ext cx="3206158" cy="7950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588" indent="-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The economy can now produce more of everything.</a:t>
            </a:r>
          </a:p>
          <a:p>
            <a:pPr marL="1588" indent="-15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30149" y="1714489"/>
            <a:ext cx="3849100" cy="1357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588" indent="-15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Production is initially at point </a:t>
            </a:r>
            <a:r>
              <a:rPr lang="en-US" sz="2000" i="1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(20 fish and 25 coconuts), </a:t>
            </a:r>
            <a:r>
              <a:rPr lang="en-US" sz="2000" dirty="0">
                <a:latin typeface="+mn-lt"/>
                <a:sym typeface="Wingdings" pitchFamily="2" charset="2"/>
              </a:rPr>
              <a:t> </a:t>
            </a:r>
            <a:r>
              <a:rPr lang="en-US" sz="2000" dirty="0">
                <a:latin typeface="+mn-lt"/>
              </a:rPr>
              <a:t>it can move to point </a:t>
            </a:r>
            <a:r>
              <a:rPr lang="en-US" sz="2000" i="1" dirty="0">
                <a:latin typeface="+mn-lt"/>
              </a:rPr>
              <a:t>E </a:t>
            </a:r>
            <a:r>
              <a:rPr lang="en-US" sz="2000" dirty="0">
                <a:latin typeface="+mn-lt"/>
              </a:rPr>
              <a:t>(25 fish and 30 coconuts).</a:t>
            </a:r>
          </a:p>
        </p:txBody>
      </p:sp>
      <p:sp>
        <p:nvSpPr>
          <p:cNvPr id="15" name="Freeform 35"/>
          <p:cNvSpPr>
            <a:spLocks/>
          </p:cNvSpPr>
          <p:nvPr/>
        </p:nvSpPr>
        <p:spPr bwMode="auto">
          <a:xfrm>
            <a:off x="3359348" y="2763838"/>
            <a:ext cx="4203700" cy="3244850"/>
          </a:xfrm>
          <a:custGeom>
            <a:avLst/>
            <a:gdLst>
              <a:gd name="T0" fmla="*/ 0 w 752"/>
              <a:gd name="T1" fmla="*/ 0 h 509"/>
              <a:gd name="T2" fmla="*/ 2147483647 w 752"/>
              <a:gd name="T3" fmla="*/ 2147483647 h 509"/>
              <a:gd name="T4" fmla="*/ 0 60000 65536"/>
              <a:gd name="T5" fmla="*/ 0 60000 65536"/>
              <a:gd name="T6" fmla="*/ 0 w 752"/>
              <a:gd name="T7" fmla="*/ 0 h 509"/>
              <a:gd name="T8" fmla="*/ 752 w 752"/>
              <a:gd name="T9" fmla="*/ 509 h 5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2" h="509">
                <a:moveTo>
                  <a:pt x="0" y="0"/>
                </a:moveTo>
                <a:cubicBezTo>
                  <a:pt x="317" y="16"/>
                  <a:pt x="752" y="92"/>
                  <a:pt x="752" y="509"/>
                </a:cubicBezTo>
              </a:path>
            </a:pathLst>
          </a:custGeom>
          <a:noFill/>
          <a:ln w="28575">
            <a:solidFill>
              <a:srgbClr val="0076A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3530798" y="3033713"/>
            <a:ext cx="4443412" cy="2943225"/>
            <a:chOff x="1909482" y="3033875"/>
            <a:chExt cx="4443925" cy="2943821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5938420" y="5826519"/>
              <a:ext cx="0" cy="1511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3471989" y="3392437"/>
              <a:ext cx="115680" cy="21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A</a:t>
              </a:r>
              <a:endParaRPr lang="en-US" sz="1400">
                <a:cs typeface="Arial" pitchFamily="34" charset="0"/>
              </a:endParaRPr>
            </a:p>
          </p:txBody>
        </p:sp>
        <p:sp>
          <p:nvSpPr>
            <p:cNvPr id="19" name="Oval 38"/>
            <p:cNvSpPr>
              <a:spLocks noChangeArrowheads="1"/>
            </p:cNvSpPr>
            <p:nvPr/>
          </p:nvSpPr>
          <p:spPr bwMode="auto">
            <a:xfrm>
              <a:off x="3761667" y="3033875"/>
              <a:ext cx="134058" cy="15226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9"/>
            <p:cNvSpPr>
              <a:spLocks noChangeArrowheads="1"/>
            </p:cNvSpPr>
            <p:nvPr/>
          </p:nvSpPr>
          <p:spPr bwMode="auto">
            <a:xfrm>
              <a:off x="6020880" y="5448578"/>
              <a:ext cx="3325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New</a:t>
              </a:r>
              <a:endParaRPr lang="en-US" sz="1400">
                <a:cs typeface="Arial" pitchFamily="34" charset="0"/>
              </a:endParaRPr>
            </a:p>
          </p:txBody>
        </p:sp>
        <p:sp>
          <p:nvSpPr>
            <p:cNvPr id="21" name="Rectangle 40"/>
            <p:cNvSpPr>
              <a:spLocks noChangeArrowheads="1"/>
            </p:cNvSpPr>
            <p:nvPr/>
          </p:nvSpPr>
          <p:spPr bwMode="auto">
            <a:xfrm>
              <a:off x="6020880" y="5662974"/>
              <a:ext cx="2677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PPF</a:t>
              </a:r>
              <a:endParaRPr lang="en-US" sz="1400"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909482" y="3106915"/>
              <a:ext cx="1895694" cy="12703"/>
            </a:xfrm>
            <a:prstGeom prst="line">
              <a:avLst/>
            </a:prstGeom>
            <a:ln w="317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2517451" y="4475617"/>
              <a:ext cx="2621493" cy="17465"/>
            </a:xfrm>
            <a:prstGeom prst="line">
              <a:avLst/>
            </a:prstGeom>
            <a:ln w="3175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4"/>
          <p:cNvGrpSpPr>
            <a:grpSpLocks/>
          </p:cNvGrpSpPr>
          <p:nvPr/>
        </p:nvGrpSpPr>
        <p:grpSpPr bwMode="auto">
          <a:xfrm>
            <a:off x="1835348" y="1343025"/>
            <a:ext cx="7337425" cy="5097463"/>
            <a:chOff x="214282" y="1342509"/>
            <a:chExt cx="7336965" cy="5098552"/>
          </a:xfrm>
        </p:grpSpPr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1734336" y="1880810"/>
              <a:ext cx="4951721" cy="4096886"/>
            </a:xfrm>
            <a:custGeom>
              <a:avLst/>
              <a:gdLst>
                <a:gd name="T0" fmla="*/ 2147483647 w 2093"/>
                <a:gd name="T1" fmla="*/ 2147483647 h 1518"/>
                <a:gd name="T2" fmla="*/ 0 w 2093"/>
                <a:gd name="T3" fmla="*/ 2147483647 h 1518"/>
                <a:gd name="T4" fmla="*/ 0 w 2093"/>
                <a:gd name="T5" fmla="*/ 0 h 1518"/>
                <a:gd name="T6" fmla="*/ 0 60000 65536"/>
                <a:gd name="T7" fmla="*/ 0 60000 65536"/>
                <a:gd name="T8" fmla="*/ 0 60000 65536"/>
                <a:gd name="T9" fmla="*/ 0 w 2093"/>
                <a:gd name="T10" fmla="*/ 0 h 1518"/>
                <a:gd name="T11" fmla="*/ 2093 w 2093"/>
                <a:gd name="T12" fmla="*/ 1518 h 1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3" h="1518">
                  <a:moveTo>
                    <a:pt x="2093" y="1518"/>
                  </a:moveTo>
                  <a:lnTo>
                    <a:pt x="0" y="151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52"/>
            <p:cNvGrpSpPr>
              <a:grpSpLocks/>
            </p:cNvGrpSpPr>
            <p:nvPr/>
          </p:nvGrpSpPr>
          <p:grpSpPr bwMode="auto">
            <a:xfrm>
              <a:off x="214282" y="1342509"/>
              <a:ext cx="7336965" cy="5098552"/>
              <a:chOff x="214282" y="1342509"/>
              <a:chExt cx="7336965" cy="5098552"/>
            </a:xfrm>
          </p:grpSpPr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1734336" y="2620201"/>
                <a:ext cx="13468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1734336" y="4059127"/>
                <a:ext cx="13468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>
                <a:off x="1734336" y="4540144"/>
                <a:ext cx="13468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1734336" y="5017038"/>
                <a:ext cx="13468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>
                <a:off x="1734336" y="5495305"/>
                <a:ext cx="13468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flipV="1">
                <a:off x="2574053" y="5826519"/>
                <a:ext cx="0" cy="151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 flipV="1">
                <a:off x="3411022" y="5826519"/>
                <a:ext cx="0" cy="151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5"/>
              <p:cNvSpPr>
                <a:spLocks noChangeShapeType="1"/>
              </p:cNvSpPr>
              <p:nvPr/>
            </p:nvSpPr>
            <p:spPr bwMode="auto">
              <a:xfrm flipV="1">
                <a:off x="3834317" y="5826519"/>
                <a:ext cx="0" cy="151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6"/>
              <p:cNvSpPr>
                <a:spLocks noChangeShapeType="1"/>
              </p:cNvSpPr>
              <p:nvPr/>
            </p:nvSpPr>
            <p:spPr bwMode="auto">
              <a:xfrm flipV="1">
                <a:off x="4256236" y="5826519"/>
                <a:ext cx="0" cy="151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 flipV="1">
                <a:off x="5093205" y="5826519"/>
                <a:ext cx="0" cy="1511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469604" y="6016177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10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3309321" y="6016177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20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3732616" y="6016177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25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4151787" y="6016177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30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41" name="Rectangle 23"/>
              <p:cNvSpPr>
                <a:spLocks noChangeArrowheads="1"/>
              </p:cNvSpPr>
              <p:nvPr/>
            </p:nvSpPr>
            <p:spPr bwMode="auto">
              <a:xfrm>
                <a:off x="4991505" y="6016177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40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42" name="Rectangle 24"/>
              <p:cNvSpPr>
                <a:spLocks noChangeArrowheads="1"/>
              </p:cNvSpPr>
              <p:nvPr/>
            </p:nvSpPr>
            <p:spPr bwMode="auto">
              <a:xfrm>
                <a:off x="5831222" y="6016177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50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43" name="Rectangle 25"/>
              <p:cNvSpPr>
                <a:spLocks noChangeArrowheads="1"/>
              </p:cNvSpPr>
              <p:nvPr/>
            </p:nvSpPr>
            <p:spPr bwMode="auto">
              <a:xfrm>
                <a:off x="1528186" y="6016177"/>
                <a:ext cx="913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0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44" name="Rectangle 26"/>
              <p:cNvSpPr>
                <a:spLocks noChangeArrowheads="1"/>
              </p:cNvSpPr>
              <p:nvPr/>
            </p:nvSpPr>
            <p:spPr bwMode="auto">
              <a:xfrm>
                <a:off x="1426486" y="2477270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35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1426486" y="2980086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30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46" name="Rectangle 28"/>
              <p:cNvSpPr>
                <a:spLocks noChangeArrowheads="1"/>
              </p:cNvSpPr>
              <p:nvPr/>
            </p:nvSpPr>
            <p:spPr bwMode="auto">
              <a:xfrm>
                <a:off x="1426486" y="3440677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25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47" name="Rectangle 29"/>
              <p:cNvSpPr>
                <a:spLocks noChangeArrowheads="1"/>
              </p:cNvSpPr>
              <p:nvPr/>
            </p:nvSpPr>
            <p:spPr bwMode="auto">
              <a:xfrm>
                <a:off x="1426486" y="3918945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20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48" name="Rectangle 30"/>
              <p:cNvSpPr>
                <a:spLocks noChangeArrowheads="1"/>
              </p:cNvSpPr>
              <p:nvPr/>
            </p:nvSpPr>
            <p:spPr bwMode="auto">
              <a:xfrm>
                <a:off x="1426486" y="4399962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15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49" name="Rectangle 31"/>
              <p:cNvSpPr>
                <a:spLocks noChangeArrowheads="1"/>
              </p:cNvSpPr>
              <p:nvPr/>
            </p:nvSpPr>
            <p:spPr bwMode="auto">
              <a:xfrm>
                <a:off x="1426486" y="4874107"/>
                <a:ext cx="18274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10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50" name="Rectangle 32"/>
              <p:cNvSpPr>
                <a:spLocks noChangeArrowheads="1"/>
              </p:cNvSpPr>
              <p:nvPr/>
            </p:nvSpPr>
            <p:spPr bwMode="auto">
              <a:xfrm>
                <a:off x="1528186" y="5357872"/>
                <a:ext cx="913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5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>
                <a:off x="1738459" y="3094345"/>
                <a:ext cx="3358869" cy="2879228"/>
              </a:xfrm>
              <a:custGeom>
                <a:avLst/>
                <a:gdLst>
                  <a:gd name="T0" fmla="*/ 0 w 601"/>
                  <a:gd name="T1" fmla="*/ 0 h 452"/>
                  <a:gd name="T2" fmla="*/ 2147483647 w 601"/>
                  <a:gd name="T3" fmla="*/ 2147483647 h 452"/>
                  <a:gd name="T4" fmla="*/ 0 60000 65536"/>
                  <a:gd name="T5" fmla="*/ 0 60000 65536"/>
                  <a:gd name="T6" fmla="*/ 0 w 601"/>
                  <a:gd name="T7" fmla="*/ 0 h 452"/>
                  <a:gd name="T8" fmla="*/ 601 w 601"/>
                  <a:gd name="T9" fmla="*/ 452 h 4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1" h="452">
                    <a:moveTo>
                      <a:pt x="0" y="0"/>
                    </a:moveTo>
                    <a:cubicBezTo>
                      <a:pt x="211" y="49"/>
                      <a:pt x="601" y="90"/>
                      <a:pt x="601" y="452"/>
                    </a:cubicBezTo>
                  </a:path>
                </a:pathLst>
              </a:custGeom>
              <a:noFill/>
              <a:ln w="28575">
                <a:solidFill>
                  <a:srgbClr val="C7D6E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37"/>
              <p:cNvSpPr>
                <a:spLocks noChangeArrowheads="1"/>
              </p:cNvSpPr>
              <p:nvPr/>
            </p:nvSpPr>
            <p:spPr bwMode="auto">
              <a:xfrm>
                <a:off x="3326099" y="3499965"/>
                <a:ext cx="145756" cy="12429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41"/>
              <p:cNvSpPr>
                <a:spLocks noChangeArrowheads="1"/>
              </p:cNvSpPr>
              <p:nvPr/>
            </p:nvSpPr>
            <p:spPr bwMode="auto">
              <a:xfrm>
                <a:off x="5102825" y="5403225"/>
                <a:ext cx="57227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Original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54" name="Rectangle 42"/>
              <p:cNvSpPr>
                <a:spLocks noChangeArrowheads="1"/>
              </p:cNvSpPr>
              <p:nvPr/>
            </p:nvSpPr>
            <p:spPr bwMode="auto">
              <a:xfrm>
                <a:off x="5177039" y="5675343"/>
                <a:ext cx="26770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cs typeface="Arial" pitchFamily="34" charset="0"/>
                  </a:rPr>
                  <a:t>PPF</a:t>
                </a:r>
                <a:endParaRPr lang="en-US" sz="1400">
                  <a:cs typeface="Arial" pitchFamily="34" charset="0"/>
                </a:endParaRPr>
              </a:p>
            </p:txBody>
          </p:sp>
          <p:sp>
            <p:nvSpPr>
              <p:cNvPr id="55" name="Rectangle 121"/>
              <p:cNvSpPr>
                <a:spLocks noChangeArrowheads="1"/>
              </p:cNvSpPr>
              <p:nvPr/>
            </p:nvSpPr>
            <p:spPr bwMode="auto">
              <a:xfrm>
                <a:off x="946843" y="1643050"/>
                <a:ext cx="178497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  <a:cs typeface="Arial" pitchFamily="34" charset="0"/>
                  </a:rPr>
                  <a:t>Quantity of coconuts</a:t>
                </a:r>
                <a:endParaRPr lang="en-US" sz="1600" b="1">
                  <a:cs typeface="Arial" pitchFamily="34" charset="0"/>
                </a:endParaRPr>
              </a:p>
            </p:txBody>
          </p:sp>
          <p:sp>
            <p:nvSpPr>
              <p:cNvPr id="56" name="Rectangle 122"/>
              <p:cNvSpPr>
                <a:spLocks noChangeArrowheads="1"/>
              </p:cNvSpPr>
              <p:nvPr/>
            </p:nvSpPr>
            <p:spPr bwMode="auto">
              <a:xfrm>
                <a:off x="6224281" y="6194840"/>
                <a:ext cx="132696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  <a:cs typeface="Arial" pitchFamily="34" charset="0"/>
                  </a:rPr>
                  <a:t>Quantity of fish</a:t>
                </a:r>
                <a:endParaRPr lang="en-US" sz="1600" b="1">
                  <a:cs typeface="Arial" pitchFamily="34" charset="0"/>
                </a:endParaRPr>
              </a:p>
            </p:txBody>
          </p:sp>
          <p:sp>
            <p:nvSpPr>
              <p:cNvPr id="57" name="TextBox 1"/>
              <p:cNvSpPr txBox="1">
                <a:spLocks noChangeArrowheads="1"/>
              </p:cNvSpPr>
              <p:nvPr/>
            </p:nvSpPr>
            <p:spPr bwMode="auto">
              <a:xfrm>
                <a:off x="214282" y="1342509"/>
                <a:ext cx="152413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b="1"/>
                  <a:t>Figure 3.3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V="1">
                <a:off x="1909626" y="3543254"/>
                <a:ext cx="1481044" cy="3176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V="1">
                <a:off x="2327608" y="4711113"/>
                <a:ext cx="2153110" cy="17461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Line 9"/>
              <p:cNvSpPr>
                <a:spLocks noChangeShapeType="1"/>
              </p:cNvSpPr>
              <p:nvPr/>
            </p:nvSpPr>
            <p:spPr bwMode="auto">
              <a:xfrm>
                <a:off x="1734336" y="3549535"/>
                <a:ext cx="13468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>
                <a:off x="1734336" y="3111385"/>
                <a:ext cx="13468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62" name="Straight Arrow Connector 61"/>
          <p:cNvCxnSpPr/>
          <p:nvPr/>
        </p:nvCxnSpPr>
        <p:spPr>
          <a:xfrm>
            <a:off x="6264473" y="4214813"/>
            <a:ext cx="55562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5551685" y="2870200"/>
            <a:ext cx="87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E</a:t>
            </a:r>
            <a:endParaRPr lang="en-US" sz="1400"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3</a:t>
            </a:r>
          </a:p>
        </p:txBody>
      </p:sp>
    </p:spTree>
    <p:extLst>
      <p:ext uri="{BB962C8B-B14F-4D97-AF65-F5344CB8AC3E}">
        <p14:creationId xmlns:p14="http://schemas.microsoft.com/office/powerpoint/2010/main" val="21668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724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lvl="0" indent="-293688" fontAlgn="base">
              <a:spcBef>
                <a:spcPct val="20000"/>
              </a:spcBef>
              <a:spcAft>
                <a:spcPct val="0"/>
              </a:spcAft>
              <a:buClr>
                <a:srgbClr val="E2AC00"/>
              </a:buClr>
              <a:buFontTx/>
              <a:buAutoNum type="arabicPeriod"/>
            </a:pPr>
            <a:r>
              <a:rPr lang="tr-TR" sz="2600" dirty="0">
                <a:solidFill>
                  <a:prstClr val="black"/>
                </a:solidFill>
              </a:rPr>
              <a:t>One important economic model is the </a:t>
            </a:r>
            <a:r>
              <a:rPr lang="tr-TR" sz="2600" b="1" dirty="0">
                <a:solidFill>
                  <a:prstClr val="black"/>
                </a:solidFill>
              </a:rPr>
              <a:t>production possibility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tr-TR" sz="2600" b="1" dirty="0">
                <a:solidFill>
                  <a:prstClr val="black"/>
                </a:solidFill>
              </a:rPr>
              <a:t>frontier. </a:t>
            </a:r>
            <a:endParaRPr lang="en-US" sz="2600" b="1" dirty="0">
              <a:solidFill>
                <a:prstClr val="black"/>
              </a:solidFill>
            </a:endParaRPr>
          </a:p>
          <a:p>
            <a:pPr marL="293688" lvl="0" indent="-293688" fontAlgn="base">
              <a:spcBef>
                <a:spcPct val="20000"/>
              </a:spcBef>
              <a:spcAft>
                <a:spcPct val="0"/>
              </a:spcAft>
              <a:buClr>
                <a:srgbClr val="E2AC00"/>
              </a:buClr>
              <a:buFontTx/>
              <a:buAutoNum type="arabicPeriod"/>
            </a:pPr>
            <a:endParaRPr lang="en-US" sz="2600" dirty="0">
              <a:solidFill>
                <a:prstClr val="black"/>
              </a:solidFill>
            </a:endParaRPr>
          </a:p>
          <a:p>
            <a:pPr marL="293688" lvl="0" indent="-293688" fontAlgn="base">
              <a:spcBef>
                <a:spcPct val="20000"/>
              </a:spcBef>
              <a:spcAft>
                <a:spcPct val="0"/>
              </a:spcAft>
              <a:buClr>
                <a:srgbClr val="E2AC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The PPF </a:t>
            </a:r>
            <a:r>
              <a:rPr lang="tr-TR" sz="2600" dirty="0">
                <a:solidFill>
                  <a:prstClr val="black"/>
                </a:solidFill>
              </a:rPr>
              <a:t>illustrates: </a:t>
            </a:r>
            <a:r>
              <a:rPr lang="tr-TR" sz="2600" i="1" dirty="0">
                <a:solidFill>
                  <a:prstClr val="black"/>
                </a:solidFill>
              </a:rPr>
              <a:t>opportunity cost</a:t>
            </a:r>
            <a:r>
              <a:rPr lang="en-US" sz="2600" i="1" dirty="0">
                <a:solidFill>
                  <a:prstClr val="black"/>
                </a:solidFill>
              </a:rPr>
              <a:t>, </a:t>
            </a:r>
            <a:r>
              <a:rPr lang="tr-TR" sz="2600" i="1" dirty="0">
                <a:solidFill>
                  <a:prstClr val="black"/>
                </a:solidFill>
              </a:rPr>
              <a:t>efficiency</a:t>
            </a:r>
            <a:r>
              <a:rPr lang="en-US" sz="2600" i="1" dirty="0">
                <a:solidFill>
                  <a:prstClr val="black"/>
                </a:solidFill>
              </a:rPr>
              <a:t>, </a:t>
            </a:r>
            <a:r>
              <a:rPr lang="tr-TR" sz="2600" dirty="0">
                <a:solidFill>
                  <a:prstClr val="black"/>
                </a:solidFill>
              </a:rPr>
              <a:t>and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tr-TR" sz="2600" i="1" dirty="0">
                <a:solidFill>
                  <a:prstClr val="black"/>
                </a:solidFill>
              </a:rPr>
              <a:t>economic growth</a:t>
            </a:r>
            <a:r>
              <a:rPr lang="tr-TR" sz="2600" dirty="0">
                <a:solidFill>
                  <a:prstClr val="black"/>
                </a:solidFill>
              </a:rPr>
              <a:t>. </a:t>
            </a:r>
            <a:endParaRPr lang="en-US" sz="2600" dirty="0">
              <a:solidFill>
                <a:prstClr val="black"/>
              </a:solidFill>
            </a:endParaRPr>
          </a:p>
          <a:p>
            <a:pPr marL="293688" lvl="0" indent="-293688" fontAlgn="base">
              <a:spcBef>
                <a:spcPct val="20000"/>
              </a:spcBef>
              <a:spcAft>
                <a:spcPct val="0"/>
              </a:spcAft>
              <a:buClr>
                <a:srgbClr val="E2AC00"/>
              </a:buClr>
              <a:buFontTx/>
              <a:buAutoNum type="arabicPeriod"/>
            </a:pPr>
            <a:endParaRPr lang="en-US" sz="2600" dirty="0">
              <a:solidFill>
                <a:prstClr val="black"/>
              </a:solidFill>
            </a:endParaRPr>
          </a:p>
          <a:p>
            <a:pPr marL="293688" lvl="0" indent="-293688" fontAlgn="base">
              <a:spcBef>
                <a:spcPct val="20000"/>
              </a:spcBef>
              <a:spcAft>
                <a:spcPct val="0"/>
              </a:spcAft>
              <a:buClr>
                <a:srgbClr val="E2AC00"/>
              </a:buClr>
              <a:buFontTx/>
              <a:buAutoNum type="arabicPeriod"/>
            </a:pPr>
            <a:r>
              <a:rPr lang="tr-TR" sz="2600" dirty="0">
                <a:solidFill>
                  <a:prstClr val="black"/>
                </a:solidFill>
              </a:rPr>
              <a:t>There are two basic sources of growth: an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tr-TR" sz="2600" dirty="0">
                <a:solidFill>
                  <a:prstClr val="black"/>
                </a:solidFill>
              </a:rPr>
              <a:t>increase in factors of production</a:t>
            </a:r>
            <a:r>
              <a:rPr lang="tr-TR" sz="2600" b="1" dirty="0">
                <a:solidFill>
                  <a:prstClr val="black"/>
                </a:solidFill>
              </a:rPr>
              <a:t>, </a:t>
            </a:r>
            <a:r>
              <a:rPr lang="tr-TR" sz="2600" dirty="0">
                <a:solidFill>
                  <a:prstClr val="black"/>
                </a:solidFill>
              </a:rPr>
              <a:t>and improved </a:t>
            </a:r>
            <a:r>
              <a:rPr lang="tr-TR" sz="2600" b="1" dirty="0">
                <a:solidFill>
                  <a:prstClr val="black"/>
                </a:solidFill>
              </a:rPr>
              <a:t>technology.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3</a:t>
            </a:r>
          </a:p>
        </p:txBody>
      </p:sp>
    </p:spTree>
    <p:extLst>
      <p:ext uri="{BB962C8B-B14F-4D97-AF65-F5344CB8AC3E}">
        <p14:creationId xmlns:p14="http://schemas.microsoft.com/office/powerpoint/2010/main" val="55061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3" y="0"/>
            <a:ext cx="10515600" cy="1325563"/>
          </a:xfrm>
        </p:spPr>
        <p:txBody>
          <a:bodyPr/>
          <a:lstStyle/>
          <a:p>
            <a:r>
              <a:rPr lang="en-US" dirty="0"/>
              <a:t>Practice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804334"/>
            <a:ext cx="11057467" cy="6053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Technological improvements will</a:t>
            </a:r>
            <a:br>
              <a:rPr lang="en-US" dirty="0"/>
            </a:br>
            <a:r>
              <a:rPr lang="en-US" dirty="0"/>
              <a:t>A. leave the production possibility curve unchanged.</a:t>
            </a:r>
            <a:br>
              <a:rPr lang="en-US" dirty="0"/>
            </a:br>
            <a:r>
              <a:rPr lang="en-US" dirty="0"/>
              <a:t>B. shift the production possibility curve inward.</a:t>
            </a:r>
            <a:br>
              <a:rPr lang="en-US" dirty="0"/>
            </a:br>
            <a:r>
              <a:rPr lang="en-US" dirty="0"/>
              <a:t>C. shift the production possibility curve outward.</a:t>
            </a:r>
            <a:br>
              <a:rPr lang="en-US" dirty="0"/>
            </a:br>
            <a:r>
              <a:rPr lang="en-US" dirty="0"/>
              <a:t>D. necessarily lead to increase unemployment.</a:t>
            </a:r>
            <a:br>
              <a:rPr lang="en-US" dirty="0"/>
            </a:br>
            <a:r>
              <a:rPr lang="en-US" dirty="0"/>
              <a:t>E. increase the slope of the production possibility curve. </a:t>
            </a:r>
          </a:p>
          <a:p>
            <a:pPr marL="0" indent="0">
              <a:buNone/>
            </a:pPr>
            <a:r>
              <a:rPr lang="en-US" dirty="0"/>
              <a:t>Efficient production exists when the economy is</a:t>
            </a:r>
            <a:br>
              <a:rPr lang="en-US" dirty="0"/>
            </a:br>
            <a:r>
              <a:rPr lang="en-US" dirty="0"/>
              <a:t>A. operating underneath its production possibility curve. B. operating on its production possibility curve.</a:t>
            </a:r>
            <a:br>
              <a:rPr lang="en-US" dirty="0"/>
            </a:br>
            <a:r>
              <a:rPr lang="en-US" dirty="0"/>
              <a:t>C. operating outside its production possibility curve.</a:t>
            </a:r>
            <a:br>
              <a:rPr lang="en-US" dirty="0"/>
            </a:br>
            <a:r>
              <a:rPr lang="en-US" dirty="0"/>
              <a:t>D. moving beyond its production possibility curve.</a:t>
            </a:r>
            <a:br>
              <a:rPr lang="en-US" dirty="0"/>
            </a:br>
            <a:r>
              <a:rPr lang="en-US" dirty="0"/>
              <a:t>E. in a recession. </a:t>
            </a:r>
          </a:p>
          <a:p>
            <a:pPr marL="0" indent="0">
              <a:buNone/>
            </a:pPr>
            <a:r>
              <a:rPr lang="en-US" dirty="0"/>
              <a:t>The process through which an economy’s production possibility curve is shifted outward is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A. comparative advantage.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B. </a:t>
            </a:r>
            <a:r>
              <a:rPr lang="en-US" dirty="0" err="1"/>
              <a:t>economicgrowth</a:t>
            </a:r>
            <a:r>
              <a:rPr lang="en-US" dirty="0"/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 C. </a:t>
            </a:r>
            <a:r>
              <a:rPr lang="en-US" dirty="0" err="1"/>
              <a:t>fullemployment</a:t>
            </a:r>
            <a:r>
              <a:rPr lang="en-US" dirty="0"/>
              <a:t>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D. specialization.</a:t>
            </a:r>
            <a:br>
              <a:rPr lang="en-US" dirty="0"/>
            </a:br>
            <a:r>
              <a:rPr lang="en-US" dirty="0"/>
              <a:t>E. free trade.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2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3974" y="570969"/>
            <a:ext cx="6967891" cy="708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How trade leads to gains for an individual or an economy</a:t>
            </a:r>
          </a:p>
          <a:p>
            <a:pPr marL="341313" lvl="0" indent="-341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difference between absolute advantage and comparative advantage</a:t>
            </a:r>
          </a:p>
          <a:p>
            <a:pPr marL="341313" lvl="0" indent="-341313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How comparative advantage leads to gains from trade in the global marketplace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  <p:pic>
        <p:nvPicPr>
          <p:cNvPr id="12" name="Picture 1" descr="Krug_AP_2e_Econ_MO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82" y="3360717"/>
            <a:ext cx="6021387" cy="30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2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Gains from Trade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9981" y="1707058"/>
            <a:ext cx="8169256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9413" lvl="0" indent="-2936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key to a much better standard of living for everyone is </a:t>
            </a:r>
            <a:r>
              <a:rPr lang="en-US" sz="2600" b="1" dirty="0">
                <a:solidFill>
                  <a:prstClr val="black"/>
                </a:solidFill>
              </a:rPr>
              <a:t>trade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pPr marL="85725" lvl="0" fontAlgn="base">
              <a:spcBef>
                <a:spcPct val="20000"/>
              </a:spcBef>
              <a:spcAft>
                <a:spcPct val="0"/>
              </a:spcAft>
            </a:pPr>
            <a:endParaRPr lang="en-US" sz="2600" dirty="0">
              <a:solidFill>
                <a:prstClr val="black"/>
              </a:solidFill>
            </a:endParaRPr>
          </a:p>
          <a:p>
            <a:pPr marL="379413" lvl="0" indent="-2936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reason we have an economy is that there are </a:t>
            </a:r>
            <a:r>
              <a:rPr lang="en-US" sz="2600" b="1" dirty="0">
                <a:solidFill>
                  <a:prstClr val="black"/>
                </a:solidFill>
              </a:rPr>
              <a:t>gains from trade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pPr marL="85725" lvl="0" fontAlgn="base">
              <a:spcBef>
                <a:spcPct val="20000"/>
              </a:spcBef>
              <a:spcAft>
                <a:spcPct val="0"/>
              </a:spcAft>
            </a:pPr>
            <a:endParaRPr lang="en-US" sz="2600" dirty="0">
              <a:solidFill>
                <a:prstClr val="black"/>
              </a:solidFill>
            </a:endParaRPr>
          </a:p>
          <a:p>
            <a:pPr marL="379413" lvl="0" indent="-2936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Gains from trade arise from </a:t>
            </a:r>
            <a:r>
              <a:rPr lang="en-US" sz="2600" b="1" dirty="0">
                <a:solidFill>
                  <a:prstClr val="black"/>
                </a:solidFill>
              </a:rPr>
              <a:t>specialization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</p:spTree>
    <p:extLst>
      <p:ext uri="{BB962C8B-B14F-4D97-AF65-F5344CB8AC3E}">
        <p14:creationId xmlns:p14="http://schemas.microsoft.com/office/powerpoint/2010/main" val="124038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Production Possibilities for Two Castaways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946195" y="5222875"/>
            <a:ext cx="141287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6462382" y="5946775"/>
            <a:ext cx="0" cy="1555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51257" y="6145213"/>
            <a:ext cx="182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28</a:t>
            </a:r>
            <a:endParaRPr lang="en-US" sz="1400"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427582" y="6145213"/>
            <a:ext cx="182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40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730295" y="6145213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619170" y="3019425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30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730295" y="5078413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9</a:t>
            </a:r>
            <a:endParaRPr lang="en-US" sz="1400"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635170" y="1517650"/>
            <a:ext cx="312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cs typeface="Arial" pitchFamily="34" charset="0"/>
              </a:rPr>
              <a:t>(a) Tom’s Production Possibilities</a:t>
            </a:r>
            <a:endParaRPr lang="en-US" b="1">
              <a:cs typeface="Arial" pitchFamily="34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3946195" y="3160713"/>
            <a:ext cx="3592512" cy="2941637"/>
          </a:xfrm>
          <a:prstGeom prst="line">
            <a:avLst/>
          </a:prstGeom>
          <a:noFill/>
          <a:ln w="30163">
            <a:solidFill>
              <a:srgbClr val="0076A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3946195" y="2403475"/>
            <a:ext cx="4486275" cy="3698875"/>
          </a:xfrm>
          <a:custGeom>
            <a:avLst/>
            <a:gdLst>
              <a:gd name="T0" fmla="*/ 2147483647 w 1776"/>
              <a:gd name="T1" fmla="*/ 2147483647 h 1339"/>
              <a:gd name="T2" fmla="*/ 0 w 1776"/>
              <a:gd name="T3" fmla="*/ 2147483647 h 1339"/>
              <a:gd name="T4" fmla="*/ 0 w 1776"/>
              <a:gd name="T5" fmla="*/ 0 h 1339"/>
              <a:gd name="T6" fmla="*/ 0 60000 65536"/>
              <a:gd name="T7" fmla="*/ 0 60000 65536"/>
              <a:gd name="T8" fmla="*/ 0 60000 65536"/>
              <a:gd name="T9" fmla="*/ 0 w 1776"/>
              <a:gd name="T10" fmla="*/ 0 h 1339"/>
              <a:gd name="T11" fmla="*/ 1776 w 1776"/>
              <a:gd name="T12" fmla="*/ 1339 h 1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339">
                <a:moveTo>
                  <a:pt x="1776" y="1339"/>
                </a:moveTo>
                <a:lnTo>
                  <a:pt x="0" y="133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02057" y="5156200"/>
            <a:ext cx="120650" cy="1317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6462382" y="4606925"/>
            <a:ext cx="242888" cy="61595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52"/>
          <p:cNvGrpSpPr>
            <a:grpSpLocks/>
          </p:cNvGrpSpPr>
          <p:nvPr/>
        </p:nvGrpSpPr>
        <p:grpSpPr bwMode="auto">
          <a:xfrm>
            <a:off x="6487782" y="4157663"/>
            <a:ext cx="1689100" cy="512762"/>
            <a:chOff x="5124148" y="4157741"/>
            <a:chExt cx="1689340" cy="512400"/>
          </a:xfrm>
        </p:grpSpPr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5124148" y="4157741"/>
              <a:ext cx="1689340" cy="512400"/>
            </a:xfrm>
            <a:custGeom>
              <a:avLst/>
              <a:gdLst>
                <a:gd name="T0" fmla="*/ 2147483647 w 283"/>
                <a:gd name="T1" fmla="*/ 2147483647 h 97"/>
                <a:gd name="T2" fmla="*/ 2147483647 w 283"/>
                <a:gd name="T3" fmla="*/ 2147483647 h 97"/>
                <a:gd name="T4" fmla="*/ 697474218 w 283"/>
                <a:gd name="T5" fmla="*/ 2147483647 h 97"/>
                <a:gd name="T6" fmla="*/ 0 w 283"/>
                <a:gd name="T7" fmla="*/ 2147483647 h 97"/>
                <a:gd name="T8" fmla="*/ 0 w 283"/>
                <a:gd name="T9" fmla="*/ 546189366 h 97"/>
                <a:gd name="T10" fmla="*/ 697474218 w 283"/>
                <a:gd name="T11" fmla="*/ 0 h 97"/>
                <a:gd name="T12" fmla="*/ 2147483647 w 283"/>
                <a:gd name="T13" fmla="*/ 0 h 97"/>
                <a:gd name="T14" fmla="*/ 2147483647 w 283"/>
                <a:gd name="T15" fmla="*/ 546189366 h 97"/>
                <a:gd name="T16" fmla="*/ 2147483647 w 283"/>
                <a:gd name="T17" fmla="*/ 2147483647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3" h="97">
                  <a:moveTo>
                    <a:pt x="283" y="81"/>
                  </a:moveTo>
                  <a:cubicBezTo>
                    <a:pt x="283" y="89"/>
                    <a:pt x="276" y="97"/>
                    <a:pt x="267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7" y="97"/>
                    <a:pt x="0" y="89"/>
                    <a:pt x="0" y="8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76" y="0"/>
                    <a:pt x="283" y="7"/>
                    <a:pt x="283" y="16"/>
                  </a:cubicBezTo>
                  <a:lnTo>
                    <a:pt x="283" y="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5214942" y="4184953"/>
              <a:ext cx="153899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cs typeface="Arial" pitchFamily="34" charset="0"/>
                </a:rPr>
                <a:t>Tom’s consumption without trade</a:t>
              </a:r>
              <a:endParaRPr lang="en-US" sz="1400" dirty="0">
                <a:cs typeface="Arial" pitchFamily="34" charset="0"/>
              </a:endParaRPr>
            </a:p>
          </p:txBody>
        </p:sp>
      </p:grp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7575220" y="5526088"/>
            <a:ext cx="574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Tom’s PPF</a:t>
            </a:r>
            <a:endParaRPr lang="en-US" sz="1400" b="1">
              <a:cs typeface="Arial" pitchFamily="34" charset="0"/>
            </a:endParaRPr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4141457" y="5208588"/>
            <a:ext cx="23813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4244645" y="5208588"/>
            <a:ext cx="20637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4343070" y="5208588"/>
            <a:ext cx="23812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27"/>
          <p:cNvSpPr>
            <a:spLocks noChangeArrowheads="1"/>
          </p:cNvSpPr>
          <p:nvPr/>
        </p:nvSpPr>
        <p:spPr bwMode="auto">
          <a:xfrm>
            <a:off x="4451020" y="5208588"/>
            <a:ext cx="25400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4554207" y="5208588"/>
            <a:ext cx="22225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4660570" y="5208588"/>
            <a:ext cx="23812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762170" y="5208588"/>
            <a:ext cx="23812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Oval 31"/>
          <p:cNvSpPr>
            <a:spLocks noChangeArrowheads="1"/>
          </p:cNvSpPr>
          <p:nvPr/>
        </p:nvSpPr>
        <p:spPr bwMode="auto">
          <a:xfrm>
            <a:off x="4860595" y="5208588"/>
            <a:ext cx="26987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4970132" y="5208588"/>
            <a:ext cx="23813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5071732" y="5208588"/>
            <a:ext cx="25400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Oval 34"/>
          <p:cNvSpPr>
            <a:spLocks noChangeArrowheads="1"/>
          </p:cNvSpPr>
          <p:nvPr/>
        </p:nvSpPr>
        <p:spPr bwMode="auto">
          <a:xfrm>
            <a:off x="5174920" y="5208588"/>
            <a:ext cx="23812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35"/>
          <p:cNvSpPr>
            <a:spLocks noChangeArrowheads="1"/>
          </p:cNvSpPr>
          <p:nvPr/>
        </p:nvSpPr>
        <p:spPr bwMode="auto">
          <a:xfrm>
            <a:off x="5281282" y="5208588"/>
            <a:ext cx="23813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5382882" y="5208588"/>
            <a:ext cx="22225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5484482" y="5208588"/>
            <a:ext cx="25400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5594020" y="5208588"/>
            <a:ext cx="20637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Oval 39"/>
          <p:cNvSpPr>
            <a:spLocks noChangeArrowheads="1"/>
          </p:cNvSpPr>
          <p:nvPr/>
        </p:nvSpPr>
        <p:spPr bwMode="auto">
          <a:xfrm>
            <a:off x="5695620" y="5208588"/>
            <a:ext cx="20637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Oval 40"/>
          <p:cNvSpPr>
            <a:spLocks noChangeArrowheads="1"/>
          </p:cNvSpPr>
          <p:nvPr/>
        </p:nvSpPr>
        <p:spPr bwMode="auto">
          <a:xfrm>
            <a:off x="5794045" y="5208588"/>
            <a:ext cx="23812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5900407" y="5208588"/>
            <a:ext cx="25400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42"/>
          <p:cNvSpPr>
            <a:spLocks noChangeArrowheads="1"/>
          </p:cNvSpPr>
          <p:nvPr/>
        </p:nvSpPr>
        <p:spPr bwMode="auto">
          <a:xfrm>
            <a:off x="6003595" y="5208588"/>
            <a:ext cx="23812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Oval 43"/>
          <p:cNvSpPr>
            <a:spLocks noChangeArrowheads="1"/>
          </p:cNvSpPr>
          <p:nvPr/>
        </p:nvSpPr>
        <p:spPr bwMode="auto">
          <a:xfrm>
            <a:off x="6111545" y="5208588"/>
            <a:ext cx="23812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6213145" y="5208588"/>
            <a:ext cx="23812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Oval 45"/>
          <p:cNvSpPr>
            <a:spLocks noChangeArrowheads="1"/>
          </p:cNvSpPr>
          <p:nvPr/>
        </p:nvSpPr>
        <p:spPr bwMode="auto">
          <a:xfrm>
            <a:off x="6313157" y="5208588"/>
            <a:ext cx="23813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Oval 46"/>
          <p:cNvSpPr>
            <a:spLocks noChangeArrowheads="1"/>
          </p:cNvSpPr>
          <p:nvPr/>
        </p:nvSpPr>
        <p:spPr bwMode="auto">
          <a:xfrm>
            <a:off x="6444920" y="5332413"/>
            <a:ext cx="23812" cy="25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6444920" y="5434013"/>
            <a:ext cx="2381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48"/>
          <p:cNvSpPr>
            <a:spLocks noChangeArrowheads="1"/>
          </p:cNvSpPr>
          <p:nvPr/>
        </p:nvSpPr>
        <p:spPr bwMode="auto">
          <a:xfrm>
            <a:off x="6444920" y="5548313"/>
            <a:ext cx="23812" cy="238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49"/>
          <p:cNvSpPr>
            <a:spLocks noChangeArrowheads="1"/>
          </p:cNvSpPr>
          <p:nvPr/>
        </p:nvSpPr>
        <p:spPr bwMode="auto">
          <a:xfrm>
            <a:off x="6444920" y="5651500"/>
            <a:ext cx="23812" cy="25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Oval 50"/>
          <p:cNvSpPr>
            <a:spLocks noChangeArrowheads="1"/>
          </p:cNvSpPr>
          <p:nvPr/>
        </p:nvSpPr>
        <p:spPr bwMode="auto">
          <a:xfrm>
            <a:off x="6444920" y="5764213"/>
            <a:ext cx="23812" cy="238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Oval 51"/>
          <p:cNvSpPr>
            <a:spLocks noChangeArrowheads="1"/>
          </p:cNvSpPr>
          <p:nvPr/>
        </p:nvSpPr>
        <p:spPr bwMode="auto">
          <a:xfrm>
            <a:off x="6444920" y="5865813"/>
            <a:ext cx="23812" cy="2698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3249282" y="2009775"/>
            <a:ext cx="1785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Quantity of coconuts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8184820" y="6213475"/>
            <a:ext cx="1327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Quantity of fish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2006270" y="1500188"/>
            <a:ext cx="132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/>
              <a:t>Figure 4.1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  <p:pic>
        <p:nvPicPr>
          <p:cNvPr id="60" name="Picture 2" descr="Krug_AP_2e_Econ_4UN0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84" y="1147113"/>
            <a:ext cx="2008718" cy="488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" descr="Krug_AP_2e_Econ_3UN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63" y="3974625"/>
            <a:ext cx="2124905" cy="13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7" y="169334"/>
            <a:ext cx="11810999" cy="6498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Scarcity in economics means:</a:t>
            </a:r>
            <a:br>
              <a:rPr lang="en-US" dirty="0"/>
            </a:br>
            <a:r>
              <a:rPr lang="en-US" dirty="0"/>
              <a:t>A. the market does not provide an efficient quantity of goods and services.</a:t>
            </a:r>
            <a:br>
              <a:rPr lang="en-US" dirty="0"/>
            </a:br>
            <a:r>
              <a:rPr lang="en-US" dirty="0"/>
              <a:t>B. the wants of people are limited.</a:t>
            </a:r>
            <a:br>
              <a:rPr lang="en-US" dirty="0"/>
            </a:br>
            <a:r>
              <a:rPr lang="en-US" dirty="0"/>
              <a:t>C. there must be poor people in rich countries.</a:t>
            </a:r>
            <a:br>
              <a:rPr lang="en-US" dirty="0"/>
            </a:br>
            <a:r>
              <a:rPr lang="en-US" dirty="0"/>
              <a:t>D. economists are clearly not doing their jobs.</a:t>
            </a:r>
            <a:br>
              <a:rPr lang="en-US" dirty="0"/>
            </a:br>
            <a:r>
              <a:rPr lang="en-US" dirty="0"/>
              <a:t>E. not having sufficient resources to produce all the goods and services we want.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Khalil is offered a free ticket to the opera. His opportunity cost of going to the opera is: </a:t>
            </a:r>
          </a:p>
          <a:p>
            <a:pPr marL="0" indent="0">
              <a:buNone/>
            </a:pPr>
            <a:r>
              <a:rPr lang="en-US" dirty="0"/>
              <a:t>A. zero—the tickets were free.</a:t>
            </a:r>
            <a:br>
              <a:rPr lang="en-US" dirty="0"/>
            </a:br>
            <a:r>
              <a:rPr lang="en-US" dirty="0"/>
              <a:t>B. the price listed on the ticket.</a:t>
            </a:r>
            <a:br>
              <a:rPr lang="en-US" dirty="0"/>
            </a:br>
            <a:r>
              <a:rPr lang="en-US" dirty="0"/>
              <a:t>C. whatever Khalil would have done had he not gone to the opera. </a:t>
            </a:r>
          </a:p>
          <a:p>
            <a:pPr marL="0" indent="0">
              <a:buNone/>
            </a:pPr>
            <a:r>
              <a:rPr lang="en-US" dirty="0"/>
              <a:t>D. the price listed on the ticket plus whatever Khalil would have done had he not gone to the opera. </a:t>
            </a:r>
          </a:p>
          <a:p>
            <a:pPr marL="0" indent="0">
              <a:buNone/>
            </a:pPr>
            <a:r>
              <a:rPr lang="en-US" dirty="0"/>
              <a:t>E. the price listed on the ticket minus whatever Khalil could have received by selling it to another person in the parking lot.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3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Production Possibilities for Two Castaways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764713" y="6081713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4540875" y="5881688"/>
            <a:ext cx="0" cy="1555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486900" y="6081713"/>
            <a:ext cx="90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6</a:t>
            </a:r>
            <a:endParaRPr lang="en-US" sz="1400"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851900" y="6081713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748713" y="3937000"/>
            <a:ext cx="182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20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050338" y="5256213"/>
            <a:ext cx="130175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851900" y="5110163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8</a:t>
            </a:r>
            <a:endParaRPr lang="en-US" sz="1400">
              <a:cs typeface="Arial" pitchFamily="34" charset="0"/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4050338" y="4083050"/>
            <a:ext cx="812800" cy="1954213"/>
          </a:xfrm>
          <a:prstGeom prst="line">
            <a:avLst/>
          </a:prstGeom>
          <a:noFill/>
          <a:ln w="30163">
            <a:solidFill>
              <a:srgbClr val="0076A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4050338" y="2343150"/>
            <a:ext cx="4078287" cy="3694113"/>
          </a:xfrm>
          <a:custGeom>
            <a:avLst/>
            <a:gdLst>
              <a:gd name="T0" fmla="*/ 2147483647 w 1776"/>
              <a:gd name="T1" fmla="*/ 2147483647 h 1339"/>
              <a:gd name="T2" fmla="*/ 0 w 1776"/>
              <a:gd name="T3" fmla="*/ 2147483647 h 1339"/>
              <a:gd name="T4" fmla="*/ 0 w 1776"/>
              <a:gd name="T5" fmla="*/ 0 h 1339"/>
              <a:gd name="T6" fmla="*/ 0 60000 65536"/>
              <a:gd name="T7" fmla="*/ 0 60000 65536"/>
              <a:gd name="T8" fmla="*/ 0 60000 65536"/>
              <a:gd name="T9" fmla="*/ 0 w 1776"/>
              <a:gd name="T10" fmla="*/ 0 h 1339"/>
              <a:gd name="T11" fmla="*/ 1776 w 1776"/>
              <a:gd name="T12" fmla="*/ 1339 h 1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339">
                <a:moveTo>
                  <a:pt x="1776" y="1339"/>
                </a:moveTo>
                <a:lnTo>
                  <a:pt x="0" y="1339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4540875" y="4643438"/>
            <a:ext cx="219075" cy="6127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4483725" y="5189538"/>
            <a:ext cx="107950" cy="1317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926638" y="5462588"/>
            <a:ext cx="479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Hank’s</a:t>
            </a:r>
            <a:endParaRPr lang="en-US" sz="1400">
              <a:cs typeface="Arial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4926638" y="5688013"/>
            <a:ext cx="2682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PPF</a:t>
            </a:r>
            <a:endParaRPr lang="en-US" sz="1400">
              <a:cs typeface="Arial" pitchFamily="34" charset="0"/>
            </a:endParaRP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4221788" y="5241925"/>
            <a:ext cx="23812" cy="269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4321800" y="5241925"/>
            <a:ext cx="20638" cy="269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4420225" y="5241925"/>
            <a:ext cx="20638" cy="269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528175" y="5373688"/>
            <a:ext cx="20638" cy="254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4528175" y="5486400"/>
            <a:ext cx="20638" cy="238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4528175" y="5588000"/>
            <a:ext cx="20638" cy="269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4528175" y="5702300"/>
            <a:ext cx="20638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528175" y="5802313"/>
            <a:ext cx="20638" cy="285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3112125" y="2008188"/>
            <a:ext cx="155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Quantity of coconuts</a:t>
            </a:r>
            <a:endParaRPr lang="en-US" sz="1400" b="1">
              <a:cs typeface="Arial" pitchFamily="34" charset="0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8088938" y="6207125"/>
            <a:ext cx="1158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Quantity of fish</a:t>
            </a:r>
            <a:endParaRPr lang="en-US" sz="1400" b="1">
              <a:cs typeface="Arial" pitchFamily="34" charset="0"/>
            </a:endParaRPr>
          </a:p>
        </p:txBody>
      </p:sp>
      <p:grpSp>
        <p:nvGrpSpPr>
          <p:cNvPr id="35" name="Group 82"/>
          <p:cNvGrpSpPr>
            <a:grpSpLocks/>
          </p:cNvGrpSpPr>
          <p:nvPr/>
        </p:nvGrpSpPr>
        <p:grpSpPr bwMode="auto">
          <a:xfrm>
            <a:off x="4698038" y="4152900"/>
            <a:ext cx="1622425" cy="512763"/>
            <a:chOff x="3242479" y="4153591"/>
            <a:chExt cx="1623903" cy="511942"/>
          </a:xfrm>
        </p:grpSpPr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3242479" y="4153591"/>
              <a:ext cx="1623903" cy="511942"/>
            </a:xfrm>
            <a:custGeom>
              <a:avLst/>
              <a:gdLst>
                <a:gd name="T0" fmla="*/ 2147483647 w 283"/>
                <a:gd name="T1" fmla="*/ 2147483647 h 97"/>
                <a:gd name="T2" fmla="*/ 2147483647 w 283"/>
                <a:gd name="T3" fmla="*/ 2147483647 h 97"/>
                <a:gd name="T4" fmla="*/ 701032371 w 283"/>
                <a:gd name="T5" fmla="*/ 2147483647 h 97"/>
                <a:gd name="T6" fmla="*/ 0 w 283"/>
                <a:gd name="T7" fmla="*/ 2147483647 h 97"/>
                <a:gd name="T8" fmla="*/ 0 w 283"/>
                <a:gd name="T9" fmla="*/ 593046139 h 97"/>
                <a:gd name="T10" fmla="*/ 701032371 w 283"/>
                <a:gd name="T11" fmla="*/ 0 h 97"/>
                <a:gd name="T12" fmla="*/ 2147483647 w 283"/>
                <a:gd name="T13" fmla="*/ 0 h 97"/>
                <a:gd name="T14" fmla="*/ 2147483647 w 283"/>
                <a:gd name="T15" fmla="*/ 593046139 h 97"/>
                <a:gd name="T16" fmla="*/ 2147483647 w 283"/>
                <a:gd name="T17" fmla="*/ 2147483647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3" h="97">
                  <a:moveTo>
                    <a:pt x="283" y="81"/>
                  </a:moveTo>
                  <a:cubicBezTo>
                    <a:pt x="283" y="89"/>
                    <a:pt x="276" y="97"/>
                    <a:pt x="267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7" y="97"/>
                    <a:pt x="0" y="89"/>
                    <a:pt x="0" y="8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76" y="0"/>
                    <a:pt x="283" y="7"/>
                    <a:pt x="283" y="16"/>
                  </a:cubicBezTo>
                  <a:lnTo>
                    <a:pt x="283" y="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3269236" y="4187384"/>
              <a:ext cx="15614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Hank’s consumption</a:t>
              </a:r>
              <a:r>
                <a:rPr lang="id-ID" sz="140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sz="1400">
                  <a:solidFill>
                    <a:srgbClr val="000000"/>
                  </a:solidFill>
                  <a:cs typeface="Arial" pitchFamily="34" charset="0"/>
                </a:rPr>
                <a:t>without trade</a:t>
              </a:r>
              <a:endParaRPr lang="en-US" sz="1400"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  <p:pic>
        <p:nvPicPr>
          <p:cNvPr id="39" name="Picture 1" descr="Krug_AP_2e_Econ_3UN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20" y="3054886"/>
            <a:ext cx="2124905" cy="13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Krug_AP_2e_Econ_4UN0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84" y="1147113"/>
            <a:ext cx="2008718" cy="488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Tom and Hank’s Opportunity Costs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791142" y="2061557"/>
          <a:ext cx="6619875" cy="35048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266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Tom’s Opportunity Cost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Hank’s Opportunity Cost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6093">
                <a:tc>
                  <a:txBody>
                    <a:bodyPr/>
                    <a:lstStyle/>
                    <a:p>
                      <a:r>
                        <a:rPr lang="en-US" sz="2600" dirty="0"/>
                        <a:t>One fish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¾ coconut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coconuts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093">
                <a:tc>
                  <a:txBody>
                    <a:bodyPr/>
                    <a:lstStyle/>
                    <a:p>
                      <a:r>
                        <a:rPr lang="en-US" sz="2600" dirty="0"/>
                        <a:t>One coconut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4/3 fish</a:t>
                      </a:r>
                    </a:p>
                  </a:txBody>
                  <a:tcPr marT="45725" marB="457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½ fish</a:t>
                      </a:r>
                    </a:p>
                  </a:txBody>
                  <a:tcPr marT="45725" marB="4572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  <p:pic>
        <p:nvPicPr>
          <p:cNvPr id="13" name="Picture 2" descr="Krug_AP_2e_Econ_4UN0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42" y="1147113"/>
            <a:ext cx="2008718" cy="488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Krug_AP_2e_Econ_3UN0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5" y="3078637"/>
            <a:ext cx="2124905" cy="139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Comparative Advantage and Gains from Trade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2137" y="2119818"/>
            <a:ext cx="105534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Both castaways are better off when they each specialize in what they are good at and trade. </a:t>
            </a:r>
          </a:p>
          <a:p>
            <a:pPr lvl="0"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Tom should specialize in catching fish.</a:t>
            </a:r>
          </a:p>
          <a:p>
            <a:pPr lvl="0"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Hank should specialize in gathering coconuts.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</p:spTree>
    <p:extLst>
      <p:ext uri="{BB962C8B-B14F-4D97-AF65-F5344CB8AC3E}">
        <p14:creationId xmlns:p14="http://schemas.microsoft.com/office/powerpoint/2010/main" val="90741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Comparative Advantage and Gains from Trade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002054" y="4784725"/>
            <a:ext cx="100012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724491" y="5346700"/>
            <a:ext cx="0" cy="11906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624479" y="5500688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28</a:t>
            </a:r>
            <a:endParaRPr lang="en-US" sz="1400"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388066" y="5500688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40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871879" y="5500688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679" y="3073400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30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871879" y="4713288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9</a:t>
            </a:r>
            <a:endParaRPr lang="en-US" sz="1400">
              <a:cs typeface="Arial" pitchFamily="34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002054" y="4708525"/>
            <a:ext cx="100012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795679" y="4552950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10</a:t>
            </a:r>
            <a:endParaRPr lang="en-US" sz="1400">
              <a:cs typeface="Arial" pitchFamily="3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2136991" y="1571625"/>
            <a:ext cx="3025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Arial" pitchFamily="34" charset="0"/>
              </a:rPr>
              <a:t>(a) Tom’s Production and Consumption</a:t>
            </a:r>
            <a:endParaRPr lang="en-US">
              <a:cs typeface="Arial" pitchFamily="34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2002054" y="3182938"/>
            <a:ext cx="2462212" cy="2282825"/>
          </a:xfrm>
          <a:prstGeom prst="line">
            <a:avLst/>
          </a:prstGeom>
          <a:noFill/>
          <a:ln w="28575">
            <a:solidFill>
              <a:srgbClr val="0076A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30"/>
          <p:cNvSpPr>
            <a:spLocks/>
          </p:cNvSpPr>
          <p:nvPr/>
        </p:nvSpPr>
        <p:spPr bwMode="auto">
          <a:xfrm>
            <a:off x="2002054" y="2595563"/>
            <a:ext cx="3076575" cy="2870200"/>
          </a:xfrm>
          <a:custGeom>
            <a:avLst/>
            <a:gdLst>
              <a:gd name="T0" fmla="*/ 2147483647 w 1777"/>
              <a:gd name="T1" fmla="*/ 2147483647 h 1339"/>
              <a:gd name="T2" fmla="*/ 0 w 1777"/>
              <a:gd name="T3" fmla="*/ 2147483647 h 1339"/>
              <a:gd name="T4" fmla="*/ 0 w 1777"/>
              <a:gd name="T5" fmla="*/ 0 h 1339"/>
              <a:gd name="T6" fmla="*/ 0 60000 65536"/>
              <a:gd name="T7" fmla="*/ 0 60000 65536"/>
              <a:gd name="T8" fmla="*/ 0 60000 65536"/>
              <a:gd name="T9" fmla="*/ 0 w 1777"/>
              <a:gd name="T10" fmla="*/ 0 h 1339"/>
              <a:gd name="T11" fmla="*/ 1777 w 1777"/>
              <a:gd name="T12" fmla="*/ 1339 h 1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7" h="1339">
                <a:moveTo>
                  <a:pt x="1777" y="1339"/>
                </a:moveTo>
                <a:lnTo>
                  <a:pt x="0" y="1339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3683216" y="4733925"/>
            <a:ext cx="80963" cy="1000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3805454" y="4657725"/>
            <a:ext cx="80962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4422991" y="5418138"/>
            <a:ext cx="82550" cy="10001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H="1" flipV="1">
            <a:off x="3437154" y="3513138"/>
            <a:ext cx="287337" cy="121602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5"/>
          <p:cNvSpPr>
            <a:spLocks/>
          </p:cNvSpPr>
          <p:nvPr/>
        </p:nvSpPr>
        <p:spPr bwMode="auto">
          <a:xfrm>
            <a:off x="2932329" y="3052763"/>
            <a:ext cx="1593850" cy="484187"/>
          </a:xfrm>
          <a:custGeom>
            <a:avLst/>
            <a:gdLst>
              <a:gd name="T0" fmla="*/ 2147483647 w 283"/>
              <a:gd name="T1" fmla="*/ 2147483647 h 96"/>
              <a:gd name="T2" fmla="*/ 2147483647 w 283"/>
              <a:gd name="T3" fmla="*/ 2147483647 h 96"/>
              <a:gd name="T4" fmla="*/ 563565664 w 283"/>
              <a:gd name="T5" fmla="*/ 2147483647 h 96"/>
              <a:gd name="T6" fmla="*/ 0 w 283"/>
              <a:gd name="T7" fmla="*/ 2147483647 h 96"/>
              <a:gd name="T8" fmla="*/ 0 w 283"/>
              <a:gd name="T9" fmla="*/ 532914339 h 96"/>
              <a:gd name="T10" fmla="*/ 563565664 w 283"/>
              <a:gd name="T11" fmla="*/ 0 h 96"/>
              <a:gd name="T12" fmla="*/ 2147483647 w 283"/>
              <a:gd name="T13" fmla="*/ 0 h 96"/>
              <a:gd name="T14" fmla="*/ 2147483647 w 283"/>
              <a:gd name="T15" fmla="*/ 532914339 h 96"/>
              <a:gd name="T16" fmla="*/ 2147483647 w 283"/>
              <a:gd name="T17" fmla="*/ 2147483647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3" h="96">
                <a:moveTo>
                  <a:pt x="283" y="80"/>
                </a:moveTo>
                <a:cubicBezTo>
                  <a:pt x="283" y="89"/>
                  <a:pt x="276" y="96"/>
                  <a:pt x="267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7" y="96"/>
                  <a:pt x="0" y="89"/>
                  <a:pt x="0" y="8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276" y="0"/>
                  <a:pt x="283" y="7"/>
                  <a:pt x="283" y="16"/>
                </a:cubicBezTo>
                <a:lnTo>
                  <a:pt x="283" y="8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3000591" y="3106738"/>
            <a:ext cx="14652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Tom’s consumption without trade</a:t>
            </a:r>
            <a:endParaRPr lang="en-US" sz="1400">
              <a:cs typeface="Arial" pitchFamily="34" charset="0"/>
            </a:endParaRPr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 flipV="1">
            <a:off x="4464266" y="4919663"/>
            <a:ext cx="190500" cy="5461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 flipV="1">
            <a:off x="3846729" y="4089400"/>
            <a:ext cx="160337" cy="5619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39"/>
          <p:cNvSpPr>
            <a:spLocks/>
          </p:cNvSpPr>
          <p:nvPr/>
        </p:nvSpPr>
        <p:spPr bwMode="auto">
          <a:xfrm>
            <a:off x="3740366" y="3644900"/>
            <a:ext cx="1587500" cy="487363"/>
          </a:xfrm>
          <a:custGeom>
            <a:avLst/>
            <a:gdLst>
              <a:gd name="T0" fmla="*/ 2147483647 w 283"/>
              <a:gd name="T1" fmla="*/ 2147483647 h 96"/>
              <a:gd name="T2" fmla="*/ 2147483647 w 283"/>
              <a:gd name="T3" fmla="*/ 2147483647 h 96"/>
              <a:gd name="T4" fmla="*/ 556134348 w 283"/>
              <a:gd name="T5" fmla="*/ 2147483647 h 96"/>
              <a:gd name="T6" fmla="*/ 0 w 283"/>
              <a:gd name="T7" fmla="*/ 2147483647 h 96"/>
              <a:gd name="T8" fmla="*/ 0 w 283"/>
              <a:gd name="T9" fmla="*/ 539039730 h 96"/>
              <a:gd name="T10" fmla="*/ 556134348 w 283"/>
              <a:gd name="T11" fmla="*/ 0 h 96"/>
              <a:gd name="T12" fmla="*/ 2147483647 w 283"/>
              <a:gd name="T13" fmla="*/ 0 h 96"/>
              <a:gd name="T14" fmla="*/ 2147483647 w 283"/>
              <a:gd name="T15" fmla="*/ 539039730 h 96"/>
              <a:gd name="T16" fmla="*/ 2147483647 w 283"/>
              <a:gd name="T17" fmla="*/ 2147483647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3" h="96">
                <a:moveTo>
                  <a:pt x="283" y="80"/>
                </a:moveTo>
                <a:cubicBezTo>
                  <a:pt x="283" y="89"/>
                  <a:pt x="276" y="96"/>
                  <a:pt x="267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7" y="96"/>
                  <a:pt x="0" y="89"/>
                  <a:pt x="0" y="8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276" y="0"/>
                  <a:pt x="283" y="7"/>
                  <a:pt x="283" y="16"/>
                </a:cubicBezTo>
                <a:lnTo>
                  <a:pt x="283" y="8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Freeform 40"/>
          <p:cNvSpPr>
            <a:spLocks/>
          </p:cNvSpPr>
          <p:nvPr/>
        </p:nvSpPr>
        <p:spPr bwMode="auto">
          <a:xfrm>
            <a:off x="4276941" y="4371975"/>
            <a:ext cx="1403350" cy="577850"/>
          </a:xfrm>
          <a:custGeom>
            <a:avLst/>
            <a:gdLst>
              <a:gd name="T0" fmla="*/ 2147483647 w 174"/>
              <a:gd name="T1" fmla="*/ 2147483647 h 136"/>
              <a:gd name="T2" fmla="*/ 2147483647 w 174"/>
              <a:gd name="T3" fmla="*/ 2147483647 h 136"/>
              <a:gd name="T4" fmla="*/ 1207042305 w 174"/>
              <a:gd name="T5" fmla="*/ 2147483647 h 136"/>
              <a:gd name="T6" fmla="*/ 0 w 174"/>
              <a:gd name="T7" fmla="*/ 2147483647 h 136"/>
              <a:gd name="T8" fmla="*/ 0 w 174"/>
              <a:gd name="T9" fmla="*/ 379090349 h 136"/>
              <a:gd name="T10" fmla="*/ 1207042305 w 174"/>
              <a:gd name="T11" fmla="*/ 0 h 136"/>
              <a:gd name="T12" fmla="*/ 2147483647 w 174"/>
              <a:gd name="T13" fmla="*/ 0 h 136"/>
              <a:gd name="T14" fmla="*/ 2147483647 w 174"/>
              <a:gd name="T15" fmla="*/ 379090349 h 136"/>
              <a:gd name="T16" fmla="*/ 2147483647 w 174"/>
              <a:gd name="T17" fmla="*/ 2147483647 h 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4" h="136">
                <a:moveTo>
                  <a:pt x="174" y="120"/>
                </a:moveTo>
                <a:cubicBezTo>
                  <a:pt x="174" y="129"/>
                  <a:pt x="167" y="136"/>
                  <a:pt x="158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" y="136"/>
                  <a:pt x="0" y="129"/>
                  <a:pt x="0" y="12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7" y="0"/>
                  <a:pt x="174" y="7"/>
                  <a:pt x="174" y="16"/>
                </a:cubicBezTo>
                <a:lnTo>
                  <a:pt x="174" y="12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 flipV="1">
            <a:off x="3846729" y="5346700"/>
            <a:ext cx="0" cy="11906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50"/>
          <p:cNvSpPr>
            <a:spLocks noChangeArrowheads="1"/>
          </p:cNvSpPr>
          <p:nvPr/>
        </p:nvSpPr>
        <p:spPr bwMode="auto">
          <a:xfrm>
            <a:off x="3799104" y="5500688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30</a:t>
            </a:r>
            <a:endParaRPr lang="en-US" sz="1400">
              <a:cs typeface="Arial" pitchFamily="34" charset="0"/>
            </a:endParaRPr>
          </a:p>
        </p:txBody>
      </p:sp>
      <p:sp>
        <p:nvSpPr>
          <p:cNvPr id="36" name="Rectangle 54"/>
          <p:cNvSpPr>
            <a:spLocks noChangeArrowheads="1"/>
          </p:cNvSpPr>
          <p:nvPr/>
        </p:nvSpPr>
        <p:spPr bwMode="auto">
          <a:xfrm>
            <a:off x="4667466" y="5070475"/>
            <a:ext cx="881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T</a:t>
            </a:r>
            <a:endParaRPr lang="en-US" sz="1400">
              <a:cs typeface="Arial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auto">
          <a:xfrm>
            <a:off x="4729379" y="5070475"/>
            <a:ext cx="94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o</a:t>
            </a:r>
            <a:endParaRPr lang="en-US" sz="1400">
              <a:cs typeface="Arial" pitchFamily="34" charset="0"/>
            </a:endParaRPr>
          </a:p>
        </p:txBody>
      </p:sp>
      <p:sp>
        <p:nvSpPr>
          <p:cNvPr id="38" name="Rectangle 56"/>
          <p:cNvSpPr>
            <a:spLocks noChangeArrowheads="1"/>
          </p:cNvSpPr>
          <p:nvPr/>
        </p:nvSpPr>
        <p:spPr bwMode="auto">
          <a:xfrm>
            <a:off x="4811929" y="5070475"/>
            <a:ext cx="1426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m</a:t>
            </a:r>
            <a:endParaRPr lang="en-US" sz="1400">
              <a:cs typeface="Arial" pitchFamily="34" charset="0"/>
            </a:endParaRPr>
          </a:p>
        </p:txBody>
      </p:sp>
      <p:sp>
        <p:nvSpPr>
          <p:cNvPr id="39" name="Rectangle 57"/>
          <p:cNvSpPr>
            <a:spLocks noChangeArrowheads="1"/>
          </p:cNvSpPr>
          <p:nvPr/>
        </p:nvSpPr>
        <p:spPr bwMode="auto">
          <a:xfrm>
            <a:off x="4932579" y="5070475"/>
            <a:ext cx="1106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's</a:t>
            </a:r>
            <a:endParaRPr lang="en-US" sz="1400">
              <a:cs typeface="Arial" pitchFamily="34" charset="0"/>
            </a:endParaRPr>
          </a:p>
        </p:txBody>
      </p:sp>
      <p:sp>
        <p:nvSpPr>
          <p:cNvPr id="40" name="Rectangle 58"/>
          <p:cNvSpPr>
            <a:spLocks noChangeArrowheads="1"/>
          </p:cNvSpPr>
          <p:nvPr/>
        </p:nvSpPr>
        <p:spPr bwMode="auto">
          <a:xfrm>
            <a:off x="4667466" y="5265738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PPF</a:t>
            </a:r>
            <a:endParaRPr lang="en-US" sz="1400">
              <a:cs typeface="Arial" pitchFamily="34" charset="0"/>
            </a:endParaRPr>
          </a:p>
        </p:txBody>
      </p:sp>
      <p:sp>
        <p:nvSpPr>
          <p:cNvPr id="41" name="Oval 61"/>
          <p:cNvSpPr>
            <a:spLocks noChangeArrowheads="1"/>
          </p:cNvSpPr>
          <p:nvPr/>
        </p:nvSpPr>
        <p:spPr bwMode="auto">
          <a:xfrm>
            <a:off x="2149691" y="4697413"/>
            <a:ext cx="17463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Oval 62"/>
          <p:cNvSpPr>
            <a:spLocks noChangeArrowheads="1"/>
          </p:cNvSpPr>
          <p:nvPr/>
        </p:nvSpPr>
        <p:spPr bwMode="auto">
          <a:xfrm>
            <a:off x="2224304" y="46974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Oval 63"/>
          <p:cNvSpPr>
            <a:spLocks noChangeArrowheads="1"/>
          </p:cNvSpPr>
          <p:nvPr/>
        </p:nvSpPr>
        <p:spPr bwMode="auto">
          <a:xfrm>
            <a:off x="2297329" y="46974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Oval 64"/>
          <p:cNvSpPr>
            <a:spLocks noChangeArrowheads="1"/>
          </p:cNvSpPr>
          <p:nvPr/>
        </p:nvSpPr>
        <p:spPr bwMode="auto">
          <a:xfrm>
            <a:off x="2370354" y="4697413"/>
            <a:ext cx="17462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Oval 65"/>
          <p:cNvSpPr>
            <a:spLocks noChangeArrowheads="1"/>
          </p:cNvSpPr>
          <p:nvPr/>
        </p:nvSpPr>
        <p:spPr bwMode="auto">
          <a:xfrm>
            <a:off x="2443379" y="4697413"/>
            <a:ext cx="17462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66"/>
          <p:cNvSpPr>
            <a:spLocks noChangeArrowheads="1"/>
          </p:cNvSpPr>
          <p:nvPr/>
        </p:nvSpPr>
        <p:spPr bwMode="auto">
          <a:xfrm>
            <a:off x="2519579" y="4697413"/>
            <a:ext cx="14287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Oval 67"/>
          <p:cNvSpPr>
            <a:spLocks noChangeArrowheads="1"/>
          </p:cNvSpPr>
          <p:nvPr/>
        </p:nvSpPr>
        <p:spPr bwMode="auto">
          <a:xfrm>
            <a:off x="2591016" y="46974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Oval 68"/>
          <p:cNvSpPr>
            <a:spLocks noChangeArrowheads="1"/>
          </p:cNvSpPr>
          <p:nvPr/>
        </p:nvSpPr>
        <p:spPr bwMode="auto">
          <a:xfrm>
            <a:off x="2665629" y="46974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Oval 69"/>
          <p:cNvSpPr>
            <a:spLocks noChangeArrowheads="1"/>
          </p:cNvSpPr>
          <p:nvPr/>
        </p:nvSpPr>
        <p:spPr bwMode="auto">
          <a:xfrm>
            <a:off x="2738654" y="4697413"/>
            <a:ext cx="17462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Oval 70"/>
          <p:cNvSpPr>
            <a:spLocks noChangeArrowheads="1"/>
          </p:cNvSpPr>
          <p:nvPr/>
        </p:nvSpPr>
        <p:spPr bwMode="auto">
          <a:xfrm>
            <a:off x="2813266" y="4697413"/>
            <a:ext cx="14288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Oval 71"/>
          <p:cNvSpPr>
            <a:spLocks noChangeArrowheads="1"/>
          </p:cNvSpPr>
          <p:nvPr/>
        </p:nvSpPr>
        <p:spPr bwMode="auto">
          <a:xfrm>
            <a:off x="2886291" y="46974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72"/>
          <p:cNvSpPr>
            <a:spLocks noChangeArrowheads="1"/>
          </p:cNvSpPr>
          <p:nvPr/>
        </p:nvSpPr>
        <p:spPr bwMode="auto">
          <a:xfrm>
            <a:off x="2959316" y="4697413"/>
            <a:ext cx="17463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73"/>
          <p:cNvSpPr>
            <a:spLocks noChangeArrowheads="1"/>
          </p:cNvSpPr>
          <p:nvPr/>
        </p:nvSpPr>
        <p:spPr bwMode="auto">
          <a:xfrm>
            <a:off x="3033929" y="46974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Oval 74"/>
          <p:cNvSpPr>
            <a:spLocks noChangeArrowheads="1"/>
          </p:cNvSpPr>
          <p:nvPr/>
        </p:nvSpPr>
        <p:spPr bwMode="auto">
          <a:xfrm>
            <a:off x="3106954" y="46974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Oval 75"/>
          <p:cNvSpPr>
            <a:spLocks noChangeArrowheads="1"/>
          </p:cNvSpPr>
          <p:nvPr/>
        </p:nvSpPr>
        <p:spPr bwMode="auto">
          <a:xfrm>
            <a:off x="3181566" y="46974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76"/>
          <p:cNvSpPr>
            <a:spLocks noChangeArrowheads="1"/>
          </p:cNvSpPr>
          <p:nvPr/>
        </p:nvSpPr>
        <p:spPr bwMode="auto">
          <a:xfrm>
            <a:off x="3253004" y="4697413"/>
            <a:ext cx="19050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Oval 77"/>
          <p:cNvSpPr>
            <a:spLocks noChangeArrowheads="1"/>
          </p:cNvSpPr>
          <p:nvPr/>
        </p:nvSpPr>
        <p:spPr bwMode="auto">
          <a:xfrm>
            <a:off x="3329204" y="4697413"/>
            <a:ext cx="14287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Oval 78"/>
          <p:cNvSpPr>
            <a:spLocks noChangeArrowheads="1"/>
          </p:cNvSpPr>
          <p:nvPr/>
        </p:nvSpPr>
        <p:spPr bwMode="auto">
          <a:xfrm>
            <a:off x="3400641" y="4697413"/>
            <a:ext cx="17463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Oval 79"/>
          <p:cNvSpPr>
            <a:spLocks noChangeArrowheads="1"/>
          </p:cNvSpPr>
          <p:nvPr/>
        </p:nvSpPr>
        <p:spPr bwMode="auto">
          <a:xfrm>
            <a:off x="3475254" y="46974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Oval 80"/>
          <p:cNvSpPr>
            <a:spLocks noChangeArrowheads="1"/>
          </p:cNvSpPr>
          <p:nvPr/>
        </p:nvSpPr>
        <p:spPr bwMode="auto">
          <a:xfrm>
            <a:off x="3546691" y="4697413"/>
            <a:ext cx="19050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Oval 81"/>
          <p:cNvSpPr>
            <a:spLocks noChangeArrowheads="1"/>
          </p:cNvSpPr>
          <p:nvPr/>
        </p:nvSpPr>
        <p:spPr bwMode="auto">
          <a:xfrm>
            <a:off x="3622891" y="4697413"/>
            <a:ext cx="14288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Oval 82"/>
          <p:cNvSpPr>
            <a:spLocks noChangeArrowheads="1"/>
          </p:cNvSpPr>
          <p:nvPr/>
        </p:nvSpPr>
        <p:spPr bwMode="auto">
          <a:xfrm>
            <a:off x="2149691" y="4775200"/>
            <a:ext cx="17463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Oval 83"/>
          <p:cNvSpPr>
            <a:spLocks noChangeArrowheads="1"/>
          </p:cNvSpPr>
          <p:nvPr/>
        </p:nvSpPr>
        <p:spPr bwMode="auto">
          <a:xfrm>
            <a:off x="2224304" y="4775200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Oval 84"/>
          <p:cNvSpPr>
            <a:spLocks noChangeArrowheads="1"/>
          </p:cNvSpPr>
          <p:nvPr/>
        </p:nvSpPr>
        <p:spPr bwMode="auto">
          <a:xfrm>
            <a:off x="2297329" y="4775200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Oval 85"/>
          <p:cNvSpPr>
            <a:spLocks noChangeArrowheads="1"/>
          </p:cNvSpPr>
          <p:nvPr/>
        </p:nvSpPr>
        <p:spPr bwMode="auto">
          <a:xfrm>
            <a:off x="2370354" y="4775200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Oval 86"/>
          <p:cNvSpPr>
            <a:spLocks noChangeArrowheads="1"/>
          </p:cNvSpPr>
          <p:nvPr/>
        </p:nvSpPr>
        <p:spPr bwMode="auto">
          <a:xfrm>
            <a:off x="2443379" y="4775200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Oval 87"/>
          <p:cNvSpPr>
            <a:spLocks noChangeArrowheads="1"/>
          </p:cNvSpPr>
          <p:nvPr/>
        </p:nvSpPr>
        <p:spPr bwMode="auto">
          <a:xfrm>
            <a:off x="2519579" y="4775200"/>
            <a:ext cx="14287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Oval 88"/>
          <p:cNvSpPr>
            <a:spLocks noChangeArrowheads="1"/>
          </p:cNvSpPr>
          <p:nvPr/>
        </p:nvSpPr>
        <p:spPr bwMode="auto">
          <a:xfrm>
            <a:off x="2591016" y="4775200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89"/>
          <p:cNvSpPr>
            <a:spLocks noChangeArrowheads="1"/>
          </p:cNvSpPr>
          <p:nvPr/>
        </p:nvSpPr>
        <p:spPr bwMode="auto">
          <a:xfrm>
            <a:off x="2665629" y="4775200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Oval 90"/>
          <p:cNvSpPr>
            <a:spLocks noChangeArrowheads="1"/>
          </p:cNvSpPr>
          <p:nvPr/>
        </p:nvSpPr>
        <p:spPr bwMode="auto">
          <a:xfrm>
            <a:off x="2738654" y="4775200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Oval 91"/>
          <p:cNvSpPr>
            <a:spLocks noChangeArrowheads="1"/>
          </p:cNvSpPr>
          <p:nvPr/>
        </p:nvSpPr>
        <p:spPr bwMode="auto">
          <a:xfrm>
            <a:off x="2813266" y="4775200"/>
            <a:ext cx="14288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Oval 92"/>
          <p:cNvSpPr>
            <a:spLocks noChangeArrowheads="1"/>
          </p:cNvSpPr>
          <p:nvPr/>
        </p:nvSpPr>
        <p:spPr bwMode="auto">
          <a:xfrm>
            <a:off x="2886291" y="4775200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Oval 93"/>
          <p:cNvSpPr>
            <a:spLocks noChangeArrowheads="1"/>
          </p:cNvSpPr>
          <p:nvPr/>
        </p:nvSpPr>
        <p:spPr bwMode="auto">
          <a:xfrm>
            <a:off x="2959316" y="4775200"/>
            <a:ext cx="17463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Oval 94"/>
          <p:cNvSpPr>
            <a:spLocks noChangeArrowheads="1"/>
          </p:cNvSpPr>
          <p:nvPr/>
        </p:nvSpPr>
        <p:spPr bwMode="auto">
          <a:xfrm>
            <a:off x="3033929" y="4775200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Oval 95"/>
          <p:cNvSpPr>
            <a:spLocks noChangeArrowheads="1"/>
          </p:cNvSpPr>
          <p:nvPr/>
        </p:nvSpPr>
        <p:spPr bwMode="auto">
          <a:xfrm>
            <a:off x="3106954" y="4775200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Oval 96"/>
          <p:cNvSpPr>
            <a:spLocks noChangeArrowheads="1"/>
          </p:cNvSpPr>
          <p:nvPr/>
        </p:nvSpPr>
        <p:spPr bwMode="auto">
          <a:xfrm>
            <a:off x="3181566" y="4775200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Oval 97"/>
          <p:cNvSpPr>
            <a:spLocks noChangeArrowheads="1"/>
          </p:cNvSpPr>
          <p:nvPr/>
        </p:nvSpPr>
        <p:spPr bwMode="auto">
          <a:xfrm>
            <a:off x="3253004" y="4775200"/>
            <a:ext cx="19050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Oval 98"/>
          <p:cNvSpPr>
            <a:spLocks noChangeArrowheads="1"/>
          </p:cNvSpPr>
          <p:nvPr/>
        </p:nvSpPr>
        <p:spPr bwMode="auto">
          <a:xfrm>
            <a:off x="3329204" y="4775200"/>
            <a:ext cx="14287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Oval 99"/>
          <p:cNvSpPr>
            <a:spLocks noChangeArrowheads="1"/>
          </p:cNvSpPr>
          <p:nvPr/>
        </p:nvSpPr>
        <p:spPr bwMode="auto">
          <a:xfrm>
            <a:off x="3400641" y="4775200"/>
            <a:ext cx="17463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Oval 100"/>
          <p:cNvSpPr>
            <a:spLocks noChangeArrowheads="1"/>
          </p:cNvSpPr>
          <p:nvPr/>
        </p:nvSpPr>
        <p:spPr bwMode="auto">
          <a:xfrm>
            <a:off x="3475254" y="4775200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Oval 101"/>
          <p:cNvSpPr>
            <a:spLocks noChangeArrowheads="1"/>
          </p:cNvSpPr>
          <p:nvPr/>
        </p:nvSpPr>
        <p:spPr bwMode="auto">
          <a:xfrm>
            <a:off x="3546691" y="4775200"/>
            <a:ext cx="19050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Oval 102"/>
          <p:cNvSpPr>
            <a:spLocks noChangeArrowheads="1"/>
          </p:cNvSpPr>
          <p:nvPr/>
        </p:nvSpPr>
        <p:spPr bwMode="auto">
          <a:xfrm>
            <a:off x="3622891" y="4775200"/>
            <a:ext cx="14288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Oval 103"/>
          <p:cNvSpPr>
            <a:spLocks noChangeArrowheads="1"/>
          </p:cNvSpPr>
          <p:nvPr/>
        </p:nvSpPr>
        <p:spPr bwMode="auto">
          <a:xfrm>
            <a:off x="3694329" y="4697413"/>
            <a:ext cx="17462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Oval 104"/>
          <p:cNvSpPr>
            <a:spLocks noChangeArrowheads="1"/>
          </p:cNvSpPr>
          <p:nvPr/>
        </p:nvSpPr>
        <p:spPr bwMode="auto">
          <a:xfrm>
            <a:off x="3768941" y="46974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105"/>
          <p:cNvSpPr>
            <a:spLocks noChangeArrowheads="1"/>
          </p:cNvSpPr>
          <p:nvPr/>
        </p:nvSpPr>
        <p:spPr bwMode="auto">
          <a:xfrm>
            <a:off x="3838791" y="4794250"/>
            <a:ext cx="14288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Oval 106"/>
          <p:cNvSpPr>
            <a:spLocks noChangeArrowheads="1"/>
          </p:cNvSpPr>
          <p:nvPr/>
        </p:nvSpPr>
        <p:spPr bwMode="auto">
          <a:xfrm>
            <a:off x="3838791" y="4889500"/>
            <a:ext cx="14288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Oval 107"/>
          <p:cNvSpPr>
            <a:spLocks noChangeArrowheads="1"/>
          </p:cNvSpPr>
          <p:nvPr/>
        </p:nvSpPr>
        <p:spPr bwMode="auto">
          <a:xfrm>
            <a:off x="3838791" y="4991100"/>
            <a:ext cx="14288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Oval 108"/>
          <p:cNvSpPr>
            <a:spLocks noChangeArrowheads="1"/>
          </p:cNvSpPr>
          <p:nvPr/>
        </p:nvSpPr>
        <p:spPr bwMode="auto">
          <a:xfrm>
            <a:off x="3838791" y="5086350"/>
            <a:ext cx="14288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Oval 109"/>
          <p:cNvSpPr>
            <a:spLocks noChangeArrowheads="1"/>
          </p:cNvSpPr>
          <p:nvPr/>
        </p:nvSpPr>
        <p:spPr bwMode="auto">
          <a:xfrm>
            <a:off x="3838791" y="5183188"/>
            <a:ext cx="14288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110"/>
          <p:cNvSpPr>
            <a:spLocks noChangeArrowheads="1"/>
          </p:cNvSpPr>
          <p:nvPr/>
        </p:nvSpPr>
        <p:spPr bwMode="auto">
          <a:xfrm>
            <a:off x="3838791" y="5284788"/>
            <a:ext cx="14288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Oval 121"/>
          <p:cNvSpPr>
            <a:spLocks noChangeArrowheads="1"/>
          </p:cNvSpPr>
          <p:nvPr/>
        </p:nvSpPr>
        <p:spPr bwMode="auto">
          <a:xfrm>
            <a:off x="3714966" y="4889500"/>
            <a:ext cx="17463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Oval 122"/>
          <p:cNvSpPr>
            <a:spLocks noChangeArrowheads="1"/>
          </p:cNvSpPr>
          <p:nvPr/>
        </p:nvSpPr>
        <p:spPr bwMode="auto">
          <a:xfrm>
            <a:off x="3714966" y="4991100"/>
            <a:ext cx="17463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Oval 123"/>
          <p:cNvSpPr>
            <a:spLocks noChangeArrowheads="1"/>
          </p:cNvSpPr>
          <p:nvPr/>
        </p:nvSpPr>
        <p:spPr bwMode="auto">
          <a:xfrm>
            <a:off x="3714966" y="5086350"/>
            <a:ext cx="17463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Oval 124"/>
          <p:cNvSpPr>
            <a:spLocks noChangeArrowheads="1"/>
          </p:cNvSpPr>
          <p:nvPr/>
        </p:nvSpPr>
        <p:spPr bwMode="auto">
          <a:xfrm>
            <a:off x="3714966" y="5183188"/>
            <a:ext cx="17463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Oval 125"/>
          <p:cNvSpPr>
            <a:spLocks noChangeArrowheads="1"/>
          </p:cNvSpPr>
          <p:nvPr/>
        </p:nvSpPr>
        <p:spPr bwMode="auto">
          <a:xfrm>
            <a:off x="3714966" y="5284788"/>
            <a:ext cx="17463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Rectangle 138"/>
          <p:cNvSpPr>
            <a:spLocks noChangeArrowheads="1"/>
          </p:cNvSpPr>
          <p:nvPr/>
        </p:nvSpPr>
        <p:spPr bwMode="auto">
          <a:xfrm>
            <a:off x="4664291" y="5568950"/>
            <a:ext cx="1327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Quantity of fish</a:t>
            </a:r>
            <a:endParaRPr lang="en-US" sz="1600">
              <a:cs typeface="Arial" pitchFamily="34" charset="0"/>
            </a:endParaRPr>
          </a:p>
        </p:txBody>
      </p:sp>
      <p:sp>
        <p:nvSpPr>
          <p:cNvPr id="97" name="Rectangle 139"/>
          <p:cNvSpPr>
            <a:spLocks noChangeArrowheads="1"/>
          </p:cNvSpPr>
          <p:nvPr/>
        </p:nvSpPr>
        <p:spPr bwMode="auto">
          <a:xfrm>
            <a:off x="3799104" y="3705225"/>
            <a:ext cx="1465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Tom’s consumption with trade</a:t>
            </a:r>
            <a:endParaRPr lang="en-US" sz="1400">
              <a:cs typeface="Arial" pitchFamily="34" charset="0"/>
            </a:endParaRPr>
          </a:p>
        </p:txBody>
      </p:sp>
      <p:sp>
        <p:nvSpPr>
          <p:cNvPr id="98" name="Rectangle 140"/>
          <p:cNvSpPr>
            <a:spLocks noChangeArrowheads="1"/>
          </p:cNvSpPr>
          <p:nvPr/>
        </p:nvSpPr>
        <p:spPr bwMode="auto">
          <a:xfrm>
            <a:off x="4332504" y="4465638"/>
            <a:ext cx="1330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Tom’s production with trade</a:t>
            </a:r>
            <a:endParaRPr lang="en-US" sz="1400">
              <a:cs typeface="Arial" pitchFamily="34" charset="0"/>
            </a:endParaRPr>
          </a:p>
        </p:txBody>
      </p:sp>
      <p:sp>
        <p:nvSpPr>
          <p:cNvPr id="99" name="Rectangle 19"/>
          <p:cNvSpPr>
            <a:spLocks noChangeArrowheads="1"/>
          </p:cNvSpPr>
          <p:nvPr/>
        </p:nvSpPr>
        <p:spPr bwMode="auto">
          <a:xfrm>
            <a:off x="7270966" y="5507038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00" name="Line 20"/>
          <p:cNvSpPr>
            <a:spLocks noChangeShapeType="1"/>
          </p:cNvSpPr>
          <p:nvPr/>
        </p:nvSpPr>
        <p:spPr bwMode="auto">
          <a:xfrm flipV="1">
            <a:off x="7099516" y="5357813"/>
            <a:ext cx="0" cy="12223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7061416" y="5507038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6</a:t>
            </a:r>
            <a:endParaRPr lang="en-US" sz="1400">
              <a:cs typeface="Arial" pitchFamily="34" charset="0"/>
            </a:endParaRPr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6580404" y="5507038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03" name="Rectangle 23"/>
          <p:cNvSpPr>
            <a:spLocks noChangeArrowheads="1"/>
          </p:cNvSpPr>
          <p:nvPr/>
        </p:nvSpPr>
        <p:spPr bwMode="auto">
          <a:xfrm>
            <a:off x="6504204" y="3838575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20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04" name="Line 24"/>
          <p:cNvSpPr>
            <a:spLocks noChangeShapeType="1"/>
          </p:cNvSpPr>
          <p:nvPr/>
        </p:nvSpPr>
        <p:spPr bwMode="auto">
          <a:xfrm>
            <a:off x="6729629" y="4864100"/>
            <a:ext cx="984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Rectangle 25"/>
          <p:cNvSpPr>
            <a:spLocks noChangeArrowheads="1"/>
          </p:cNvSpPr>
          <p:nvPr/>
        </p:nvSpPr>
        <p:spPr bwMode="auto">
          <a:xfrm>
            <a:off x="6580404" y="4764088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8</a:t>
            </a:r>
            <a:endParaRPr lang="en-US" sz="1400">
              <a:cs typeface="Arial" pitchFamily="34" charset="0"/>
            </a:endParaRPr>
          </a:p>
        </p:txBody>
      </p:sp>
      <p:sp>
        <p:nvSpPr>
          <p:cNvPr id="106" name="Line 26"/>
          <p:cNvSpPr>
            <a:spLocks noChangeShapeType="1"/>
          </p:cNvSpPr>
          <p:nvPr/>
        </p:nvSpPr>
        <p:spPr bwMode="auto">
          <a:xfrm>
            <a:off x="6729629" y="4713288"/>
            <a:ext cx="9842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Rectangle 27"/>
          <p:cNvSpPr>
            <a:spLocks noChangeArrowheads="1"/>
          </p:cNvSpPr>
          <p:nvPr/>
        </p:nvSpPr>
        <p:spPr bwMode="auto">
          <a:xfrm>
            <a:off x="6504204" y="4592638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08" name="Line 41"/>
          <p:cNvSpPr>
            <a:spLocks noChangeShapeType="1"/>
          </p:cNvSpPr>
          <p:nvPr/>
        </p:nvSpPr>
        <p:spPr bwMode="auto">
          <a:xfrm>
            <a:off x="6729629" y="3951288"/>
            <a:ext cx="614362" cy="1528762"/>
          </a:xfrm>
          <a:prstGeom prst="line">
            <a:avLst/>
          </a:prstGeom>
          <a:noFill/>
          <a:ln w="28575">
            <a:solidFill>
              <a:srgbClr val="0076A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42"/>
          <p:cNvSpPr>
            <a:spLocks/>
          </p:cNvSpPr>
          <p:nvPr/>
        </p:nvSpPr>
        <p:spPr bwMode="auto">
          <a:xfrm>
            <a:off x="6729629" y="2597150"/>
            <a:ext cx="3078162" cy="2882900"/>
          </a:xfrm>
          <a:custGeom>
            <a:avLst/>
            <a:gdLst>
              <a:gd name="T0" fmla="*/ 2147483647 w 1776"/>
              <a:gd name="T1" fmla="*/ 2147483647 h 1342"/>
              <a:gd name="T2" fmla="*/ 0 w 1776"/>
              <a:gd name="T3" fmla="*/ 2147483647 h 1342"/>
              <a:gd name="T4" fmla="*/ 0 w 1776"/>
              <a:gd name="T5" fmla="*/ 0 h 1342"/>
              <a:gd name="T6" fmla="*/ 0 60000 65536"/>
              <a:gd name="T7" fmla="*/ 0 60000 65536"/>
              <a:gd name="T8" fmla="*/ 0 60000 65536"/>
              <a:gd name="T9" fmla="*/ 0 w 1776"/>
              <a:gd name="T10" fmla="*/ 0 h 1342"/>
              <a:gd name="T11" fmla="*/ 1776 w 1776"/>
              <a:gd name="T12" fmla="*/ 1342 h 1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342">
                <a:moveTo>
                  <a:pt x="1776" y="1342"/>
                </a:moveTo>
                <a:lnTo>
                  <a:pt x="0" y="134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43"/>
          <p:cNvSpPr>
            <a:spLocks noChangeShapeType="1"/>
          </p:cNvSpPr>
          <p:nvPr/>
        </p:nvSpPr>
        <p:spPr bwMode="auto">
          <a:xfrm flipV="1">
            <a:off x="7343991" y="4332288"/>
            <a:ext cx="133350" cy="3810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44"/>
          <p:cNvSpPr>
            <a:spLocks noChangeShapeType="1"/>
          </p:cNvSpPr>
          <p:nvPr/>
        </p:nvSpPr>
        <p:spPr bwMode="auto">
          <a:xfrm flipV="1">
            <a:off x="6729629" y="3676650"/>
            <a:ext cx="168275" cy="27463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45"/>
          <p:cNvSpPr>
            <a:spLocks/>
          </p:cNvSpPr>
          <p:nvPr/>
        </p:nvSpPr>
        <p:spPr bwMode="auto">
          <a:xfrm>
            <a:off x="7426541" y="3908425"/>
            <a:ext cx="1716088" cy="492125"/>
          </a:xfrm>
          <a:custGeom>
            <a:avLst/>
            <a:gdLst>
              <a:gd name="T0" fmla="*/ 2147483647 w 300"/>
              <a:gd name="T1" fmla="*/ 2147483647 h 97"/>
              <a:gd name="T2" fmla="*/ 2147483647 w 300"/>
              <a:gd name="T3" fmla="*/ 2147483647 h 97"/>
              <a:gd name="T4" fmla="*/ 684450244 w 300"/>
              <a:gd name="T5" fmla="*/ 2147483647 h 97"/>
              <a:gd name="T6" fmla="*/ 0 w 300"/>
              <a:gd name="T7" fmla="*/ 2147483647 h 97"/>
              <a:gd name="T8" fmla="*/ 0 w 300"/>
              <a:gd name="T9" fmla="*/ 537045326 h 97"/>
              <a:gd name="T10" fmla="*/ 684450244 w 300"/>
              <a:gd name="T11" fmla="*/ 0 h 97"/>
              <a:gd name="T12" fmla="*/ 2147483647 w 300"/>
              <a:gd name="T13" fmla="*/ 0 h 97"/>
              <a:gd name="T14" fmla="*/ 2147483647 w 300"/>
              <a:gd name="T15" fmla="*/ 537045326 h 97"/>
              <a:gd name="T16" fmla="*/ 2147483647 w 300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97">
                <a:moveTo>
                  <a:pt x="300" y="81"/>
                </a:moveTo>
                <a:cubicBezTo>
                  <a:pt x="300" y="89"/>
                  <a:pt x="293" y="97"/>
                  <a:pt x="284" y="97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7"/>
                  <a:pt x="0" y="89"/>
                  <a:pt x="0" y="8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93" y="0"/>
                  <a:pt x="300" y="7"/>
                  <a:pt x="300" y="16"/>
                </a:cubicBezTo>
                <a:lnTo>
                  <a:pt x="300" y="8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3" name="Oval 46"/>
          <p:cNvSpPr>
            <a:spLocks noChangeArrowheads="1"/>
          </p:cNvSpPr>
          <p:nvPr/>
        </p:nvSpPr>
        <p:spPr bwMode="auto">
          <a:xfrm>
            <a:off x="7056654" y="4813300"/>
            <a:ext cx="82550" cy="1031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Oval 47"/>
          <p:cNvSpPr>
            <a:spLocks noChangeArrowheads="1"/>
          </p:cNvSpPr>
          <p:nvPr/>
        </p:nvSpPr>
        <p:spPr bwMode="auto">
          <a:xfrm>
            <a:off x="7302716" y="4662488"/>
            <a:ext cx="8255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Oval 48"/>
          <p:cNvSpPr>
            <a:spLocks noChangeArrowheads="1"/>
          </p:cNvSpPr>
          <p:nvPr/>
        </p:nvSpPr>
        <p:spPr bwMode="auto">
          <a:xfrm>
            <a:off x="6688354" y="3900488"/>
            <a:ext cx="82550" cy="1016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Freeform 51"/>
          <p:cNvSpPr>
            <a:spLocks/>
          </p:cNvSpPr>
          <p:nvPr/>
        </p:nvSpPr>
        <p:spPr bwMode="auto">
          <a:xfrm>
            <a:off x="6875679" y="3268663"/>
            <a:ext cx="1519237" cy="487362"/>
          </a:xfrm>
          <a:custGeom>
            <a:avLst/>
            <a:gdLst>
              <a:gd name="T0" fmla="*/ 2147483647 w 274"/>
              <a:gd name="T1" fmla="*/ 2147483647 h 96"/>
              <a:gd name="T2" fmla="*/ 2147483647 w 274"/>
              <a:gd name="T3" fmla="*/ 2147483647 h 96"/>
              <a:gd name="T4" fmla="*/ 496010649 w 274"/>
              <a:gd name="T5" fmla="*/ 2147483647 h 96"/>
              <a:gd name="T6" fmla="*/ 0 w 274"/>
              <a:gd name="T7" fmla="*/ 2147483647 h 96"/>
              <a:gd name="T8" fmla="*/ 0 w 274"/>
              <a:gd name="T9" fmla="*/ 539039730 h 96"/>
              <a:gd name="T10" fmla="*/ 496010649 w 274"/>
              <a:gd name="T11" fmla="*/ 0 h 96"/>
              <a:gd name="T12" fmla="*/ 2147483647 w 274"/>
              <a:gd name="T13" fmla="*/ 0 h 96"/>
              <a:gd name="T14" fmla="*/ 2147483647 w 274"/>
              <a:gd name="T15" fmla="*/ 539039730 h 96"/>
              <a:gd name="T16" fmla="*/ 2147483647 w 274"/>
              <a:gd name="T17" fmla="*/ 2147483647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4" h="96">
                <a:moveTo>
                  <a:pt x="274" y="80"/>
                </a:moveTo>
                <a:cubicBezTo>
                  <a:pt x="274" y="89"/>
                  <a:pt x="266" y="96"/>
                  <a:pt x="258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7" y="96"/>
                  <a:pt x="0" y="89"/>
                  <a:pt x="0" y="8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66" y="0"/>
                  <a:pt x="274" y="7"/>
                  <a:pt x="274" y="16"/>
                </a:cubicBezTo>
                <a:lnTo>
                  <a:pt x="274" y="8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7" name="Line 52"/>
          <p:cNvSpPr>
            <a:spLocks noChangeShapeType="1"/>
          </p:cNvSpPr>
          <p:nvPr/>
        </p:nvSpPr>
        <p:spPr bwMode="auto">
          <a:xfrm flipV="1">
            <a:off x="7105866" y="4808538"/>
            <a:ext cx="447675" cy="55562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53"/>
          <p:cNvSpPr>
            <a:spLocks/>
          </p:cNvSpPr>
          <p:nvPr/>
        </p:nvSpPr>
        <p:spPr bwMode="auto">
          <a:xfrm>
            <a:off x="7502741" y="4548188"/>
            <a:ext cx="1638300" cy="493712"/>
          </a:xfrm>
          <a:custGeom>
            <a:avLst/>
            <a:gdLst>
              <a:gd name="T0" fmla="*/ 2147483647 w 299"/>
              <a:gd name="T1" fmla="*/ 2147483647 h 97"/>
              <a:gd name="T2" fmla="*/ 2147483647 w 299"/>
              <a:gd name="T3" fmla="*/ 2147483647 h 97"/>
              <a:gd name="T4" fmla="*/ 568808401 w 299"/>
              <a:gd name="T5" fmla="*/ 2147483647 h 97"/>
              <a:gd name="T6" fmla="*/ 0 w 299"/>
              <a:gd name="T7" fmla="*/ 2147483647 h 97"/>
              <a:gd name="T8" fmla="*/ 0 w 299"/>
              <a:gd name="T9" fmla="*/ 543132455 h 97"/>
              <a:gd name="T10" fmla="*/ 568808401 w 299"/>
              <a:gd name="T11" fmla="*/ 0 h 97"/>
              <a:gd name="T12" fmla="*/ 2147483647 w 299"/>
              <a:gd name="T13" fmla="*/ 0 h 97"/>
              <a:gd name="T14" fmla="*/ 2147483647 w 299"/>
              <a:gd name="T15" fmla="*/ 543132455 h 97"/>
              <a:gd name="T16" fmla="*/ 2147483647 w 299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9" h="97">
                <a:moveTo>
                  <a:pt x="299" y="81"/>
                </a:moveTo>
                <a:cubicBezTo>
                  <a:pt x="299" y="90"/>
                  <a:pt x="292" y="97"/>
                  <a:pt x="283" y="97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7"/>
                  <a:pt x="0" y="90"/>
                  <a:pt x="0" y="8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92" y="0"/>
                  <a:pt x="299" y="7"/>
                  <a:pt x="299" y="16"/>
                </a:cubicBezTo>
                <a:lnTo>
                  <a:pt x="299" y="8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Rectangle 59"/>
          <p:cNvSpPr>
            <a:spLocks noChangeArrowheads="1"/>
          </p:cNvSpPr>
          <p:nvPr/>
        </p:nvSpPr>
        <p:spPr bwMode="auto">
          <a:xfrm>
            <a:off x="7523379" y="5059363"/>
            <a:ext cx="4857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Hank's</a:t>
            </a:r>
            <a:endParaRPr lang="en-US" sz="1400">
              <a:cs typeface="Arial" pitchFamily="34" charset="0"/>
            </a:endParaRPr>
          </a:p>
        </p:txBody>
      </p:sp>
      <p:sp>
        <p:nvSpPr>
          <p:cNvPr id="120" name="Rectangle 60"/>
          <p:cNvSpPr>
            <a:spLocks noChangeArrowheads="1"/>
          </p:cNvSpPr>
          <p:nvPr/>
        </p:nvSpPr>
        <p:spPr bwMode="auto">
          <a:xfrm>
            <a:off x="7523379" y="5251450"/>
            <a:ext cx="2677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PPF</a:t>
            </a:r>
            <a:endParaRPr lang="en-US" sz="1400">
              <a:cs typeface="Arial" pitchFamily="34" charset="0"/>
            </a:endParaRPr>
          </a:p>
        </p:txBody>
      </p:sp>
      <p:sp>
        <p:nvSpPr>
          <p:cNvPr id="121" name="Oval 111"/>
          <p:cNvSpPr>
            <a:spLocks noChangeArrowheads="1"/>
          </p:cNvSpPr>
          <p:nvPr/>
        </p:nvSpPr>
        <p:spPr bwMode="auto">
          <a:xfrm>
            <a:off x="7336054" y="47990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Oval 112"/>
          <p:cNvSpPr>
            <a:spLocks noChangeArrowheads="1"/>
          </p:cNvSpPr>
          <p:nvPr/>
        </p:nvSpPr>
        <p:spPr bwMode="auto">
          <a:xfrm>
            <a:off x="7336054" y="4894263"/>
            <a:ext cx="1587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Oval 113"/>
          <p:cNvSpPr>
            <a:spLocks noChangeArrowheads="1"/>
          </p:cNvSpPr>
          <p:nvPr/>
        </p:nvSpPr>
        <p:spPr bwMode="auto">
          <a:xfrm>
            <a:off x="7336054" y="499586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Oval 114"/>
          <p:cNvSpPr>
            <a:spLocks noChangeArrowheads="1"/>
          </p:cNvSpPr>
          <p:nvPr/>
        </p:nvSpPr>
        <p:spPr bwMode="auto">
          <a:xfrm>
            <a:off x="7336054" y="5092700"/>
            <a:ext cx="1587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Oval 115"/>
          <p:cNvSpPr>
            <a:spLocks noChangeArrowheads="1"/>
          </p:cNvSpPr>
          <p:nvPr/>
        </p:nvSpPr>
        <p:spPr bwMode="auto">
          <a:xfrm>
            <a:off x="7336054" y="5189538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Oval 116"/>
          <p:cNvSpPr>
            <a:spLocks noChangeArrowheads="1"/>
          </p:cNvSpPr>
          <p:nvPr/>
        </p:nvSpPr>
        <p:spPr bwMode="auto">
          <a:xfrm>
            <a:off x="7336054" y="5291138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Oval 117"/>
          <p:cNvSpPr>
            <a:spLocks noChangeArrowheads="1"/>
          </p:cNvSpPr>
          <p:nvPr/>
        </p:nvSpPr>
        <p:spPr bwMode="auto">
          <a:xfrm>
            <a:off x="7089991" y="499586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Oval 118"/>
          <p:cNvSpPr>
            <a:spLocks noChangeArrowheads="1"/>
          </p:cNvSpPr>
          <p:nvPr/>
        </p:nvSpPr>
        <p:spPr bwMode="auto">
          <a:xfrm>
            <a:off x="7089991" y="5092700"/>
            <a:ext cx="15875" cy="222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Oval 119"/>
          <p:cNvSpPr>
            <a:spLocks noChangeArrowheads="1"/>
          </p:cNvSpPr>
          <p:nvPr/>
        </p:nvSpPr>
        <p:spPr bwMode="auto">
          <a:xfrm>
            <a:off x="7089991" y="5189538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Oval 120"/>
          <p:cNvSpPr>
            <a:spLocks noChangeArrowheads="1"/>
          </p:cNvSpPr>
          <p:nvPr/>
        </p:nvSpPr>
        <p:spPr bwMode="auto">
          <a:xfrm>
            <a:off x="7089991" y="5291138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Oval 126"/>
          <p:cNvSpPr>
            <a:spLocks noChangeArrowheads="1"/>
          </p:cNvSpPr>
          <p:nvPr/>
        </p:nvSpPr>
        <p:spPr bwMode="auto">
          <a:xfrm>
            <a:off x="6861391" y="4702175"/>
            <a:ext cx="15875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Oval 127"/>
          <p:cNvSpPr>
            <a:spLocks noChangeArrowheads="1"/>
          </p:cNvSpPr>
          <p:nvPr/>
        </p:nvSpPr>
        <p:spPr bwMode="auto">
          <a:xfrm>
            <a:off x="6937591" y="4702175"/>
            <a:ext cx="17463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Oval 128"/>
          <p:cNvSpPr>
            <a:spLocks noChangeArrowheads="1"/>
          </p:cNvSpPr>
          <p:nvPr/>
        </p:nvSpPr>
        <p:spPr bwMode="auto">
          <a:xfrm>
            <a:off x="7015379" y="4702175"/>
            <a:ext cx="17462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Oval 129"/>
          <p:cNvSpPr>
            <a:spLocks noChangeArrowheads="1"/>
          </p:cNvSpPr>
          <p:nvPr/>
        </p:nvSpPr>
        <p:spPr bwMode="auto">
          <a:xfrm>
            <a:off x="6861391" y="4854575"/>
            <a:ext cx="15875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Oval 130"/>
          <p:cNvSpPr>
            <a:spLocks noChangeArrowheads="1"/>
          </p:cNvSpPr>
          <p:nvPr/>
        </p:nvSpPr>
        <p:spPr bwMode="auto">
          <a:xfrm>
            <a:off x="6937591" y="4854575"/>
            <a:ext cx="17463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Oval 131"/>
          <p:cNvSpPr>
            <a:spLocks noChangeArrowheads="1"/>
          </p:cNvSpPr>
          <p:nvPr/>
        </p:nvSpPr>
        <p:spPr bwMode="auto">
          <a:xfrm>
            <a:off x="7015379" y="4854575"/>
            <a:ext cx="17462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Oval 132"/>
          <p:cNvSpPr>
            <a:spLocks noChangeArrowheads="1"/>
          </p:cNvSpPr>
          <p:nvPr/>
        </p:nvSpPr>
        <p:spPr bwMode="auto">
          <a:xfrm>
            <a:off x="7089991" y="4702175"/>
            <a:ext cx="15875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Oval 133"/>
          <p:cNvSpPr>
            <a:spLocks noChangeArrowheads="1"/>
          </p:cNvSpPr>
          <p:nvPr/>
        </p:nvSpPr>
        <p:spPr bwMode="auto">
          <a:xfrm>
            <a:off x="7167779" y="4702175"/>
            <a:ext cx="15875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Oval 134"/>
          <p:cNvSpPr>
            <a:spLocks noChangeArrowheads="1"/>
          </p:cNvSpPr>
          <p:nvPr/>
        </p:nvSpPr>
        <p:spPr bwMode="auto">
          <a:xfrm>
            <a:off x="7245566" y="4702175"/>
            <a:ext cx="15875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Rectangle 136"/>
          <p:cNvSpPr>
            <a:spLocks noChangeArrowheads="1"/>
          </p:cNvSpPr>
          <p:nvPr/>
        </p:nvSpPr>
        <p:spPr bwMode="auto">
          <a:xfrm>
            <a:off x="6091454" y="2376488"/>
            <a:ext cx="178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Quantity of coconuts</a:t>
            </a:r>
            <a:endParaRPr lang="en-US" sz="1600">
              <a:cs typeface="Arial" pitchFamily="34" charset="0"/>
            </a:endParaRPr>
          </a:p>
        </p:txBody>
      </p:sp>
      <p:sp>
        <p:nvSpPr>
          <p:cNvPr id="141" name="Rectangle 137"/>
          <p:cNvSpPr>
            <a:spLocks noChangeArrowheads="1"/>
          </p:cNvSpPr>
          <p:nvPr/>
        </p:nvSpPr>
        <p:spPr bwMode="auto">
          <a:xfrm>
            <a:off x="8663204" y="5575300"/>
            <a:ext cx="1325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Quantity of fish</a:t>
            </a:r>
            <a:endParaRPr lang="en-US" sz="1600">
              <a:cs typeface="Arial" pitchFamily="34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6329579" y="1571625"/>
            <a:ext cx="3190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Arial" pitchFamily="34" charset="0"/>
              </a:rPr>
              <a:t>(b) Hank’s Production and Consumption</a:t>
            </a:r>
            <a:endParaRPr lang="en-US">
              <a:cs typeface="Arial" pitchFamily="34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6929654" y="3308350"/>
            <a:ext cx="1333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Hank’s production with trade</a:t>
            </a:r>
            <a:endParaRPr lang="en-US" sz="1400">
              <a:cs typeface="Arial" pitchFamily="34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7529729" y="3937000"/>
            <a:ext cx="1533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Hank’s consumption with trade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7596404" y="4575175"/>
            <a:ext cx="1466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Hank’s consumption without trade</a:t>
            </a:r>
            <a:endParaRPr lang="en-US" sz="1400">
              <a:cs typeface="Arial" pitchFamily="34" charset="0"/>
            </a:endParaRPr>
          </a:p>
        </p:txBody>
      </p:sp>
      <p:sp>
        <p:nvSpPr>
          <p:cNvPr id="146" name="Rectangle 136"/>
          <p:cNvSpPr>
            <a:spLocks noChangeArrowheads="1"/>
          </p:cNvSpPr>
          <p:nvPr/>
        </p:nvSpPr>
        <p:spPr bwMode="auto">
          <a:xfrm>
            <a:off x="1876641" y="2376488"/>
            <a:ext cx="1785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Quantity of coconuts</a:t>
            </a:r>
            <a:endParaRPr lang="en-US" sz="1600"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</p:spTree>
    <p:extLst>
      <p:ext uri="{BB962C8B-B14F-4D97-AF65-F5344CB8AC3E}">
        <p14:creationId xmlns:p14="http://schemas.microsoft.com/office/powerpoint/2010/main" val="1415387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the Castaways Gain from Trade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9656" y="1297894"/>
            <a:ext cx="105534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032012" y="4683299"/>
            <a:ext cx="7689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1588" indent="-15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600" dirty="0"/>
              <a:t>Both Tom and Hank experience gains from trade.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37" y="1625600"/>
            <a:ext cx="7924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</p:spTree>
    <p:extLst>
      <p:ext uri="{BB962C8B-B14F-4D97-AF65-F5344CB8AC3E}">
        <p14:creationId xmlns:p14="http://schemas.microsoft.com/office/powerpoint/2010/main" val="23427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 over worksheet from yesterday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Introduce </a:t>
            </a:r>
            <a:r>
              <a:rPr lang="en-US" b="1" dirty="0"/>
              <a:t>Absolute</a:t>
            </a:r>
            <a:r>
              <a:rPr lang="en-US" dirty="0"/>
              <a:t> and </a:t>
            </a:r>
            <a:r>
              <a:rPr lang="en-US" b="1" dirty="0"/>
              <a:t>Comparative</a:t>
            </a:r>
            <a:r>
              <a:rPr lang="en-US" dirty="0"/>
              <a:t> advantage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Practice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Worksheet 4.4 </a:t>
            </a:r>
          </a:p>
        </p:txBody>
      </p:sp>
    </p:spTree>
    <p:extLst>
      <p:ext uri="{BB962C8B-B14F-4D97-AF65-F5344CB8AC3E}">
        <p14:creationId xmlns:p14="http://schemas.microsoft.com/office/powerpoint/2010/main" val="1045117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Comparative Advantage and Gains from Trade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161" y="1791571"/>
            <a:ext cx="10553463" cy="416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An individual has a </a:t>
            </a:r>
            <a:r>
              <a:rPr lang="en-US" sz="2600" b="1" dirty="0">
                <a:solidFill>
                  <a:prstClr val="black"/>
                </a:solidFill>
              </a:rPr>
              <a:t>comparative advantage </a:t>
            </a:r>
            <a:r>
              <a:rPr lang="en-US" sz="2600" dirty="0">
                <a:solidFill>
                  <a:prstClr val="black"/>
                </a:solidFill>
              </a:rPr>
              <a:t>in producing a good or service if the opportunity cost of producing the good is lower for that individual than for other people.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An individual has an </a:t>
            </a:r>
            <a:r>
              <a:rPr lang="en-US" sz="2600" b="1" dirty="0">
                <a:solidFill>
                  <a:prstClr val="black"/>
                </a:solidFill>
              </a:rPr>
              <a:t>absolute advantage </a:t>
            </a:r>
            <a:r>
              <a:rPr lang="en-US" sz="2600" dirty="0">
                <a:solidFill>
                  <a:prstClr val="black"/>
                </a:solidFill>
              </a:rPr>
              <a:t>in an activity if he or she can do it better than other people. Having an absolute advantage is not the same thing as having a comparative advantage.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</p:spTree>
    <p:extLst>
      <p:ext uri="{BB962C8B-B14F-4D97-AF65-F5344CB8AC3E}">
        <p14:creationId xmlns:p14="http://schemas.microsoft.com/office/powerpoint/2010/main" val="3882783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59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59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3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79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Comparative Advantage and Gains from Trade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337" y="2032453"/>
            <a:ext cx="10553463" cy="311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Comparative advantage </a:t>
            </a:r>
            <a:r>
              <a:rPr lang="en-US" sz="2600" dirty="0">
                <a:solidFill>
                  <a:prstClr val="black"/>
                </a:solidFill>
              </a:rPr>
              <a:t>is the basis for trade.</a:t>
            </a:r>
          </a:p>
          <a:p>
            <a:pPr marL="830263" lvl="1" indent="-2952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Trade can be beneficial to both even if one has an </a:t>
            </a:r>
            <a:r>
              <a:rPr lang="en-US" sz="2400" b="1" dirty="0">
                <a:solidFill>
                  <a:prstClr val="black"/>
                </a:solidFill>
              </a:rPr>
              <a:t>absolute advantage </a:t>
            </a:r>
            <a:r>
              <a:rPr lang="en-US" sz="2400" dirty="0">
                <a:solidFill>
                  <a:prstClr val="black"/>
                </a:solidFill>
              </a:rPr>
              <a:t>in the production of both goods.</a:t>
            </a:r>
          </a:p>
          <a:p>
            <a:pPr marL="534988" lvl="1">
              <a:spcBef>
                <a:spcPct val="20000"/>
              </a:spcBef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231775" lvl="0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PPF teaches two important lessons.</a:t>
            </a:r>
          </a:p>
          <a:p>
            <a:pPr marL="830263" lvl="1" indent="-2952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By agreeing to specialize and trade, both traders can be better off.</a:t>
            </a:r>
          </a:p>
          <a:p>
            <a:pPr marL="830263" lvl="1" indent="-2952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Every has a comparative advantage in something.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</p:spTree>
    <p:extLst>
      <p:ext uri="{BB962C8B-B14F-4D97-AF65-F5344CB8AC3E}">
        <p14:creationId xmlns:p14="http://schemas.microsoft.com/office/powerpoint/2010/main" val="2433475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Comparative Advantage and International Trade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02" y="2245138"/>
            <a:ext cx="10553463" cy="736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International trade results from comparative advantage.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295275" lvl="0" indent="-2952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If the U.S. concentrates on producing</a:t>
            </a:r>
            <a:r>
              <a:rPr lang="en-US" sz="2600" i="1" dirty="0">
                <a:solidFill>
                  <a:prstClr val="black"/>
                </a:solidFill>
              </a:rPr>
              <a:t> pork</a:t>
            </a:r>
            <a:r>
              <a:rPr lang="en-US" sz="2600" dirty="0">
                <a:solidFill>
                  <a:prstClr val="black"/>
                </a:solidFill>
              </a:rPr>
              <a:t> and ships some of its output to Canada, while Canada concentrates on </a:t>
            </a:r>
            <a:r>
              <a:rPr lang="en-US" sz="2600" i="1" dirty="0">
                <a:solidFill>
                  <a:prstClr val="black"/>
                </a:solidFill>
              </a:rPr>
              <a:t>aircraft </a:t>
            </a:r>
            <a:r>
              <a:rPr lang="en-US" sz="2600" dirty="0">
                <a:solidFill>
                  <a:prstClr val="black"/>
                </a:solidFill>
              </a:rPr>
              <a:t>and ships some of its output to the U.S., both countries can consume more than if they insisted on being self-sufficient.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</p:spTree>
    <p:extLst>
      <p:ext uri="{BB962C8B-B14F-4D97-AF65-F5344CB8AC3E}">
        <p14:creationId xmlns:p14="http://schemas.microsoft.com/office/powerpoint/2010/main" val="211902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Comparative Advantage and International Trade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Freeform 39"/>
          <p:cNvSpPr>
            <a:spLocks/>
          </p:cNvSpPr>
          <p:nvPr/>
        </p:nvSpPr>
        <p:spPr bwMode="auto">
          <a:xfrm>
            <a:off x="3944949" y="3000375"/>
            <a:ext cx="1322388" cy="623888"/>
          </a:xfrm>
          <a:custGeom>
            <a:avLst/>
            <a:gdLst>
              <a:gd name="T0" fmla="*/ 2147483647 w 266"/>
              <a:gd name="T1" fmla="*/ 2147483647 h 97"/>
              <a:gd name="T2" fmla="*/ 2147483647 w 266"/>
              <a:gd name="T3" fmla="*/ 2147483647 h 97"/>
              <a:gd name="T4" fmla="*/ 557410354 w 266"/>
              <a:gd name="T5" fmla="*/ 2147483647 h 97"/>
              <a:gd name="T6" fmla="*/ 0 w 266"/>
              <a:gd name="T7" fmla="*/ 2147483647 h 97"/>
              <a:gd name="T8" fmla="*/ 0 w 266"/>
              <a:gd name="T9" fmla="*/ 555403732 h 97"/>
              <a:gd name="T10" fmla="*/ 557410354 w 266"/>
              <a:gd name="T11" fmla="*/ 0 h 97"/>
              <a:gd name="T12" fmla="*/ 2147483647 w 266"/>
              <a:gd name="T13" fmla="*/ 0 h 97"/>
              <a:gd name="T14" fmla="*/ 2147483647 w 266"/>
              <a:gd name="T15" fmla="*/ 555403732 h 97"/>
              <a:gd name="T16" fmla="*/ 2147483647 w 26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6" h="97">
                <a:moveTo>
                  <a:pt x="266" y="81"/>
                </a:moveTo>
                <a:cubicBezTo>
                  <a:pt x="266" y="89"/>
                  <a:pt x="259" y="97"/>
                  <a:pt x="250" y="97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7"/>
                  <a:pt x="0" y="89"/>
                  <a:pt x="0" y="8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9" y="0"/>
                  <a:pt x="266" y="7"/>
                  <a:pt x="266" y="16"/>
                </a:cubicBezTo>
                <a:lnTo>
                  <a:pt x="266" y="8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45"/>
          <p:cNvSpPr>
            <a:spLocks noChangeArrowheads="1"/>
          </p:cNvSpPr>
          <p:nvPr/>
        </p:nvSpPr>
        <p:spPr bwMode="auto">
          <a:xfrm>
            <a:off x="4000512" y="2986088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Myriad Pro" pitchFamily="34" charset="0"/>
                <a:cs typeface="Arial" pitchFamily="34" charset="0"/>
              </a:rPr>
              <a:t>U.S. consumption with trade</a:t>
            </a:r>
            <a:endParaRPr lang="en-US" sz="1400"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162187" y="5343525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898662" y="4024313"/>
            <a:ext cx="4095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1,500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898662" y="4421188"/>
            <a:ext cx="409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1,000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316174" y="4519613"/>
            <a:ext cx="10795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351224" y="5570538"/>
            <a:ext cx="2055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Quantity of pork (millions of tons)</a:t>
            </a:r>
            <a:endParaRPr lang="en-US" sz="1400" b="1">
              <a:cs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876437" y="2260600"/>
            <a:ext cx="1425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Quantity of aircraft</a:t>
            </a:r>
            <a:endParaRPr lang="en-US" sz="1400" b="1"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1916124" y="1581150"/>
            <a:ext cx="3724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(a) The U.S. Production Possibilities Frontier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3659199" y="4070350"/>
            <a:ext cx="82550" cy="968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3702062" y="5199063"/>
            <a:ext cx="0" cy="112712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3003562" y="5199063"/>
            <a:ext cx="0" cy="112712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343412" y="5343525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3</a:t>
            </a:r>
            <a:endParaRPr lang="en-US" sz="1400">
              <a:cs typeface="Arial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651262" y="5343525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en-US" sz="1400">
              <a:cs typeface="Arial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965462" y="5343525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</a:t>
            </a:r>
            <a:endParaRPr lang="en-US" sz="1400">
              <a:cs typeface="Arial" pitchFamily="34" charset="0"/>
            </a:endParaRPr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4403737" y="4894263"/>
            <a:ext cx="55562" cy="371475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6"/>
          <p:cNvSpPr>
            <a:spLocks/>
          </p:cNvSpPr>
          <p:nvPr/>
        </p:nvSpPr>
        <p:spPr bwMode="auto">
          <a:xfrm>
            <a:off x="4106874" y="4192588"/>
            <a:ext cx="1195388" cy="704850"/>
          </a:xfrm>
          <a:custGeom>
            <a:avLst/>
            <a:gdLst>
              <a:gd name="T0" fmla="*/ 2147483647 w 174"/>
              <a:gd name="T1" fmla="*/ 2147483647 h 135"/>
              <a:gd name="T2" fmla="*/ 2147483647 w 174"/>
              <a:gd name="T3" fmla="*/ 2147483647 h 135"/>
              <a:gd name="T4" fmla="*/ 537024753 w 174"/>
              <a:gd name="T5" fmla="*/ 2147483647 h 135"/>
              <a:gd name="T6" fmla="*/ 0 w 174"/>
              <a:gd name="T7" fmla="*/ 2147483647 h 135"/>
              <a:gd name="T8" fmla="*/ 0 w 174"/>
              <a:gd name="T9" fmla="*/ 557552343 h 135"/>
              <a:gd name="T10" fmla="*/ 537024753 w 174"/>
              <a:gd name="T11" fmla="*/ 0 h 135"/>
              <a:gd name="T12" fmla="*/ 2147483647 w 174"/>
              <a:gd name="T13" fmla="*/ 0 h 135"/>
              <a:gd name="T14" fmla="*/ 2147483647 w 174"/>
              <a:gd name="T15" fmla="*/ 557552343 h 135"/>
              <a:gd name="T16" fmla="*/ 2147483647 w 174"/>
              <a:gd name="T17" fmla="*/ 2147483647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4" h="135">
                <a:moveTo>
                  <a:pt x="174" y="119"/>
                </a:moveTo>
                <a:cubicBezTo>
                  <a:pt x="174" y="127"/>
                  <a:pt x="167" y="135"/>
                  <a:pt x="158" y="135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7" y="135"/>
                  <a:pt x="0" y="127"/>
                  <a:pt x="0" y="11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7" y="0"/>
                  <a:pt x="174" y="7"/>
                  <a:pt x="174" y="16"/>
                </a:cubicBezTo>
                <a:lnTo>
                  <a:pt x="174" y="11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 flipV="1">
            <a:off x="3730637" y="3841750"/>
            <a:ext cx="207962" cy="24288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8"/>
          <p:cNvSpPr>
            <a:spLocks noChangeShapeType="1"/>
          </p:cNvSpPr>
          <p:nvPr/>
        </p:nvSpPr>
        <p:spPr bwMode="auto">
          <a:xfrm flipV="1">
            <a:off x="3009912" y="3602038"/>
            <a:ext cx="0" cy="769937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40"/>
          <p:cNvSpPr>
            <a:spLocks/>
          </p:cNvSpPr>
          <p:nvPr/>
        </p:nvSpPr>
        <p:spPr bwMode="auto">
          <a:xfrm>
            <a:off x="2481274" y="2928938"/>
            <a:ext cx="1331913" cy="682625"/>
          </a:xfrm>
          <a:custGeom>
            <a:avLst/>
            <a:gdLst>
              <a:gd name="T0" fmla="*/ 2147483647 w 267"/>
              <a:gd name="T1" fmla="*/ 2147483647 h 97"/>
              <a:gd name="T2" fmla="*/ 2147483647 w 267"/>
              <a:gd name="T3" fmla="*/ 2147483647 h 97"/>
              <a:gd name="T4" fmla="*/ 2147483647 w 267"/>
              <a:gd name="T5" fmla="*/ 2147483647 h 97"/>
              <a:gd name="T6" fmla="*/ 0 w 267"/>
              <a:gd name="T7" fmla="*/ 2147483647 h 97"/>
              <a:gd name="T8" fmla="*/ 0 w 267"/>
              <a:gd name="T9" fmla="*/ 2147483647 h 97"/>
              <a:gd name="T10" fmla="*/ 2147483647 w 267"/>
              <a:gd name="T11" fmla="*/ 0 h 97"/>
              <a:gd name="T12" fmla="*/ 2147483647 w 267"/>
              <a:gd name="T13" fmla="*/ 0 h 97"/>
              <a:gd name="T14" fmla="*/ 2147483647 w 267"/>
              <a:gd name="T15" fmla="*/ 2147483647 h 97"/>
              <a:gd name="T16" fmla="*/ 2147483647 w 267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7"/>
              <a:gd name="T28" fmla="*/ 0 h 97"/>
              <a:gd name="T29" fmla="*/ 267 w 267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7" h="97">
                <a:moveTo>
                  <a:pt x="267" y="81"/>
                </a:moveTo>
                <a:cubicBezTo>
                  <a:pt x="267" y="89"/>
                  <a:pt x="259" y="97"/>
                  <a:pt x="251" y="97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7"/>
                  <a:pt x="0" y="89"/>
                  <a:pt x="0" y="8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59" y="0"/>
                  <a:pt x="267" y="7"/>
                  <a:pt x="267" y="16"/>
                </a:cubicBezTo>
                <a:lnTo>
                  <a:pt x="267" y="81"/>
                </a:lnTo>
                <a:close/>
              </a:path>
            </a:pathLst>
          </a:custGeom>
          <a:solidFill>
            <a:srgbClr val="D7E2E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1"/>
          <p:cNvSpPr>
            <a:spLocks noChangeShapeType="1"/>
          </p:cNvSpPr>
          <p:nvPr/>
        </p:nvSpPr>
        <p:spPr bwMode="auto">
          <a:xfrm>
            <a:off x="2316174" y="4122738"/>
            <a:ext cx="2081213" cy="1189037"/>
          </a:xfrm>
          <a:prstGeom prst="line">
            <a:avLst/>
          </a:prstGeom>
          <a:noFill/>
          <a:ln w="30163">
            <a:solidFill>
              <a:srgbClr val="0076A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Oval 42"/>
          <p:cNvSpPr>
            <a:spLocks noChangeArrowheads="1"/>
          </p:cNvSpPr>
          <p:nvPr/>
        </p:nvSpPr>
        <p:spPr bwMode="auto">
          <a:xfrm>
            <a:off x="2967049" y="4467225"/>
            <a:ext cx="84138" cy="952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43"/>
          <p:cNvSpPr>
            <a:spLocks/>
          </p:cNvSpPr>
          <p:nvPr/>
        </p:nvSpPr>
        <p:spPr bwMode="auto">
          <a:xfrm>
            <a:off x="2316174" y="2473325"/>
            <a:ext cx="2787650" cy="2838450"/>
          </a:xfrm>
          <a:custGeom>
            <a:avLst/>
            <a:gdLst>
              <a:gd name="T0" fmla="*/ 2147483647 w 1573"/>
              <a:gd name="T1" fmla="*/ 2147483647 h 1403"/>
              <a:gd name="T2" fmla="*/ 0 w 1573"/>
              <a:gd name="T3" fmla="*/ 2147483647 h 1403"/>
              <a:gd name="T4" fmla="*/ 0 w 1573"/>
              <a:gd name="T5" fmla="*/ 0 h 1403"/>
              <a:gd name="T6" fmla="*/ 0 60000 65536"/>
              <a:gd name="T7" fmla="*/ 0 60000 65536"/>
              <a:gd name="T8" fmla="*/ 0 60000 65536"/>
              <a:gd name="T9" fmla="*/ 0 w 1573"/>
              <a:gd name="T10" fmla="*/ 0 h 1403"/>
              <a:gd name="T11" fmla="*/ 1573 w 1573"/>
              <a:gd name="T12" fmla="*/ 1403 h 14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3" h="1403">
                <a:moveTo>
                  <a:pt x="1573" y="1403"/>
                </a:moveTo>
                <a:lnTo>
                  <a:pt x="0" y="140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Oval 44"/>
          <p:cNvSpPr>
            <a:spLocks noChangeArrowheads="1"/>
          </p:cNvSpPr>
          <p:nvPr/>
        </p:nvSpPr>
        <p:spPr bwMode="auto">
          <a:xfrm>
            <a:off x="4341824" y="5265738"/>
            <a:ext cx="84138" cy="952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55"/>
          <p:cNvSpPr>
            <a:spLocks noChangeArrowheads="1"/>
          </p:cNvSpPr>
          <p:nvPr/>
        </p:nvSpPr>
        <p:spPr bwMode="auto">
          <a:xfrm>
            <a:off x="4511687" y="4911725"/>
            <a:ext cx="115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U</a:t>
            </a:r>
            <a:endParaRPr lang="en-US" sz="1400">
              <a:cs typeface="Arial" pitchFamily="34" charset="0"/>
            </a:endParaRPr>
          </a:p>
        </p:txBody>
      </p:sp>
      <p:sp>
        <p:nvSpPr>
          <p:cNvPr id="37" name="Rectangle 56"/>
          <p:cNvSpPr>
            <a:spLocks noChangeArrowheads="1"/>
          </p:cNvSpPr>
          <p:nvPr/>
        </p:nvSpPr>
        <p:spPr bwMode="auto">
          <a:xfrm>
            <a:off x="4605349" y="4911725"/>
            <a:ext cx="171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.S.</a:t>
            </a:r>
            <a:endParaRPr lang="en-US" sz="1400">
              <a:cs typeface="Arial" pitchFamily="34" charset="0"/>
            </a:endParaRPr>
          </a:p>
        </p:txBody>
      </p:sp>
      <p:sp>
        <p:nvSpPr>
          <p:cNvPr id="38" name="Rectangle 57"/>
          <p:cNvSpPr>
            <a:spLocks noChangeArrowheads="1"/>
          </p:cNvSpPr>
          <p:nvPr/>
        </p:nvSpPr>
        <p:spPr bwMode="auto">
          <a:xfrm>
            <a:off x="4511687" y="5089525"/>
            <a:ext cx="266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PPF</a:t>
            </a:r>
            <a:endParaRPr lang="en-US" sz="1400">
              <a:cs typeface="Arial" pitchFamily="34" charset="0"/>
            </a:endParaRPr>
          </a:p>
        </p:txBody>
      </p:sp>
      <p:sp>
        <p:nvSpPr>
          <p:cNvPr id="39" name="Oval 60"/>
          <p:cNvSpPr>
            <a:spLocks noChangeArrowheads="1"/>
          </p:cNvSpPr>
          <p:nvPr/>
        </p:nvSpPr>
        <p:spPr bwMode="auto">
          <a:xfrm>
            <a:off x="2460637" y="4510088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61"/>
          <p:cNvSpPr>
            <a:spLocks noChangeArrowheads="1"/>
          </p:cNvSpPr>
          <p:nvPr/>
        </p:nvSpPr>
        <p:spPr bwMode="auto">
          <a:xfrm>
            <a:off x="2536837" y="4510088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62"/>
          <p:cNvSpPr>
            <a:spLocks noChangeArrowheads="1"/>
          </p:cNvSpPr>
          <p:nvPr/>
        </p:nvSpPr>
        <p:spPr bwMode="auto">
          <a:xfrm>
            <a:off x="2611449" y="4510088"/>
            <a:ext cx="17463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Oval 63"/>
          <p:cNvSpPr>
            <a:spLocks noChangeArrowheads="1"/>
          </p:cNvSpPr>
          <p:nvPr/>
        </p:nvSpPr>
        <p:spPr bwMode="auto">
          <a:xfrm>
            <a:off x="2687649" y="4510088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Oval 64"/>
          <p:cNvSpPr>
            <a:spLocks noChangeArrowheads="1"/>
          </p:cNvSpPr>
          <p:nvPr/>
        </p:nvSpPr>
        <p:spPr bwMode="auto">
          <a:xfrm>
            <a:off x="2762262" y="4510088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Oval 65"/>
          <p:cNvSpPr>
            <a:spLocks noChangeArrowheads="1"/>
          </p:cNvSpPr>
          <p:nvPr/>
        </p:nvSpPr>
        <p:spPr bwMode="auto">
          <a:xfrm>
            <a:off x="2838462" y="4510088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Oval 66"/>
          <p:cNvSpPr>
            <a:spLocks noChangeArrowheads="1"/>
          </p:cNvSpPr>
          <p:nvPr/>
        </p:nvSpPr>
        <p:spPr bwMode="auto">
          <a:xfrm>
            <a:off x="2917837" y="4510088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67"/>
          <p:cNvSpPr>
            <a:spLocks noChangeArrowheads="1"/>
          </p:cNvSpPr>
          <p:nvPr/>
        </p:nvSpPr>
        <p:spPr bwMode="auto">
          <a:xfrm>
            <a:off x="2460637" y="4117975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Oval 68"/>
          <p:cNvSpPr>
            <a:spLocks noChangeArrowheads="1"/>
          </p:cNvSpPr>
          <p:nvPr/>
        </p:nvSpPr>
        <p:spPr bwMode="auto">
          <a:xfrm>
            <a:off x="2536837" y="4117975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Oval 69"/>
          <p:cNvSpPr>
            <a:spLocks noChangeArrowheads="1"/>
          </p:cNvSpPr>
          <p:nvPr/>
        </p:nvSpPr>
        <p:spPr bwMode="auto">
          <a:xfrm>
            <a:off x="2611449" y="4117975"/>
            <a:ext cx="17463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Oval 70"/>
          <p:cNvSpPr>
            <a:spLocks noChangeArrowheads="1"/>
          </p:cNvSpPr>
          <p:nvPr/>
        </p:nvSpPr>
        <p:spPr bwMode="auto">
          <a:xfrm>
            <a:off x="2687649" y="4117975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Oval 71"/>
          <p:cNvSpPr>
            <a:spLocks noChangeArrowheads="1"/>
          </p:cNvSpPr>
          <p:nvPr/>
        </p:nvSpPr>
        <p:spPr bwMode="auto">
          <a:xfrm>
            <a:off x="2762262" y="4117975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Oval 72"/>
          <p:cNvSpPr>
            <a:spLocks noChangeArrowheads="1"/>
          </p:cNvSpPr>
          <p:nvPr/>
        </p:nvSpPr>
        <p:spPr bwMode="auto">
          <a:xfrm>
            <a:off x="2838462" y="4117975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73"/>
          <p:cNvSpPr>
            <a:spLocks noChangeArrowheads="1"/>
          </p:cNvSpPr>
          <p:nvPr/>
        </p:nvSpPr>
        <p:spPr bwMode="auto">
          <a:xfrm>
            <a:off x="2917837" y="4117975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74"/>
          <p:cNvSpPr>
            <a:spLocks noChangeArrowheads="1"/>
          </p:cNvSpPr>
          <p:nvPr/>
        </p:nvSpPr>
        <p:spPr bwMode="auto">
          <a:xfrm>
            <a:off x="2992449" y="4117975"/>
            <a:ext cx="17463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Oval 75"/>
          <p:cNvSpPr>
            <a:spLocks noChangeArrowheads="1"/>
          </p:cNvSpPr>
          <p:nvPr/>
        </p:nvSpPr>
        <p:spPr bwMode="auto">
          <a:xfrm>
            <a:off x="3068649" y="4117975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Oval 76"/>
          <p:cNvSpPr>
            <a:spLocks noChangeArrowheads="1"/>
          </p:cNvSpPr>
          <p:nvPr/>
        </p:nvSpPr>
        <p:spPr bwMode="auto">
          <a:xfrm>
            <a:off x="3143262" y="4117975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77"/>
          <p:cNvSpPr>
            <a:spLocks noChangeArrowheads="1"/>
          </p:cNvSpPr>
          <p:nvPr/>
        </p:nvSpPr>
        <p:spPr bwMode="auto">
          <a:xfrm>
            <a:off x="3219462" y="4117975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Oval 78"/>
          <p:cNvSpPr>
            <a:spLocks noChangeArrowheads="1"/>
          </p:cNvSpPr>
          <p:nvPr/>
        </p:nvSpPr>
        <p:spPr bwMode="auto">
          <a:xfrm>
            <a:off x="3294074" y="4117975"/>
            <a:ext cx="17463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Oval 79"/>
          <p:cNvSpPr>
            <a:spLocks noChangeArrowheads="1"/>
          </p:cNvSpPr>
          <p:nvPr/>
        </p:nvSpPr>
        <p:spPr bwMode="auto">
          <a:xfrm>
            <a:off x="3370274" y="4117975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Oval 80"/>
          <p:cNvSpPr>
            <a:spLocks noChangeArrowheads="1"/>
          </p:cNvSpPr>
          <p:nvPr/>
        </p:nvSpPr>
        <p:spPr bwMode="auto">
          <a:xfrm>
            <a:off x="3444887" y="4117975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Oval 81"/>
          <p:cNvSpPr>
            <a:spLocks noChangeArrowheads="1"/>
          </p:cNvSpPr>
          <p:nvPr/>
        </p:nvSpPr>
        <p:spPr bwMode="auto">
          <a:xfrm>
            <a:off x="3524262" y="4117975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Oval 91"/>
          <p:cNvSpPr>
            <a:spLocks noChangeArrowheads="1"/>
          </p:cNvSpPr>
          <p:nvPr/>
        </p:nvSpPr>
        <p:spPr bwMode="auto">
          <a:xfrm>
            <a:off x="3600462" y="4117975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Oval 92"/>
          <p:cNvSpPr>
            <a:spLocks noChangeArrowheads="1"/>
          </p:cNvSpPr>
          <p:nvPr/>
        </p:nvSpPr>
        <p:spPr bwMode="auto">
          <a:xfrm>
            <a:off x="3692537" y="42021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Oval 93"/>
          <p:cNvSpPr>
            <a:spLocks noChangeArrowheads="1"/>
          </p:cNvSpPr>
          <p:nvPr/>
        </p:nvSpPr>
        <p:spPr bwMode="auto">
          <a:xfrm>
            <a:off x="3692537" y="4291013"/>
            <a:ext cx="15875" cy="17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Oval 94"/>
          <p:cNvSpPr>
            <a:spLocks noChangeArrowheads="1"/>
          </p:cNvSpPr>
          <p:nvPr/>
        </p:nvSpPr>
        <p:spPr bwMode="auto">
          <a:xfrm>
            <a:off x="3692537" y="4375150"/>
            <a:ext cx="15875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Oval 95"/>
          <p:cNvSpPr>
            <a:spLocks noChangeArrowheads="1"/>
          </p:cNvSpPr>
          <p:nvPr/>
        </p:nvSpPr>
        <p:spPr bwMode="auto">
          <a:xfrm>
            <a:off x="3692537" y="4462463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Oval 96"/>
          <p:cNvSpPr>
            <a:spLocks noChangeArrowheads="1"/>
          </p:cNvSpPr>
          <p:nvPr/>
        </p:nvSpPr>
        <p:spPr bwMode="auto">
          <a:xfrm>
            <a:off x="3692537" y="4548188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Oval 97"/>
          <p:cNvSpPr>
            <a:spLocks noChangeArrowheads="1"/>
          </p:cNvSpPr>
          <p:nvPr/>
        </p:nvSpPr>
        <p:spPr bwMode="auto">
          <a:xfrm>
            <a:off x="3692537" y="4630738"/>
            <a:ext cx="15875" cy="17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Oval 98"/>
          <p:cNvSpPr>
            <a:spLocks noChangeArrowheads="1"/>
          </p:cNvSpPr>
          <p:nvPr/>
        </p:nvSpPr>
        <p:spPr bwMode="auto">
          <a:xfrm>
            <a:off x="3692537" y="4714875"/>
            <a:ext cx="15875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99"/>
          <p:cNvSpPr>
            <a:spLocks noChangeArrowheads="1"/>
          </p:cNvSpPr>
          <p:nvPr/>
        </p:nvSpPr>
        <p:spPr bwMode="auto">
          <a:xfrm>
            <a:off x="3692537" y="4802188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Oval 100"/>
          <p:cNvSpPr>
            <a:spLocks noChangeArrowheads="1"/>
          </p:cNvSpPr>
          <p:nvPr/>
        </p:nvSpPr>
        <p:spPr bwMode="auto">
          <a:xfrm>
            <a:off x="3692537" y="48879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Oval 101"/>
          <p:cNvSpPr>
            <a:spLocks noChangeArrowheads="1"/>
          </p:cNvSpPr>
          <p:nvPr/>
        </p:nvSpPr>
        <p:spPr bwMode="auto">
          <a:xfrm>
            <a:off x="3692537" y="4968875"/>
            <a:ext cx="15875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Oval 102"/>
          <p:cNvSpPr>
            <a:spLocks noChangeArrowheads="1"/>
          </p:cNvSpPr>
          <p:nvPr/>
        </p:nvSpPr>
        <p:spPr bwMode="auto">
          <a:xfrm>
            <a:off x="3692537" y="5054600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Oval 103"/>
          <p:cNvSpPr>
            <a:spLocks noChangeArrowheads="1"/>
          </p:cNvSpPr>
          <p:nvPr/>
        </p:nvSpPr>
        <p:spPr bwMode="auto">
          <a:xfrm>
            <a:off x="3692537" y="5141913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Oval 133"/>
          <p:cNvSpPr>
            <a:spLocks noChangeArrowheads="1"/>
          </p:cNvSpPr>
          <p:nvPr/>
        </p:nvSpPr>
        <p:spPr bwMode="auto">
          <a:xfrm>
            <a:off x="2997212" y="4548188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Oval 134"/>
          <p:cNvSpPr>
            <a:spLocks noChangeArrowheads="1"/>
          </p:cNvSpPr>
          <p:nvPr/>
        </p:nvSpPr>
        <p:spPr bwMode="auto">
          <a:xfrm>
            <a:off x="2997212" y="4630738"/>
            <a:ext cx="15875" cy="17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Oval 135"/>
          <p:cNvSpPr>
            <a:spLocks noChangeArrowheads="1"/>
          </p:cNvSpPr>
          <p:nvPr/>
        </p:nvSpPr>
        <p:spPr bwMode="auto">
          <a:xfrm>
            <a:off x="2997212" y="4714875"/>
            <a:ext cx="15875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Oval 136"/>
          <p:cNvSpPr>
            <a:spLocks noChangeArrowheads="1"/>
          </p:cNvSpPr>
          <p:nvPr/>
        </p:nvSpPr>
        <p:spPr bwMode="auto">
          <a:xfrm>
            <a:off x="2997212" y="4802188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Oval 137"/>
          <p:cNvSpPr>
            <a:spLocks noChangeArrowheads="1"/>
          </p:cNvSpPr>
          <p:nvPr/>
        </p:nvSpPr>
        <p:spPr bwMode="auto">
          <a:xfrm>
            <a:off x="2997212" y="4887913"/>
            <a:ext cx="15875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Oval 138"/>
          <p:cNvSpPr>
            <a:spLocks noChangeArrowheads="1"/>
          </p:cNvSpPr>
          <p:nvPr/>
        </p:nvSpPr>
        <p:spPr bwMode="auto">
          <a:xfrm>
            <a:off x="2997212" y="4968875"/>
            <a:ext cx="15875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Oval 139"/>
          <p:cNvSpPr>
            <a:spLocks noChangeArrowheads="1"/>
          </p:cNvSpPr>
          <p:nvPr/>
        </p:nvSpPr>
        <p:spPr bwMode="auto">
          <a:xfrm>
            <a:off x="2997212" y="5054600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Oval 140"/>
          <p:cNvSpPr>
            <a:spLocks noChangeArrowheads="1"/>
          </p:cNvSpPr>
          <p:nvPr/>
        </p:nvSpPr>
        <p:spPr bwMode="auto">
          <a:xfrm>
            <a:off x="2997212" y="5141913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Rectangle 144"/>
          <p:cNvSpPr>
            <a:spLocks noChangeArrowheads="1"/>
          </p:cNvSpPr>
          <p:nvPr/>
        </p:nvSpPr>
        <p:spPr bwMode="auto">
          <a:xfrm>
            <a:off x="2544774" y="2928938"/>
            <a:ext cx="1239838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U.S. consumption without trade</a:t>
            </a:r>
            <a:endParaRPr lang="en-US" sz="1400" dirty="0">
              <a:cs typeface="Arial" charset="0"/>
            </a:endParaRPr>
          </a:p>
        </p:txBody>
      </p:sp>
      <p:sp>
        <p:nvSpPr>
          <p:cNvPr id="83" name="Rectangle 146"/>
          <p:cNvSpPr>
            <a:spLocks noChangeArrowheads="1"/>
          </p:cNvSpPr>
          <p:nvPr/>
        </p:nvSpPr>
        <p:spPr bwMode="auto">
          <a:xfrm>
            <a:off x="4197362" y="4200525"/>
            <a:ext cx="1033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U.S. production with trade</a:t>
            </a:r>
            <a:endParaRPr lang="en-US" sz="1400">
              <a:cs typeface="Arial" pitchFamily="34" charset="0"/>
            </a:endParaRPr>
          </a:p>
        </p:txBody>
      </p:sp>
      <p:sp>
        <p:nvSpPr>
          <p:cNvPr id="84" name="Oval 18"/>
          <p:cNvSpPr>
            <a:spLocks noChangeArrowheads="1"/>
          </p:cNvSpPr>
          <p:nvPr/>
        </p:nvSpPr>
        <p:spPr bwMode="auto">
          <a:xfrm>
            <a:off x="7310449" y="4078288"/>
            <a:ext cx="84138" cy="984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Rectangle 24"/>
          <p:cNvSpPr>
            <a:spLocks noChangeArrowheads="1"/>
          </p:cNvSpPr>
          <p:nvPr/>
        </p:nvSpPr>
        <p:spPr bwMode="auto">
          <a:xfrm>
            <a:off x="6499237" y="5348288"/>
            <a:ext cx="92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>
              <a:cs typeface="Arial" pitchFamily="34" charset="0"/>
            </a:endParaRP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6235712" y="2824163"/>
            <a:ext cx="409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3,000</a:t>
            </a:r>
            <a:endParaRPr lang="en-US" sz="1400">
              <a:cs typeface="Arial" pitchFamily="34" charset="0"/>
            </a:endParaRPr>
          </a:p>
        </p:txBody>
      </p:sp>
      <p:sp>
        <p:nvSpPr>
          <p:cNvPr id="87" name="Rectangle 26"/>
          <p:cNvSpPr>
            <a:spLocks noChangeArrowheads="1"/>
          </p:cNvSpPr>
          <p:nvPr/>
        </p:nvSpPr>
        <p:spPr bwMode="auto">
          <a:xfrm>
            <a:off x="6235712" y="3621088"/>
            <a:ext cx="409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2,000</a:t>
            </a:r>
            <a:endParaRPr lang="en-US" sz="1400">
              <a:cs typeface="Arial" pitchFamily="34" charset="0"/>
            </a:endParaRPr>
          </a:p>
        </p:txBody>
      </p:sp>
      <p:sp>
        <p:nvSpPr>
          <p:cNvPr id="88" name="Line 27"/>
          <p:cNvSpPr>
            <a:spLocks noChangeShapeType="1"/>
          </p:cNvSpPr>
          <p:nvPr/>
        </p:nvSpPr>
        <p:spPr bwMode="auto">
          <a:xfrm>
            <a:off x="6651637" y="3730625"/>
            <a:ext cx="103187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Rectangle 28"/>
          <p:cNvSpPr>
            <a:spLocks noChangeArrowheads="1"/>
          </p:cNvSpPr>
          <p:nvPr/>
        </p:nvSpPr>
        <p:spPr bwMode="auto">
          <a:xfrm>
            <a:off x="6235712" y="4017963"/>
            <a:ext cx="409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1,500</a:t>
            </a:r>
            <a:endParaRPr lang="en-US" sz="1400">
              <a:cs typeface="Arial" pitchFamily="34" charset="0"/>
            </a:endParaRPr>
          </a:p>
        </p:txBody>
      </p:sp>
      <p:sp>
        <p:nvSpPr>
          <p:cNvPr id="90" name="Line 29"/>
          <p:cNvSpPr>
            <a:spLocks noChangeShapeType="1"/>
          </p:cNvSpPr>
          <p:nvPr/>
        </p:nvSpPr>
        <p:spPr bwMode="auto">
          <a:xfrm>
            <a:off x="6651637" y="4122738"/>
            <a:ext cx="103187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30"/>
          <p:cNvSpPr>
            <a:spLocks noChangeShapeType="1"/>
          </p:cNvSpPr>
          <p:nvPr/>
        </p:nvSpPr>
        <p:spPr bwMode="auto">
          <a:xfrm flipV="1">
            <a:off x="7358074" y="5202238"/>
            <a:ext cx="0" cy="1143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31"/>
          <p:cNvSpPr>
            <a:spLocks noChangeShapeType="1"/>
          </p:cNvSpPr>
          <p:nvPr/>
        </p:nvSpPr>
        <p:spPr bwMode="auto">
          <a:xfrm flipV="1">
            <a:off x="7007237" y="5202238"/>
            <a:ext cx="0" cy="11430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Rectangle 32"/>
          <p:cNvSpPr>
            <a:spLocks noChangeArrowheads="1"/>
          </p:cNvSpPr>
          <p:nvPr/>
        </p:nvSpPr>
        <p:spPr bwMode="auto">
          <a:xfrm>
            <a:off x="7316799" y="5348288"/>
            <a:ext cx="92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</a:t>
            </a:r>
            <a:endParaRPr lang="en-US" sz="1400">
              <a:cs typeface="Arial" pitchFamily="34" charset="0"/>
            </a:endParaRPr>
          </a:p>
        </p:txBody>
      </p:sp>
      <p:sp>
        <p:nvSpPr>
          <p:cNvPr id="94" name="Rectangle 33"/>
          <p:cNvSpPr>
            <a:spLocks noChangeArrowheads="1"/>
          </p:cNvSpPr>
          <p:nvPr/>
        </p:nvSpPr>
        <p:spPr bwMode="auto">
          <a:xfrm>
            <a:off x="6915162" y="5348288"/>
            <a:ext cx="2270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0.5</a:t>
            </a:r>
            <a:endParaRPr lang="en-US" sz="1400">
              <a:cs typeface="Arial" pitchFamily="34" charset="0"/>
            </a:endParaRPr>
          </a:p>
        </p:txBody>
      </p:sp>
      <p:sp>
        <p:nvSpPr>
          <p:cNvPr id="95" name="Rectangle 34"/>
          <p:cNvSpPr>
            <a:spLocks noChangeArrowheads="1"/>
          </p:cNvSpPr>
          <p:nvPr/>
        </p:nvSpPr>
        <p:spPr bwMode="auto">
          <a:xfrm>
            <a:off x="7616837" y="5348288"/>
            <a:ext cx="2286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1.5</a:t>
            </a:r>
            <a:endParaRPr lang="en-US" sz="1400">
              <a:cs typeface="Arial" pitchFamily="34" charset="0"/>
            </a:endParaRPr>
          </a:p>
        </p:txBody>
      </p:sp>
      <p:sp>
        <p:nvSpPr>
          <p:cNvPr id="96" name="Line 45"/>
          <p:cNvSpPr>
            <a:spLocks noChangeShapeType="1"/>
          </p:cNvSpPr>
          <p:nvPr/>
        </p:nvSpPr>
        <p:spPr bwMode="auto">
          <a:xfrm>
            <a:off x="6732599" y="2946400"/>
            <a:ext cx="231775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46"/>
          <p:cNvSpPr>
            <a:spLocks noChangeShapeType="1"/>
          </p:cNvSpPr>
          <p:nvPr/>
        </p:nvSpPr>
        <p:spPr bwMode="auto">
          <a:xfrm>
            <a:off x="7062799" y="3730625"/>
            <a:ext cx="488950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Freeform 47"/>
          <p:cNvSpPr>
            <a:spLocks/>
          </p:cNvSpPr>
          <p:nvPr/>
        </p:nvSpPr>
        <p:spPr bwMode="auto">
          <a:xfrm>
            <a:off x="6969137" y="2738438"/>
            <a:ext cx="1733550" cy="430212"/>
          </a:xfrm>
          <a:custGeom>
            <a:avLst/>
            <a:gdLst>
              <a:gd name="T0" fmla="*/ 2147483647 w 307"/>
              <a:gd name="T1" fmla="*/ 2147483647 h 97"/>
              <a:gd name="T2" fmla="*/ 2147483647 w 307"/>
              <a:gd name="T3" fmla="*/ 2147483647 h 97"/>
              <a:gd name="T4" fmla="*/ 515791222 w 307"/>
              <a:gd name="T5" fmla="*/ 2147483647 h 97"/>
              <a:gd name="T6" fmla="*/ 0 w 307"/>
              <a:gd name="T7" fmla="*/ 2147483647 h 97"/>
              <a:gd name="T8" fmla="*/ 0 w 307"/>
              <a:gd name="T9" fmla="*/ 469525568 h 97"/>
              <a:gd name="T10" fmla="*/ 515791222 w 307"/>
              <a:gd name="T11" fmla="*/ 0 h 97"/>
              <a:gd name="T12" fmla="*/ 2147483647 w 307"/>
              <a:gd name="T13" fmla="*/ 0 h 97"/>
              <a:gd name="T14" fmla="*/ 2147483647 w 307"/>
              <a:gd name="T15" fmla="*/ 469525568 h 97"/>
              <a:gd name="T16" fmla="*/ 2147483647 w 307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7" h="97">
                <a:moveTo>
                  <a:pt x="307" y="81"/>
                </a:moveTo>
                <a:cubicBezTo>
                  <a:pt x="307" y="90"/>
                  <a:pt x="300" y="97"/>
                  <a:pt x="291" y="97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7"/>
                  <a:pt x="0" y="90"/>
                  <a:pt x="0" y="8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291" y="0"/>
                  <a:pt x="291" y="0"/>
                  <a:pt x="291" y="0"/>
                </a:cubicBezTo>
                <a:cubicBezTo>
                  <a:pt x="300" y="0"/>
                  <a:pt x="307" y="8"/>
                  <a:pt x="307" y="16"/>
                </a:cubicBezTo>
                <a:lnTo>
                  <a:pt x="307" y="8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9" name="Freeform 48"/>
          <p:cNvSpPr>
            <a:spLocks/>
          </p:cNvSpPr>
          <p:nvPr/>
        </p:nvSpPr>
        <p:spPr bwMode="auto">
          <a:xfrm>
            <a:off x="7540637" y="3429000"/>
            <a:ext cx="1836737" cy="582613"/>
          </a:xfrm>
          <a:custGeom>
            <a:avLst/>
            <a:gdLst>
              <a:gd name="T0" fmla="*/ 2147483647 w 213"/>
              <a:gd name="T1" fmla="*/ 2147483647 h 135"/>
              <a:gd name="T2" fmla="*/ 2147483647 w 213"/>
              <a:gd name="T3" fmla="*/ 2147483647 h 135"/>
              <a:gd name="T4" fmla="*/ 426827719 w 213"/>
              <a:gd name="T5" fmla="*/ 2147483647 h 135"/>
              <a:gd name="T6" fmla="*/ 0 w 213"/>
              <a:gd name="T7" fmla="*/ 2147483647 h 135"/>
              <a:gd name="T8" fmla="*/ 0 w 213"/>
              <a:gd name="T9" fmla="*/ 557552343 h 135"/>
              <a:gd name="T10" fmla="*/ 426827719 w 213"/>
              <a:gd name="T11" fmla="*/ 0 h 135"/>
              <a:gd name="T12" fmla="*/ 2147483647 w 213"/>
              <a:gd name="T13" fmla="*/ 0 h 135"/>
              <a:gd name="T14" fmla="*/ 2147483647 w 213"/>
              <a:gd name="T15" fmla="*/ 557552343 h 135"/>
              <a:gd name="T16" fmla="*/ 2147483647 w 213"/>
              <a:gd name="T17" fmla="*/ 2147483647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3" h="135">
                <a:moveTo>
                  <a:pt x="213" y="119"/>
                </a:moveTo>
                <a:cubicBezTo>
                  <a:pt x="213" y="128"/>
                  <a:pt x="206" y="135"/>
                  <a:pt x="197" y="135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7" y="135"/>
                  <a:pt x="0" y="128"/>
                  <a:pt x="0" y="11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06" y="0"/>
                  <a:pt x="213" y="8"/>
                  <a:pt x="213" y="16"/>
                </a:cubicBezTo>
                <a:lnTo>
                  <a:pt x="213" y="11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0" name="Line 49"/>
          <p:cNvSpPr>
            <a:spLocks noChangeShapeType="1"/>
          </p:cNvSpPr>
          <p:nvPr/>
        </p:nvSpPr>
        <p:spPr bwMode="auto">
          <a:xfrm>
            <a:off x="7354899" y="4127500"/>
            <a:ext cx="588963" cy="20796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50"/>
          <p:cNvSpPr>
            <a:spLocks/>
          </p:cNvSpPr>
          <p:nvPr/>
        </p:nvSpPr>
        <p:spPr bwMode="auto">
          <a:xfrm>
            <a:off x="7915287" y="4106863"/>
            <a:ext cx="1927225" cy="549275"/>
          </a:xfrm>
          <a:custGeom>
            <a:avLst/>
            <a:gdLst>
              <a:gd name="T0" fmla="*/ 2147483647 w 200"/>
              <a:gd name="T1" fmla="*/ 2147483647 h 135"/>
              <a:gd name="T2" fmla="*/ 2147483647 w 200"/>
              <a:gd name="T3" fmla="*/ 2147483647 h 135"/>
              <a:gd name="T4" fmla="*/ 571580271 w 200"/>
              <a:gd name="T5" fmla="*/ 2147483647 h 135"/>
              <a:gd name="T6" fmla="*/ 0 w 200"/>
              <a:gd name="T7" fmla="*/ 2147483647 h 135"/>
              <a:gd name="T8" fmla="*/ 0 w 200"/>
              <a:gd name="T9" fmla="*/ 557552343 h 135"/>
              <a:gd name="T10" fmla="*/ 571580271 w 200"/>
              <a:gd name="T11" fmla="*/ 0 h 135"/>
              <a:gd name="T12" fmla="*/ 2147483647 w 200"/>
              <a:gd name="T13" fmla="*/ 0 h 135"/>
              <a:gd name="T14" fmla="*/ 2147483647 w 200"/>
              <a:gd name="T15" fmla="*/ 557552343 h 135"/>
              <a:gd name="T16" fmla="*/ 2147483647 w 200"/>
              <a:gd name="T17" fmla="*/ 2147483647 h 1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0" h="135">
                <a:moveTo>
                  <a:pt x="200" y="119"/>
                </a:moveTo>
                <a:cubicBezTo>
                  <a:pt x="200" y="128"/>
                  <a:pt x="193" y="135"/>
                  <a:pt x="184" y="135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7" y="135"/>
                  <a:pt x="0" y="128"/>
                  <a:pt x="0" y="119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93" y="0"/>
                  <a:pt x="200" y="7"/>
                  <a:pt x="200" y="16"/>
                </a:cubicBezTo>
                <a:lnTo>
                  <a:pt x="200" y="11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" name="Line 51"/>
          <p:cNvSpPr>
            <a:spLocks noChangeShapeType="1"/>
          </p:cNvSpPr>
          <p:nvPr/>
        </p:nvSpPr>
        <p:spPr bwMode="auto">
          <a:xfrm>
            <a:off x="6651637" y="2946400"/>
            <a:ext cx="1055687" cy="2370138"/>
          </a:xfrm>
          <a:prstGeom prst="line">
            <a:avLst/>
          </a:prstGeom>
          <a:noFill/>
          <a:ln w="30163">
            <a:solidFill>
              <a:srgbClr val="0076A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Freeform 52"/>
          <p:cNvSpPr>
            <a:spLocks/>
          </p:cNvSpPr>
          <p:nvPr/>
        </p:nvSpPr>
        <p:spPr bwMode="auto">
          <a:xfrm>
            <a:off x="6651637" y="2454275"/>
            <a:ext cx="2828925" cy="2862263"/>
          </a:xfrm>
          <a:custGeom>
            <a:avLst/>
            <a:gdLst>
              <a:gd name="T0" fmla="*/ 2147483647 w 1583"/>
              <a:gd name="T1" fmla="*/ 2147483647 h 1403"/>
              <a:gd name="T2" fmla="*/ 0 w 1583"/>
              <a:gd name="T3" fmla="*/ 2147483647 h 1403"/>
              <a:gd name="T4" fmla="*/ 0 w 1583"/>
              <a:gd name="T5" fmla="*/ 0 h 1403"/>
              <a:gd name="T6" fmla="*/ 0 60000 65536"/>
              <a:gd name="T7" fmla="*/ 0 60000 65536"/>
              <a:gd name="T8" fmla="*/ 0 60000 65536"/>
              <a:gd name="T9" fmla="*/ 0 w 1583"/>
              <a:gd name="T10" fmla="*/ 0 h 1403"/>
              <a:gd name="T11" fmla="*/ 1583 w 1583"/>
              <a:gd name="T12" fmla="*/ 1403 h 14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3" h="1403">
                <a:moveTo>
                  <a:pt x="1583" y="1403"/>
                </a:moveTo>
                <a:lnTo>
                  <a:pt x="0" y="140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Oval 53"/>
          <p:cNvSpPr>
            <a:spLocks noChangeArrowheads="1"/>
          </p:cNvSpPr>
          <p:nvPr/>
        </p:nvSpPr>
        <p:spPr bwMode="auto">
          <a:xfrm>
            <a:off x="6611949" y="2898775"/>
            <a:ext cx="82550" cy="968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Oval 54"/>
          <p:cNvSpPr>
            <a:spLocks noChangeArrowheads="1"/>
          </p:cNvSpPr>
          <p:nvPr/>
        </p:nvSpPr>
        <p:spPr bwMode="auto">
          <a:xfrm>
            <a:off x="6961199" y="3684588"/>
            <a:ext cx="84138" cy="952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Rectangle 58"/>
          <p:cNvSpPr>
            <a:spLocks noChangeArrowheads="1"/>
          </p:cNvSpPr>
          <p:nvPr/>
        </p:nvSpPr>
        <p:spPr bwMode="auto">
          <a:xfrm>
            <a:off x="7772412" y="4913313"/>
            <a:ext cx="681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Canadian</a:t>
            </a:r>
            <a:endParaRPr lang="en-US" sz="1400">
              <a:cs typeface="Arial" pitchFamily="34" charset="0"/>
            </a:endParaRPr>
          </a:p>
        </p:txBody>
      </p:sp>
      <p:sp>
        <p:nvSpPr>
          <p:cNvPr id="107" name="Rectangle 59"/>
          <p:cNvSpPr>
            <a:spLocks noChangeArrowheads="1"/>
          </p:cNvSpPr>
          <p:nvPr/>
        </p:nvSpPr>
        <p:spPr bwMode="auto">
          <a:xfrm>
            <a:off x="7772412" y="5092700"/>
            <a:ext cx="2682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PPF</a:t>
            </a:r>
            <a:endParaRPr lang="en-US" sz="1400">
              <a:cs typeface="Arial" pitchFamily="34" charset="0"/>
            </a:endParaRPr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6805624" y="4113213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6881824" y="4113213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Oval 84"/>
          <p:cNvSpPr>
            <a:spLocks noChangeArrowheads="1"/>
          </p:cNvSpPr>
          <p:nvPr/>
        </p:nvSpPr>
        <p:spPr bwMode="auto">
          <a:xfrm>
            <a:off x="6805624" y="3722688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Oval 85"/>
          <p:cNvSpPr>
            <a:spLocks noChangeArrowheads="1"/>
          </p:cNvSpPr>
          <p:nvPr/>
        </p:nvSpPr>
        <p:spPr bwMode="auto">
          <a:xfrm>
            <a:off x="6881824" y="3722688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Oval 86"/>
          <p:cNvSpPr>
            <a:spLocks noChangeArrowheads="1"/>
          </p:cNvSpPr>
          <p:nvPr/>
        </p:nvSpPr>
        <p:spPr bwMode="auto">
          <a:xfrm>
            <a:off x="6958024" y="4113213"/>
            <a:ext cx="15875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Oval 87"/>
          <p:cNvSpPr>
            <a:spLocks noChangeArrowheads="1"/>
          </p:cNvSpPr>
          <p:nvPr/>
        </p:nvSpPr>
        <p:spPr bwMode="auto">
          <a:xfrm>
            <a:off x="7032637" y="4113213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Oval 88"/>
          <p:cNvSpPr>
            <a:spLocks noChangeArrowheads="1"/>
          </p:cNvSpPr>
          <p:nvPr/>
        </p:nvSpPr>
        <p:spPr bwMode="auto">
          <a:xfrm>
            <a:off x="7110424" y="4113213"/>
            <a:ext cx="14288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Oval 89"/>
          <p:cNvSpPr>
            <a:spLocks noChangeArrowheads="1"/>
          </p:cNvSpPr>
          <p:nvPr/>
        </p:nvSpPr>
        <p:spPr bwMode="auto">
          <a:xfrm>
            <a:off x="7188212" y="4113213"/>
            <a:ext cx="17462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Oval 90"/>
          <p:cNvSpPr>
            <a:spLocks noChangeArrowheads="1"/>
          </p:cNvSpPr>
          <p:nvPr/>
        </p:nvSpPr>
        <p:spPr bwMode="auto">
          <a:xfrm>
            <a:off x="7265999" y="4113213"/>
            <a:ext cx="14288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Oval 104"/>
          <p:cNvSpPr>
            <a:spLocks noChangeArrowheads="1"/>
          </p:cNvSpPr>
          <p:nvPr/>
        </p:nvSpPr>
        <p:spPr bwMode="auto">
          <a:xfrm>
            <a:off x="6996124" y="4237038"/>
            <a:ext cx="14288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Oval 105"/>
          <p:cNvSpPr>
            <a:spLocks noChangeArrowheads="1"/>
          </p:cNvSpPr>
          <p:nvPr/>
        </p:nvSpPr>
        <p:spPr bwMode="auto">
          <a:xfrm>
            <a:off x="6996124" y="4156075"/>
            <a:ext cx="14288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Oval 106"/>
          <p:cNvSpPr>
            <a:spLocks noChangeArrowheads="1"/>
          </p:cNvSpPr>
          <p:nvPr/>
        </p:nvSpPr>
        <p:spPr bwMode="auto">
          <a:xfrm>
            <a:off x="6996124" y="4075113"/>
            <a:ext cx="14288" cy="17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6996124" y="3992563"/>
            <a:ext cx="14288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Oval 108"/>
          <p:cNvSpPr>
            <a:spLocks noChangeArrowheads="1"/>
          </p:cNvSpPr>
          <p:nvPr/>
        </p:nvSpPr>
        <p:spPr bwMode="auto">
          <a:xfrm>
            <a:off x="6996124" y="3911600"/>
            <a:ext cx="14288" cy="174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Oval 109"/>
          <p:cNvSpPr>
            <a:spLocks noChangeArrowheads="1"/>
          </p:cNvSpPr>
          <p:nvPr/>
        </p:nvSpPr>
        <p:spPr bwMode="auto">
          <a:xfrm>
            <a:off x="6996124" y="3827463"/>
            <a:ext cx="14288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Oval 110"/>
          <p:cNvSpPr>
            <a:spLocks noChangeArrowheads="1"/>
          </p:cNvSpPr>
          <p:nvPr/>
        </p:nvSpPr>
        <p:spPr bwMode="auto">
          <a:xfrm>
            <a:off x="6996124" y="4319588"/>
            <a:ext cx="14288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Oval 111"/>
          <p:cNvSpPr>
            <a:spLocks noChangeArrowheads="1"/>
          </p:cNvSpPr>
          <p:nvPr/>
        </p:nvSpPr>
        <p:spPr bwMode="auto">
          <a:xfrm>
            <a:off x="6996124" y="4403725"/>
            <a:ext cx="14288" cy="174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Oval 112"/>
          <p:cNvSpPr>
            <a:spLocks noChangeArrowheads="1"/>
          </p:cNvSpPr>
          <p:nvPr/>
        </p:nvSpPr>
        <p:spPr bwMode="auto">
          <a:xfrm>
            <a:off x="6996124" y="4484688"/>
            <a:ext cx="14288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Oval 113"/>
          <p:cNvSpPr>
            <a:spLocks noChangeArrowheads="1"/>
          </p:cNvSpPr>
          <p:nvPr/>
        </p:nvSpPr>
        <p:spPr bwMode="auto">
          <a:xfrm>
            <a:off x="6996124" y="4567238"/>
            <a:ext cx="14288" cy="17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Oval 114"/>
          <p:cNvSpPr>
            <a:spLocks noChangeArrowheads="1"/>
          </p:cNvSpPr>
          <p:nvPr/>
        </p:nvSpPr>
        <p:spPr bwMode="auto">
          <a:xfrm>
            <a:off x="6996124" y="4646613"/>
            <a:ext cx="14288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6996124" y="4729163"/>
            <a:ext cx="14288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Oval 116"/>
          <p:cNvSpPr>
            <a:spLocks noChangeArrowheads="1"/>
          </p:cNvSpPr>
          <p:nvPr/>
        </p:nvSpPr>
        <p:spPr bwMode="auto">
          <a:xfrm>
            <a:off x="6996124" y="4810125"/>
            <a:ext cx="14288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Oval 117"/>
          <p:cNvSpPr>
            <a:spLocks noChangeArrowheads="1"/>
          </p:cNvSpPr>
          <p:nvPr/>
        </p:nvSpPr>
        <p:spPr bwMode="auto">
          <a:xfrm>
            <a:off x="6996124" y="4894263"/>
            <a:ext cx="14288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Oval 118"/>
          <p:cNvSpPr>
            <a:spLocks noChangeArrowheads="1"/>
          </p:cNvSpPr>
          <p:nvPr/>
        </p:nvSpPr>
        <p:spPr bwMode="auto">
          <a:xfrm>
            <a:off x="6996124" y="4976813"/>
            <a:ext cx="14288" cy="17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Oval 119"/>
          <p:cNvSpPr>
            <a:spLocks noChangeArrowheads="1"/>
          </p:cNvSpPr>
          <p:nvPr/>
        </p:nvSpPr>
        <p:spPr bwMode="auto">
          <a:xfrm>
            <a:off x="6996124" y="5057775"/>
            <a:ext cx="14288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Oval 120"/>
          <p:cNvSpPr>
            <a:spLocks noChangeArrowheads="1"/>
          </p:cNvSpPr>
          <p:nvPr/>
        </p:nvSpPr>
        <p:spPr bwMode="auto">
          <a:xfrm>
            <a:off x="6996124" y="5138738"/>
            <a:ext cx="14288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Oval 121"/>
          <p:cNvSpPr>
            <a:spLocks noChangeArrowheads="1"/>
          </p:cNvSpPr>
          <p:nvPr/>
        </p:nvSpPr>
        <p:spPr bwMode="auto">
          <a:xfrm>
            <a:off x="7348549" y="4237038"/>
            <a:ext cx="17463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Oval 122"/>
          <p:cNvSpPr>
            <a:spLocks noChangeArrowheads="1"/>
          </p:cNvSpPr>
          <p:nvPr/>
        </p:nvSpPr>
        <p:spPr bwMode="auto">
          <a:xfrm>
            <a:off x="7348549" y="4319588"/>
            <a:ext cx="17463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Oval 123"/>
          <p:cNvSpPr>
            <a:spLocks noChangeArrowheads="1"/>
          </p:cNvSpPr>
          <p:nvPr/>
        </p:nvSpPr>
        <p:spPr bwMode="auto">
          <a:xfrm>
            <a:off x="7348549" y="4403725"/>
            <a:ext cx="17463" cy="1746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Oval 124"/>
          <p:cNvSpPr>
            <a:spLocks noChangeArrowheads="1"/>
          </p:cNvSpPr>
          <p:nvPr/>
        </p:nvSpPr>
        <p:spPr bwMode="auto">
          <a:xfrm>
            <a:off x="7348549" y="4484688"/>
            <a:ext cx="17463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Oval 125"/>
          <p:cNvSpPr>
            <a:spLocks noChangeArrowheads="1"/>
          </p:cNvSpPr>
          <p:nvPr/>
        </p:nvSpPr>
        <p:spPr bwMode="auto">
          <a:xfrm>
            <a:off x="7348549" y="4567238"/>
            <a:ext cx="17463" cy="17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Oval 126"/>
          <p:cNvSpPr>
            <a:spLocks noChangeArrowheads="1"/>
          </p:cNvSpPr>
          <p:nvPr/>
        </p:nvSpPr>
        <p:spPr bwMode="auto">
          <a:xfrm>
            <a:off x="7348549" y="4646613"/>
            <a:ext cx="17463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Oval 127"/>
          <p:cNvSpPr>
            <a:spLocks noChangeArrowheads="1"/>
          </p:cNvSpPr>
          <p:nvPr/>
        </p:nvSpPr>
        <p:spPr bwMode="auto">
          <a:xfrm>
            <a:off x="7348549" y="4729163"/>
            <a:ext cx="17463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Oval 128"/>
          <p:cNvSpPr>
            <a:spLocks noChangeArrowheads="1"/>
          </p:cNvSpPr>
          <p:nvPr/>
        </p:nvSpPr>
        <p:spPr bwMode="auto">
          <a:xfrm>
            <a:off x="7348549" y="4810125"/>
            <a:ext cx="17463" cy="206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Oval 129"/>
          <p:cNvSpPr>
            <a:spLocks noChangeArrowheads="1"/>
          </p:cNvSpPr>
          <p:nvPr/>
        </p:nvSpPr>
        <p:spPr bwMode="auto">
          <a:xfrm>
            <a:off x="7348549" y="4894263"/>
            <a:ext cx="17463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Oval 130"/>
          <p:cNvSpPr>
            <a:spLocks noChangeArrowheads="1"/>
          </p:cNvSpPr>
          <p:nvPr/>
        </p:nvSpPr>
        <p:spPr bwMode="auto">
          <a:xfrm>
            <a:off x="7348549" y="4976813"/>
            <a:ext cx="17463" cy="174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Oval 131"/>
          <p:cNvSpPr>
            <a:spLocks noChangeArrowheads="1"/>
          </p:cNvSpPr>
          <p:nvPr/>
        </p:nvSpPr>
        <p:spPr bwMode="auto">
          <a:xfrm>
            <a:off x="7348549" y="5057775"/>
            <a:ext cx="17463" cy="190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Oval 132"/>
          <p:cNvSpPr>
            <a:spLocks noChangeArrowheads="1"/>
          </p:cNvSpPr>
          <p:nvPr/>
        </p:nvSpPr>
        <p:spPr bwMode="auto">
          <a:xfrm>
            <a:off x="7348549" y="5138738"/>
            <a:ext cx="17463" cy="206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Rectangle 141"/>
          <p:cNvSpPr>
            <a:spLocks noChangeArrowheads="1"/>
          </p:cNvSpPr>
          <p:nvPr/>
        </p:nvSpPr>
        <p:spPr bwMode="auto">
          <a:xfrm>
            <a:off x="7802574" y="5540375"/>
            <a:ext cx="2071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Quantity of pork (millions of tons)</a:t>
            </a:r>
            <a:endParaRPr lang="en-US" sz="1400" b="1">
              <a:cs typeface="Arial" pitchFamily="34" charset="0"/>
            </a:endParaRPr>
          </a:p>
        </p:txBody>
      </p:sp>
      <p:sp>
        <p:nvSpPr>
          <p:cNvPr id="147" name="Rectangle 142"/>
          <p:cNvSpPr>
            <a:spLocks noChangeArrowheads="1"/>
          </p:cNvSpPr>
          <p:nvPr/>
        </p:nvSpPr>
        <p:spPr bwMode="auto">
          <a:xfrm>
            <a:off x="6005524" y="2239963"/>
            <a:ext cx="1425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Quantity of aircraft</a:t>
            </a:r>
            <a:endParaRPr lang="en-US" sz="1400" b="1">
              <a:cs typeface="Arial" pitchFamily="34" charset="0"/>
            </a:endParaRPr>
          </a:p>
        </p:txBody>
      </p:sp>
      <p:sp>
        <p:nvSpPr>
          <p:cNvPr id="148" name="Rectangle 143"/>
          <p:cNvSpPr>
            <a:spLocks noChangeArrowheads="1"/>
          </p:cNvSpPr>
          <p:nvPr/>
        </p:nvSpPr>
        <p:spPr bwMode="auto">
          <a:xfrm>
            <a:off x="6027749" y="1571625"/>
            <a:ext cx="3827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(b) Canadian Production Possibilities Frontier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149" name="Rectangle 147"/>
          <p:cNvSpPr>
            <a:spLocks noChangeArrowheads="1"/>
          </p:cNvSpPr>
          <p:nvPr/>
        </p:nvSpPr>
        <p:spPr bwMode="auto">
          <a:xfrm>
            <a:off x="7024699" y="2744788"/>
            <a:ext cx="1555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Canadian production with trade</a:t>
            </a:r>
            <a:endParaRPr lang="en-US" sz="1400">
              <a:cs typeface="Arial" pitchFamily="34" charset="0"/>
            </a:endParaRPr>
          </a:p>
        </p:txBody>
      </p:sp>
      <p:sp>
        <p:nvSpPr>
          <p:cNvPr id="150" name="Rectangle 148"/>
          <p:cNvSpPr>
            <a:spLocks noChangeArrowheads="1"/>
          </p:cNvSpPr>
          <p:nvPr/>
        </p:nvSpPr>
        <p:spPr bwMode="auto">
          <a:xfrm>
            <a:off x="7958149" y="4154488"/>
            <a:ext cx="1801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Canadian consumption </a:t>
            </a:r>
          </a:p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with trade</a:t>
            </a:r>
            <a:endParaRPr lang="en-US" sz="1400">
              <a:cs typeface="Arial" pitchFamily="34" charset="0"/>
            </a:endParaRPr>
          </a:p>
        </p:txBody>
      </p:sp>
      <p:sp>
        <p:nvSpPr>
          <p:cNvPr id="151" name="Rectangle 149"/>
          <p:cNvSpPr>
            <a:spLocks noChangeArrowheads="1"/>
          </p:cNvSpPr>
          <p:nvPr/>
        </p:nvSpPr>
        <p:spPr bwMode="auto">
          <a:xfrm>
            <a:off x="7585087" y="3479800"/>
            <a:ext cx="16748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Canadian consumption without trade</a:t>
            </a:r>
            <a:endParaRPr lang="en-US" sz="1400"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</p:spTree>
    <p:extLst>
      <p:ext uri="{BB962C8B-B14F-4D97-AF65-F5344CB8AC3E}">
        <p14:creationId xmlns:p14="http://schemas.microsoft.com/office/powerpoint/2010/main" val="35676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00" y="385508"/>
            <a:ext cx="8636000" cy="36009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aseline="30000" dirty="0"/>
              <a:t>Which of the following is an example of a normative statement?</a:t>
            </a:r>
          </a:p>
          <a:p>
            <a:r>
              <a:rPr lang="en-US" sz="3600" baseline="30000" dirty="0"/>
              <a:t>A. A low rate of unemployment is good for the economy.</a:t>
            </a:r>
          </a:p>
          <a:p>
            <a:r>
              <a:rPr lang="en-US" sz="3600" baseline="30000" dirty="0"/>
              <a:t>B. A high rate of economic growth creates more jobs for the country.</a:t>
            </a:r>
          </a:p>
          <a:p>
            <a:r>
              <a:rPr lang="en-US" sz="3600" baseline="30000" dirty="0"/>
              <a:t>C. Everyone in America deserves to be covered by national health insurance.</a:t>
            </a:r>
          </a:p>
          <a:p>
            <a:r>
              <a:rPr lang="en-US" sz="3600" baseline="30000" dirty="0"/>
              <a:t>D. The federal government spends half of its budget on national defense.</a:t>
            </a:r>
          </a:p>
          <a:p>
            <a:r>
              <a:rPr lang="en-US" sz="3600" baseline="30000" dirty="0"/>
              <a:t>E. The Interstate Highway System in the U.S. is an essential part of the transportation infrastructure.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965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7343" y="62362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Rich Nation, Poor Nation</a:t>
            </a:r>
            <a:endParaRPr lang="id-ID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348" y="1601748"/>
            <a:ext cx="5133455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lvl="0" indent="-239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Most clothing is made overseas in countries that are much poorer than the U.S.</a:t>
            </a:r>
          </a:p>
          <a:p>
            <a:pPr marL="520700" lvl="0" indent="-239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immediate reason for their poverty is that their economies are much less productive.</a:t>
            </a:r>
          </a:p>
          <a:p>
            <a:pPr marL="520700" lvl="0" indent="-239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Even though these economies are much less productive, these countries hold a comparative advantage in clothing production.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  <p:pic>
        <p:nvPicPr>
          <p:cNvPr id="16" name="Picture 1" descr="Krug_AP_2e_Econ_4UN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7030"/>
            <a:ext cx="5683003" cy="415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933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716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Clr>
                <a:srgbClr val="E2AC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A higher standard of living comes from specialization and trade.</a:t>
            </a:r>
          </a:p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Clr>
                <a:srgbClr val="E2AC00"/>
              </a:buClr>
              <a:buFontTx/>
              <a:buAutoNum type="arabicPeriod"/>
            </a:pPr>
            <a:r>
              <a:rPr lang="en-US" sz="2600" b="1" dirty="0">
                <a:solidFill>
                  <a:prstClr val="black"/>
                </a:solidFill>
              </a:rPr>
              <a:t>C</a:t>
            </a:r>
            <a:r>
              <a:rPr lang="tr-TR" sz="2600" b="1" dirty="0">
                <a:solidFill>
                  <a:prstClr val="black"/>
                </a:solidFill>
              </a:rPr>
              <a:t>omparative advantage</a:t>
            </a:r>
            <a:r>
              <a:rPr lang="tr-TR" sz="2600" dirty="0">
                <a:solidFill>
                  <a:prstClr val="black"/>
                </a:solidFill>
              </a:rPr>
              <a:t> explains the source of gains from trade between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tr-TR" sz="2600" dirty="0">
                <a:solidFill>
                  <a:prstClr val="black"/>
                </a:solidFill>
              </a:rPr>
              <a:t>individuals and countries.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endParaRPr lang="en-US" sz="2600" b="1" dirty="0">
              <a:solidFill>
                <a:prstClr val="black"/>
              </a:solidFill>
            </a:endParaRPr>
          </a:p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Clr>
                <a:srgbClr val="E2AC00"/>
              </a:buClr>
              <a:buFontTx/>
              <a:buAutoNum type="arabicPeriod"/>
            </a:pPr>
            <a:r>
              <a:rPr lang="tr-TR" sz="2600" dirty="0">
                <a:solidFill>
                  <a:prstClr val="black"/>
                </a:solidFill>
              </a:rPr>
              <a:t>Everyone has a comparative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tr-TR" sz="2600" dirty="0">
                <a:solidFill>
                  <a:prstClr val="black"/>
                </a:solidFill>
              </a:rPr>
              <a:t>advantage in somethin</a:t>
            </a:r>
            <a:r>
              <a:rPr lang="en-US" sz="2600" dirty="0">
                <a:solidFill>
                  <a:prstClr val="black"/>
                </a:solidFill>
              </a:rPr>
              <a:t>g</a:t>
            </a:r>
            <a:r>
              <a:rPr lang="tr-TR" sz="2600" dirty="0">
                <a:solidFill>
                  <a:prstClr val="black"/>
                </a:solidFill>
              </a:rPr>
              <a:t>.</a:t>
            </a:r>
            <a:endParaRPr lang="en-US" sz="2600" b="1" dirty="0">
              <a:solidFill>
                <a:prstClr val="black"/>
              </a:solidFill>
            </a:endParaRPr>
          </a:p>
          <a:p>
            <a:pPr marL="295275" lvl="0" indent="-295275" fontAlgn="base">
              <a:spcBef>
                <a:spcPct val="20000"/>
              </a:spcBef>
              <a:spcAft>
                <a:spcPct val="0"/>
              </a:spcAft>
              <a:buClr>
                <a:srgbClr val="E2AC00"/>
              </a:buClr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>
                <a:solidFill>
                  <a:prstClr val="black"/>
                </a:solidFill>
              </a:rPr>
              <a:t>A</a:t>
            </a:r>
            <a:r>
              <a:rPr lang="tr-TR" sz="2600" b="1" dirty="0">
                <a:solidFill>
                  <a:prstClr val="black"/>
                </a:solidFill>
              </a:rPr>
              <a:t>bsolute advantage</a:t>
            </a:r>
            <a:r>
              <a:rPr lang="en-US" sz="2600" dirty="0">
                <a:solidFill>
                  <a:prstClr val="black"/>
                </a:solidFill>
              </a:rPr>
              <a:t> is the ability</a:t>
            </a:r>
            <a:r>
              <a:rPr lang="tr-TR" sz="2600" dirty="0">
                <a:solidFill>
                  <a:prstClr val="black"/>
                </a:solidFill>
              </a:rPr>
              <a:t> to produce a particular good or service better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tr-TR" sz="2600" dirty="0">
                <a:solidFill>
                  <a:prstClr val="black"/>
                </a:solidFill>
              </a:rPr>
              <a:t>than anyone else. 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4</a:t>
            </a:r>
          </a:p>
        </p:txBody>
      </p:sp>
    </p:spTree>
    <p:extLst>
      <p:ext uri="{BB962C8B-B14F-4D97-AF65-F5344CB8AC3E}">
        <p14:creationId xmlns:p14="http://schemas.microsoft.com/office/powerpoint/2010/main" val="143017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57" y="-160277"/>
            <a:ext cx="10515600" cy="1325563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19"/>
            <a:ext cx="12192000" cy="61653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If they spend all night writing computer programs, Laurence can write 10 programs while Carrie Anne can write 5. If they spend all night making sunglasses, Laurence can make 6 while Carrie Anne can make 4. We know that: </a:t>
            </a:r>
          </a:p>
          <a:p>
            <a:pPr marL="514350" indent="-514350">
              <a:buAutoNum type="alphaUcPeriod"/>
            </a:pPr>
            <a:r>
              <a:rPr lang="en-US" dirty="0"/>
              <a:t>Laurence's opportunity cost of writing programs is less than that of Carrie Anne. </a:t>
            </a:r>
          </a:p>
          <a:p>
            <a:pPr marL="514350" indent="-514350">
              <a:buAutoNum type="alphaUcPeriod"/>
            </a:pPr>
            <a:r>
              <a:rPr lang="en-US" dirty="0"/>
              <a:t>Laurence's opportunity cost of writing programs and of making sunglasses is less than that of Carrie Anne.</a:t>
            </a:r>
          </a:p>
          <a:p>
            <a:pPr marL="514350" indent="-514350">
              <a:buAutoNum type="alphaUcPeriod"/>
            </a:pPr>
            <a:r>
              <a:rPr lang="en-US" dirty="0"/>
              <a:t>Carrie Anne's opportunity cost of writing programs and of making sunglasses is less than that of Laurence. </a:t>
            </a:r>
          </a:p>
          <a:p>
            <a:pPr marL="514350" indent="-514350">
              <a:buAutoNum type="alphaUcPeriod"/>
            </a:pPr>
            <a:r>
              <a:rPr lang="en-US" dirty="0"/>
              <a:t>Carrie Anne's opportunity cost of writing programs is less than that of Laurence. </a:t>
            </a:r>
          </a:p>
          <a:p>
            <a:pPr marL="514350" indent="-514350">
              <a:buAutoNum type="alphaUcPeriod"/>
            </a:pPr>
            <a:r>
              <a:rPr lang="en-US" dirty="0"/>
              <a:t>Laurence’s opportunity cost of making sunglasses is less than that of Carrie Anne. </a:t>
            </a:r>
          </a:p>
          <a:p>
            <a:pPr marL="0" indent="0">
              <a:buNone/>
            </a:pPr>
            <a:r>
              <a:rPr lang="en-US" dirty="0"/>
              <a:t>France and England both produce wine and cloth under conditions of constant opportunity costs. France will have a comparative advantage in wine production if: </a:t>
            </a:r>
          </a:p>
          <a:p>
            <a:pPr marL="0" indent="0">
              <a:buNone/>
            </a:pPr>
            <a:r>
              <a:rPr lang="en-US" dirty="0"/>
              <a:t>A. it can produce more wine than England.</a:t>
            </a:r>
            <a:br>
              <a:rPr lang="en-US" dirty="0"/>
            </a:br>
            <a:r>
              <a:rPr lang="en-US" dirty="0"/>
              <a:t>B. its labor productivity in wine production is greater than England's.</a:t>
            </a:r>
            <a:br>
              <a:rPr lang="en-US" dirty="0"/>
            </a:br>
            <a:r>
              <a:rPr lang="en-US" dirty="0"/>
              <a:t>C. the absolute cost of producing wine is lower in France than in England.</a:t>
            </a:r>
            <a:br>
              <a:rPr lang="en-US" dirty="0"/>
            </a:br>
            <a:r>
              <a:rPr lang="en-US" dirty="0"/>
              <a:t>D. the opportunity cost of wine production is lower in France than in England. </a:t>
            </a:r>
          </a:p>
          <a:p>
            <a:pPr marL="0" indent="0">
              <a:buNone/>
            </a:pPr>
            <a:r>
              <a:rPr lang="en-US" dirty="0"/>
              <a:t>E. it can produce more cloth than England. </a:t>
            </a:r>
          </a:p>
          <a:p>
            <a:pPr marL="0" indent="0">
              <a:buNone/>
            </a:pPr>
            <a:r>
              <a:rPr lang="en-US" dirty="0"/>
              <a:t>An economy that has the lowest opportunity cost for producing a particular good is said to have a(n): </a:t>
            </a:r>
          </a:p>
          <a:p>
            <a:pPr marL="0" indent="0">
              <a:buNone/>
            </a:pPr>
            <a:r>
              <a:rPr lang="en-US" dirty="0"/>
              <a:t>A. absolute advantage.</a:t>
            </a:r>
            <a:br>
              <a:rPr lang="en-US" dirty="0"/>
            </a:br>
            <a:r>
              <a:rPr lang="en-US" dirty="0"/>
              <a:t>B. Comparative advantage.</a:t>
            </a:r>
            <a:br>
              <a:rPr lang="en-US" dirty="0"/>
            </a:br>
            <a:r>
              <a:rPr lang="en-US" dirty="0"/>
              <a:t>C. production possibility curve.</a:t>
            </a:r>
          </a:p>
          <a:p>
            <a:pPr marL="0" indent="0">
              <a:buNone/>
            </a:pPr>
            <a:r>
              <a:rPr lang="en-US" dirty="0"/>
              <a:t>D. </a:t>
            </a:r>
            <a:r>
              <a:rPr lang="en-US" dirty="0" err="1"/>
              <a:t>increasingopportunitycost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E. free trade zone.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59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Suppose that one day of labor in each country produces the following quantities of fish and cheese: </a:t>
            </a:r>
          </a:p>
          <a:p>
            <a:pPr marL="0" indent="0">
              <a:buNone/>
            </a:pPr>
            <a:r>
              <a:rPr lang="en-US" dirty="0"/>
              <a:t>Fish Country (tons) </a:t>
            </a:r>
          </a:p>
          <a:p>
            <a:pPr marL="0" indent="0">
              <a:buNone/>
            </a:pPr>
            <a:r>
              <a:rPr lang="en-US" dirty="0"/>
              <a:t>Cheese (tons) </a:t>
            </a:r>
          </a:p>
          <a:p>
            <a:pPr marL="0" indent="0">
              <a:buNone/>
            </a:pPr>
            <a:r>
              <a:rPr lang="en-US" dirty="0"/>
              <a:t>France 80 40 Japan 200 50 </a:t>
            </a:r>
          </a:p>
          <a:p>
            <a:pPr marL="0" indent="0">
              <a:buNone/>
            </a:pPr>
            <a:r>
              <a:rPr lang="en-US" b="1" dirty="0"/>
              <a:t>Does France have a comparative advantage in the production of fish, cheese, or neither? Explain. </a:t>
            </a:r>
          </a:p>
          <a:p>
            <a:pPr marL="0" indent="0">
              <a:buNone/>
            </a:pPr>
            <a:r>
              <a:rPr lang="en-US" b="1" dirty="0"/>
              <a:t>Does Japan have a comparative advantage in the production of fish, cheese, or neither? Explain. </a:t>
            </a:r>
          </a:p>
          <a:p>
            <a:pPr marL="0" indent="0">
              <a:buNone/>
            </a:pPr>
            <a:r>
              <a:rPr lang="en-US" b="1" dirty="0"/>
              <a:t>Suppose the countries decide to trade with each other—1 ton of cheese for 3 tons of fish. Would this trade be advantageous to both countries? Explain.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1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BBB7-C471-AE49-964A-A8F9B1F9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1E177-0932-3840-A8C9-B940FC6C2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scarcity?</a:t>
            </a:r>
          </a:p>
          <a:p>
            <a:r>
              <a:rPr lang="en-US" dirty="0"/>
              <a:t>What is opportunity cost?</a:t>
            </a:r>
          </a:p>
          <a:p>
            <a:r>
              <a:rPr lang="en-US" dirty="0"/>
              <a:t>What is the PPC?</a:t>
            </a:r>
          </a:p>
          <a:p>
            <a:r>
              <a:rPr lang="en-US" dirty="0"/>
              <a:t>What is an inefficiency? </a:t>
            </a:r>
          </a:p>
        </p:txBody>
      </p:sp>
    </p:spTree>
    <p:extLst>
      <p:ext uri="{BB962C8B-B14F-4D97-AF65-F5344CB8AC3E}">
        <p14:creationId xmlns:p14="http://schemas.microsoft.com/office/powerpoint/2010/main" val="375082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Scarcity and Opportunity Cost - Zoo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will build a zoo. </a:t>
            </a:r>
          </a:p>
          <a:p>
            <a:pPr marL="0" indent="0">
              <a:buNone/>
            </a:pPr>
            <a:r>
              <a:rPr lang="en-US" dirty="0"/>
              <a:t>The grid sheet is set up with squares that represent 1⁄2 acre each. </a:t>
            </a:r>
          </a:p>
          <a:p>
            <a:pPr marL="0" indent="0">
              <a:buNone/>
            </a:pPr>
            <a:r>
              <a:rPr lang="en-US" dirty="0"/>
              <a:t>Each group has  20 acres to use. </a:t>
            </a:r>
          </a:p>
          <a:p>
            <a:pPr marL="0" indent="0">
              <a:buNone/>
            </a:pPr>
            <a:r>
              <a:rPr lang="en-US" dirty="0"/>
              <a:t>Each exhibit takes up a certain number of acres as noted on the handout. </a:t>
            </a:r>
          </a:p>
          <a:p>
            <a:pPr marL="0" indent="0">
              <a:buNone/>
            </a:pPr>
            <a:r>
              <a:rPr lang="en-US" dirty="0"/>
              <a:t>Each group will decide what animals and areas will be used to set up their zoo.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0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Briefly review PPF lecture, practice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Gains from Trade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PPC worksheet – if not finished in class, worksheet due as homework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https://www.youtube.com/watch?v=kmjzgB_tUJ8</a:t>
            </a:r>
            <a:r>
              <a:rPr lang="en-US" dirty="0"/>
              <a:t> (helpful review video)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7214" y="3158783"/>
            <a:ext cx="6967891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importance of trade-offs in economic analysis</a:t>
            </a:r>
          </a:p>
          <a:p>
            <a:pPr marL="442913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When the production possibilities curve model tells us about efficiency, opportunity cost, and economic growth</a:t>
            </a:r>
          </a:p>
          <a:p>
            <a:pPr marL="442913" lvl="0" indent="-339725"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two sources of economic growth—increases in the availability of resources and improvements in technology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3</a:t>
            </a:r>
          </a:p>
        </p:txBody>
      </p:sp>
      <p:pic>
        <p:nvPicPr>
          <p:cNvPr id="13" name="Picture 1" descr="Krug_AP_2e_Econ_MO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08" y="307249"/>
            <a:ext cx="5798474" cy="289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78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Trade-offs: The Production Possibility Frontier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02" y="1593374"/>
            <a:ext cx="105534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lvl="0" indent="-2921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Someone makes a </a:t>
            </a:r>
            <a:r>
              <a:rPr lang="en-US" sz="2600" b="1" dirty="0">
                <a:solidFill>
                  <a:prstClr val="black"/>
                </a:solidFill>
              </a:rPr>
              <a:t>trade-off</a:t>
            </a:r>
            <a:r>
              <a:rPr lang="en-US" sz="2600" dirty="0">
                <a:solidFill>
                  <a:prstClr val="black"/>
                </a:solidFill>
              </a:rPr>
              <a:t> when they give up something to get something else.</a:t>
            </a:r>
            <a:endParaRPr lang="en-US" sz="2600" b="1" dirty="0">
              <a:solidFill>
                <a:prstClr val="black"/>
              </a:solidFill>
            </a:endParaRPr>
          </a:p>
          <a:p>
            <a:pPr marL="295275" lvl="0" indent="-2921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production possibility frontier (PPF) </a:t>
            </a:r>
          </a:p>
          <a:p>
            <a:pPr marL="825500" lvl="1" indent="-2952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Illustrates the trade-offs facing an economy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that produces only two goods.</a:t>
            </a:r>
          </a:p>
          <a:p>
            <a:pPr marL="825500" lvl="1" indent="-2952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Shows the maximum quantity of one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good that can be produced for any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given production of the other.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3</a:t>
            </a:r>
          </a:p>
        </p:txBody>
      </p:sp>
      <p:pic>
        <p:nvPicPr>
          <p:cNvPr id="13" name="Picture 1" descr="Krug_AP_2e_Econ_3UN0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14" y="2919779"/>
            <a:ext cx="4428365" cy="29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51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Production Possibility Frontier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3010853" y="2941637"/>
            <a:ext cx="3986212" cy="2941638"/>
          </a:xfrm>
          <a:custGeom>
            <a:avLst/>
            <a:gdLst>
              <a:gd name="T0" fmla="*/ 0 w 633"/>
              <a:gd name="T1" fmla="*/ 2147483647 h 488"/>
              <a:gd name="T2" fmla="*/ 0 w 633"/>
              <a:gd name="T3" fmla="*/ 0 h 488"/>
              <a:gd name="T4" fmla="*/ 2147483647 w 633"/>
              <a:gd name="T5" fmla="*/ 2147483647 h 488"/>
              <a:gd name="T6" fmla="*/ 0 w 633"/>
              <a:gd name="T7" fmla="*/ 2147483647 h 488"/>
              <a:gd name="T8" fmla="*/ 0 60000 65536"/>
              <a:gd name="T9" fmla="*/ 0 60000 65536"/>
              <a:gd name="T10" fmla="*/ 0 60000 65536"/>
              <a:gd name="T11" fmla="*/ 0 60000 65536"/>
              <a:gd name="T12" fmla="*/ 0 w 633"/>
              <a:gd name="T13" fmla="*/ 0 h 488"/>
              <a:gd name="T14" fmla="*/ 633 w 633"/>
              <a:gd name="T15" fmla="*/ 488 h 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3" h="488">
                <a:moveTo>
                  <a:pt x="0" y="488"/>
                </a:moveTo>
                <a:cubicBezTo>
                  <a:pt x="0" y="485"/>
                  <a:pt x="0" y="0"/>
                  <a:pt x="0" y="0"/>
                </a:cubicBezTo>
                <a:cubicBezTo>
                  <a:pt x="633" y="488"/>
                  <a:pt x="633" y="488"/>
                  <a:pt x="633" y="488"/>
                </a:cubicBezTo>
                <a:lnTo>
                  <a:pt x="0" y="488"/>
                </a:lnTo>
                <a:close/>
              </a:path>
            </a:pathLst>
          </a:custGeom>
          <a:solidFill>
            <a:srgbClr val="C7D6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010853" y="5065712"/>
            <a:ext cx="169862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5895340" y="5716587"/>
            <a:ext cx="0" cy="16668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768340" y="5911850"/>
            <a:ext cx="1619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28</a:t>
            </a:r>
            <a:endParaRPr lang="en-US" sz="1400">
              <a:cs typeface="Arial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890453" y="5911850"/>
            <a:ext cx="1619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20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881178" y="5911850"/>
            <a:ext cx="16192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40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782253" y="5911850"/>
            <a:ext cx="82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658428" y="2857500"/>
            <a:ext cx="16351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30</a:t>
            </a:r>
            <a:endParaRPr lang="en-US" sz="1400"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782253" y="4929187"/>
            <a:ext cx="825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9</a:t>
            </a:r>
            <a:endParaRPr lang="en-US" sz="1400">
              <a:cs typeface="Arial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644140" y="4286250"/>
            <a:ext cx="16351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Arial" pitchFamily="34" charset="0"/>
              </a:rPr>
              <a:t>15</a:t>
            </a:r>
            <a:endParaRPr lang="en-US" sz="1400">
              <a:cs typeface="Arial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853565" y="1639887"/>
            <a:ext cx="1784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Quantity of coconuts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087553" y="4994275"/>
            <a:ext cx="22558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Production possibility frontier</a:t>
            </a:r>
            <a:endParaRPr lang="en-US" sz="1600">
              <a:cs typeface="Arial" pitchFamily="34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068253" y="4211637"/>
            <a:ext cx="2238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Myriad Pro" pitchFamily="34" charset="0"/>
                <a:cs typeface="Arial" pitchFamily="34" charset="0"/>
              </a:rPr>
              <a:t>A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5941378" y="4854575"/>
            <a:ext cx="198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Myriad Pro" pitchFamily="34" charset="0"/>
                <a:cs typeface="Arial" pitchFamily="34" charset="0"/>
              </a:rPr>
              <a:t>B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7108190" y="2781300"/>
            <a:ext cx="26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D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4699953" y="5083175"/>
            <a:ext cx="223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Myriad Pro" pitchFamily="34" charset="0"/>
                <a:cs typeface="Arial" pitchFamily="34" charset="0"/>
              </a:rPr>
              <a:t>C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2972753" y="2932112"/>
            <a:ext cx="4068762" cy="2989263"/>
          </a:xfrm>
          <a:prstGeom prst="line">
            <a:avLst/>
          </a:prstGeom>
          <a:noFill/>
          <a:ln w="30163">
            <a:solidFill>
              <a:srgbClr val="0076A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947853" y="2906712"/>
            <a:ext cx="127000" cy="1206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4"/>
          <p:cNvSpPr>
            <a:spLocks noEditPoints="1"/>
          </p:cNvSpPr>
          <p:nvPr/>
        </p:nvSpPr>
        <p:spPr bwMode="auto">
          <a:xfrm>
            <a:off x="3236278" y="5053012"/>
            <a:ext cx="2532062" cy="25400"/>
          </a:xfrm>
          <a:custGeom>
            <a:avLst/>
            <a:gdLst>
              <a:gd name="T0" fmla="*/ 2147483647 w 402"/>
              <a:gd name="T1" fmla="*/ 2147483647 h 4"/>
              <a:gd name="T2" fmla="*/ 2147483647 w 402"/>
              <a:gd name="T3" fmla="*/ 2147483647 h 4"/>
              <a:gd name="T4" fmla="*/ 2147483647 w 402"/>
              <a:gd name="T5" fmla="*/ 2147483647 h 4"/>
              <a:gd name="T6" fmla="*/ 2147483647 w 402"/>
              <a:gd name="T7" fmla="*/ 2147483647 h 4"/>
              <a:gd name="T8" fmla="*/ 2147483647 w 402"/>
              <a:gd name="T9" fmla="*/ 2147483647 h 4"/>
              <a:gd name="T10" fmla="*/ 2147483647 w 402"/>
              <a:gd name="T11" fmla="*/ 2147483647 h 4"/>
              <a:gd name="T12" fmla="*/ 2147483647 w 402"/>
              <a:gd name="T13" fmla="*/ 2147483647 h 4"/>
              <a:gd name="T14" fmla="*/ 2147483647 w 402"/>
              <a:gd name="T15" fmla="*/ 2147483647 h 4"/>
              <a:gd name="T16" fmla="*/ 2147483647 w 402"/>
              <a:gd name="T17" fmla="*/ 2147483647 h 4"/>
              <a:gd name="T18" fmla="*/ 2147483647 w 402"/>
              <a:gd name="T19" fmla="*/ 2147483647 h 4"/>
              <a:gd name="T20" fmla="*/ 2147483647 w 402"/>
              <a:gd name="T21" fmla="*/ 2147483647 h 4"/>
              <a:gd name="T22" fmla="*/ 2147483647 w 402"/>
              <a:gd name="T23" fmla="*/ 2147483647 h 4"/>
              <a:gd name="T24" fmla="*/ 2147483647 w 402"/>
              <a:gd name="T25" fmla="*/ 2147483647 h 4"/>
              <a:gd name="T26" fmla="*/ 2147483647 w 402"/>
              <a:gd name="T27" fmla="*/ 2147483647 h 4"/>
              <a:gd name="T28" fmla="*/ 2147483647 w 402"/>
              <a:gd name="T29" fmla="*/ 2147483647 h 4"/>
              <a:gd name="T30" fmla="*/ 2147483647 w 402"/>
              <a:gd name="T31" fmla="*/ 2147483647 h 4"/>
              <a:gd name="T32" fmla="*/ 2147483647 w 402"/>
              <a:gd name="T33" fmla="*/ 2147483647 h 4"/>
              <a:gd name="T34" fmla="*/ 2147483647 w 402"/>
              <a:gd name="T35" fmla="*/ 2147483647 h 4"/>
              <a:gd name="T36" fmla="*/ 2147483647 w 402"/>
              <a:gd name="T37" fmla="*/ 2147483647 h 4"/>
              <a:gd name="T38" fmla="*/ 2147483647 w 402"/>
              <a:gd name="T39" fmla="*/ 2147483647 h 4"/>
              <a:gd name="T40" fmla="*/ 2147483647 w 402"/>
              <a:gd name="T41" fmla="*/ 2147483647 h 4"/>
              <a:gd name="T42" fmla="*/ 2147483647 w 402"/>
              <a:gd name="T43" fmla="*/ 2147483647 h 4"/>
              <a:gd name="T44" fmla="*/ 2147483647 w 402"/>
              <a:gd name="T45" fmla="*/ 2147483647 h 4"/>
              <a:gd name="T46" fmla="*/ 2147483647 w 402"/>
              <a:gd name="T47" fmla="*/ 2147483647 h 4"/>
              <a:gd name="T48" fmla="*/ 2147483647 w 402"/>
              <a:gd name="T49" fmla="*/ 2147483647 h 4"/>
              <a:gd name="T50" fmla="*/ 2147483647 w 402"/>
              <a:gd name="T51" fmla="*/ 2147483647 h 4"/>
              <a:gd name="T52" fmla="*/ 2147483647 w 402"/>
              <a:gd name="T53" fmla="*/ 2147483647 h 4"/>
              <a:gd name="T54" fmla="*/ 2147483647 w 402"/>
              <a:gd name="T55" fmla="*/ 2147483647 h 4"/>
              <a:gd name="T56" fmla="*/ 2147483647 w 402"/>
              <a:gd name="T57" fmla="*/ 2147483647 h 4"/>
              <a:gd name="T58" fmla="*/ 2147483647 w 402"/>
              <a:gd name="T59" fmla="*/ 2147483647 h 4"/>
              <a:gd name="T60" fmla="*/ 2147483647 w 402"/>
              <a:gd name="T61" fmla="*/ 2147483647 h 4"/>
              <a:gd name="T62" fmla="*/ 2147483647 w 402"/>
              <a:gd name="T63" fmla="*/ 2147483647 h 4"/>
              <a:gd name="T64" fmla="*/ 2147483647 w 402"/>
              <a:gd name="T65" fmla="*/ 2147483647 h 4"/>
              <a:gd name="T66" fmla="*/ 2147483647 w 402"/>
              <a:gd name="T67" fmla="*/ 2147483647 h 4"/>
              <a:gd name="T68" fmla="*/ 2147483647 w 402"/>
              <a:gd name="T69" fmla="*/ 2147483647 h 4"/>
              <a:gd name="T70" fmla="*/ 2147483647 w 402"/>
              <a:gd name="T71" fmla="*/ 2147483647 h 4"/>
              <a:gd name="T72" fmla="*/ 2147483647 w 402"/>
              <a:gd name="T73" fmla="*/ 2147483647 h 4"/>
              <a:gd name="T74" fmla="*/ 2147483647 w 402"/>
              <a:gd name="T75" fmla="*/ 2147483647 h 4"/>
              <a:gd name="T76" fmla="*/ 2147483647 w 402"/>
              <a:gd name="T77" fmla="*/ 2147483647 h 4"/>
              <a:gd name="T78" fmla="*/ 2147483647 w 402"/>
              <a:gd name="T79" fmla="*/ 2147483647 h 4"/>
              <a:gd name="T80" fmla="*/ 2147483647 w 402"/>
              <a:gd name="T81" fmla="*/ 2147483647 h 4"/>
              <a:gd name="T82" fmla="*/ 2147483647 w 402"/>
              <a:gd name="T83" fmla="*/ 2147483647 h 4"/>
              <a:gd name="T84" fmla="*/ 2147483647 w 402"/>
              <a:gd name="T85" fmla="*/ 2147483647 h 4"/>
              <a:gd name="T86" fmla="*/ 2147483647 w 402"/>
              <a:gd name="T87" fmla="*/ 2147483647 h 4"/>
              <a:gd name="T88" fmla="*/ 2147483647 w 402"/>
              <a:gd name="T89" fmla="*/ 2147483647 h 4"/>
              <a:gd name="T90" fmla="*/ 2147483647 w 402"/>
              <a:gd name="T91" fmla="*/ 2147483647 h 4"/>
              <a:gd name="T92" fmla="*/ 2147483647 w 402"/>
              <a:gd name="T93" fmla="*/ 2147483647 h 4"/>
              <a:gd name="T94" fmla="*/ 0 w 402"/>
              <a:gd name="T95" fmla="*/ 2147483647 h 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02"/>
              <a:gd name="T145" fmla="*/ 0 h 4"/>
              <a:gd name="T146" fmla="*/ 402 w 402"/>
              <a:gd name="T147" fmla="*/ 4 h 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02" h="4">
                <a:moveTo>
                  <a:pt x="398" y="2"/>
                </a:moveTo>
                <a:cubicBezTo>
                  <a:pt x="398" y="1"/>
                  <a:pt x="399" y="0"/>
                  <a:pt x="400" y="0"/>
                </a:cubicBezTo>
                <a:cubicBezTo>
                  <a:pt x="400" y="0"/>
                  <a:pt x="400" y="0"/>
                  <a:pt x="400" y="0"/>
                </a:cubicBezTo>
                <a:cubicBezTo>
                  <a:pt x="401" y="0"/>
                  <a:pt x="402" y="1"/>
                  <a:pt x="402" y="2"/>
                </a:cubicBezTo>
                <a:cubicBezTo>
                  <a:pt x="402" y="2"/>
                  <a:pt x="402" y="2"/>
                  <a:pt x="402" y="2"/>
                </a:cubicBezTo>
                <a:cubicBezTo>
                  <a:pt x="402" y="4"/>
                  <a:pt x="401" y="4"/>
                  <a:pt x="400" y="4"/>
                </a:cubicBezTo>
                <a:cubicBezTo>
                  <a:pt x="400" y="4"/>
                  <a:pt x="400" y="4"/>
                  <a:pt x="400" y="4"/>
                </a:cubicBezTo>
                <a:cubicBezTo>
                  <a:pt x="399" y="4"/>
                  <a:pt x="398" y="4"/>
                  <a:pt x="398" y="2"/>
                </a:cubicBezTo>
                <a:close/>
                <a:moveTo>
                  <a:pt x="381" y="2"/>
                </a:moveTo>
                <a:cubicBezTo>
                  <a:pt x="381" y="1"/>
                  <a:pt x="382" y="0"/>
                  <a:pt x="383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84" y="0"/>
                  <a:pt x="385" y="1"/>
                  <a:pt x="385" y="2"/>
                </a:cubicBezTo>
                <a:cubicBezTo>
                  <a:pt x="385" y="2"/>
                  <a:pt x="385" y="2"/>
                  <a:pt x="385" y="2"/>
                </a:cubicBezTo>
                <a:cubicBezTo>
                  <a:pt x="385" y="4"/>
                  <a:pt x="384" y="4"/>
                  <a:pt x="383" y="4"/>
                </a:cubicBezTo>
                <a:cubicBezTo>
                  <a:pt x="383" y="4"/>
                  <a:pt x="383" y="4"/>
                  <a:pt x="383" y="4"/>
                </a:cubicBezTo>
                <a:cubicBezTo>
                  <a:pt x="382" y="4"/>
                  <a:pt x="381" y="4"/>
                  <a:pt x="381" y="2"/>
                </a:cubicBezTo>
                <a:close/>
                <a:moveTo>
                  <a:pt x="364" y="2"/>
                </a:moveTo>
                <a:cubicBezTo>
                  <a:pt x="364" y="1"/>
                  <a:pt x="365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67" y="0"/>
                  <a:pt x="368" y="1"/>
                  <a:pt x="368" y="2"/>
                </a:cubicBezTo>
                <a:cubicBezTo>
                  <a:pt x="368" y="2"/>
                  <a:pt x="368" y="2"/>
                  <a:pt x="368" y="2"/>
                </a:cubicBezTo>
                <a:cubicBezTo>
                  <a:pt x="368" y="4"/>
                  <a:pt x="367" y="4"/>
                  <a:pt x="366" y="4"/>
                </a:cubicBezTo>
                <a:cubicBezTo>
                  <a:pt x="366" y="4"/>
                  <a:pt x="366" y="4"/>
                  <a:pt x="366" y="4"/>
                </a:cubicBezTo>
                <a:cubicBezTo>
                  <a:pt x="365" y="4"/>
                  <a:pt x="364" y="4"/>
                  <a:pt x="364" y="2"/>
                </a:cubicBezTo>
                <a:close/>
                <a:moveTo>
                  <a:pt x="346" y="2"/>
                </a:moveTo>
                <a:cubicBezTo>
                  <a:pt x="346" y="1"/>
                  <a:pt x="347" y="0"/>
                  <a:pt x="348" y="0"/>
                </a:cubicBezTo>
                <a:cubicBezTo>
                  <a:pt x="348" y="0"/>
                  <a:pt x="348" y="0"/>
                  <a:pt x="348" y="0"/>
                </a:cubicBezTo>
                <a:cubicBezTo>
                  <a:pt x="349" y="0"/>
                  <a:pt x="350" y="1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4"/>
                  <a:pt x="349" y="4"/>
                  <a:pt x="348" y="4"/>
                </a:cubicBezTo>
                <a:cubicBezTo>
                  <a:pt x="348" y="4"/>
                  <a:pt x="348" y="4"/>
                  <a:pt x="348" y="4"/>
                </a:cubicBezTo>
                <a:cubicBezTo>
                  <a:pt x="347" y="4"/>
                  <a:pt x="346" y="4"/>
                  <a:pt x="346" y="2"/>
                </a:cubicBezTo>
                <a:close/>
                <a:moveTo>
                  <a:pt x="329" y="2"/>
                </a:moveTo>
                <a:cubicBezTo>
                  <a:pt x="329" y="1"/>
                  <a:pt x="330" y="0"/>
                  <a:pt x="331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32" y="0"/>
                  <a:pt x="333" y="1"/>
                  <a:pt x="333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3" y="4"/>
                  <a:pt x="332" y="4"/>
                  <a:pt x="331" y="4"/>
                </a:cubicBezTo>
                <a:cubicBezTo>
                  <a:pt x="331" y="4"/>
                  <a:pt x="331" y="4"/>
                  <a:pt x="331" y="4"/>
                </a:cubicBezTo>
                <a:cubicBezTo>
                  <a:pt x="330" y="4"/>
                  <a:pt x="329" y="4"/>
                  <a:pt x="329" y="2"/>
                </a:cubicBezTo>
                <a:close/>
                <a:moveTo>
                  <a:pt x="312" y="2"/>
                </a:moveTo>
                <a:cubicBezTo>
                  <a:pt x="312" y="1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1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4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4"/>
                  <a:pt x="312" y="2"/>
                </a:cubicBezTo>
                <a:close/>
                <a:moveTo>
                  <a:pt x="294" y="2"/>
                </a:moveTo>
                <a:cubicBezTo>
                  <a:pt x="294" y="1"/>
                  <a:pt x="295" y="0"/>
                  <a:pt x="296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8" y="0"/>
                  <a:pt x="298" y="1"/>
                  <a:pt x="298" y="2"/>
                </a:cubicBezTo>
                <a:cubicBezTo>
                  <a:pt x="298" y="2"/>
                  <a:pt x="298" y="2"/>
                  <a:pt x="298" y="2"/>
                </a:cubicBezTo>
                <a:cubicBezTo>
                  <a:pt x="298" y="4"/>
                  <a:pt x="298" y="4"/>
                  <a:pt x="296" y="4"/>
                </a:cubicBezTo>
                <a:cubicBezTo>
                  <a:pt x="296" y="4"/>
                  <a:pt x="296" y="4"/>
                  <a:pt x="296" y="4"/>
                </a:cubicBezTo>
                <a:cubicBezTo>
                  <a:pt x="295" y="4"/>
                  <a:pt x="294" y="4"/>
                  <a:pt x="294" y="2"/>
                </a:cubicBezTo>
                <a:close/>
                <a:moveTo>
                  <a:pt x="277" y="2"/>
                </a:moveTo>
                <a:cubicBezTo>
                  <a:pt x="277" y="1"/>
                  <a:pt x="278" y="0"/>
                  <a:pt x="279" y="0"/>
                </a:cubicBezTo>
                <a:cubicBezTo>
                  <a:pt x="279" y="0"/>
                  <a:pt x="279" y="0"/>
                  <a:pt x="279" y="0"/>
                </a:cubicBezTo>
                <a:cubicBezTo>
                  <a:pt x="280" y="0"/>
                  <a:pt x="281" y="1"/>
                  <a:pt x="281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4"/>
                  <a:pt x="280" y="4"/>
                  <a:pt x="279" y="4"/>
                </a:cubicBezTo>
                <a:cubicBezTo>
                  <a:pt x="279" y="4"/>
                  <a:pt x="279" y="4"/>
                  <a:pt x="279" y="4"/>
                </a:cubicBezTo>
                <a:cubicBezTo>
                  <a:pt x="278" y="4"/>
                  <a:pt x="277" y="4"/>
                  <a:pt x="277" y="2"/>
                </a:cubicBezTo>
                <a:close/>
                <a:moveTo>
                  <a:pt x="260" y="2"/>
                </a:moveTo>
                <a:cubicBezTo>
                  <a:pt x="260" y="1"/>
                  <a:pt x="261" y="0"/>
                  <a:pt x="262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3" y="0"/>
                  <a:pt x="264" y="1"/>
                  <a:pt x="264" y="2"/>
                </a:cubicBezTo>
                <a:cubicBezTo>
                  <a:pt x="264" y="2"/>
                  <a:pt x="264" y="2"/>
                  <a:pt x="264" y="2"/>
                </a:cubicBezTo>
                <a:cubicBezTo>
                  <a:pt x="264" y="4"/>
                  <a:pt x="263" y="4"/>
                  <a:pt x="262" y="4"/>
                </a:cubicBezTo>
                <a:cubicBezTo>
                  <a:pt x="262" y="4"/>
                  <a:pt x="262" y="4"/>
                  <a:pt x="262" y="4"/>
                </a:cubicBezTo>
                <a:cubicBezTo>
                  <a:pt x="261" y="4"/>
                  <a:pt x="260" y="4"/>
                  <a:pt x="260" y="2"/>
                </a:cubicBezTo>
                <a:close/>
                <a:moveTo>
                  <a:pt x="242" y="2"/>
                </a:moveTo>
                <a:cubicBezTo>
                  <a:pt x="242" y="1"/>
                  <a:pt x="243" y="0"/>
                  <a:pt x="244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6" y="0"/>
                  <a:pt x="246" y="1"/>
                  <a:pt x="246" y="2"/>
                </a:cubicBezTo>
                <a:cubicBezTo>
                  <a:pt x="246" y="2"/>
                  <a:pt x="246" y="2"/>
                  <a:pt x="246" y="2"/>
                </a:cubicBezTo>
                <a:cubicBezTo>
                  <a:pt x="246" y="4"/>
                  <a:pt x="246" y="4"/>
                  <a:pt x="244" y="4"/>
                </a:cubicBezTo>
                <a:cubicBezTo>
                  <a:pt x="244" y="4"/>
                  <a:pt x="244" y="4"/>
                  <a:pt x="244" y="4"/>
                </a:cubicBezTo>
                <a:cubicBezTo>
                  <a:pt x="243" y="4"/>
                  <a:pt x="242" y="4"/>
                  <a:pt x="242" y="2"/>
                </a:cubicBezTo>
                <a:close/>
                <a:moveTo>
                  <a:pt x="225" y="2"/>
                </a:moveTo>
                <a:cubicBezTo>
                  <a:pt x="225" y="1"/>
                  <a:pt x="226" y="0"/>
                  <a:pt x="227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8" y="0"/>
                  <a:pt x="229" y="1"/>
                  <a:pt x="229" y="2"/>
                </a:cubicBezTo>
                <a:cubicBezTo>
                  <a:pt x="229" y="2"/>
                  <a:pt x="229" y="2"/>
                  <a:pt x="229" y="2"/>
                </a:cubicBezTo>
                <a:cubicBezTo>
                  <a:pt x="229" y="4"/>
                  <a:pt x="228" y="4"/>
                  <a:pt x="227" y="4"/>
                </a:cubicBezTo>
                <a:cubicBezTo>
                  <a:pt x="227" y="4"/>
                  <a:pt x="227" y="4"/>
                  <a:pt x="227" y="4"/>
                </a:cubicBezTo>
                <a:cubicBezTo>
                  <a:pt x="226" y="4"/>
                  <a:pt x="225" y="4"/>
                  <a:pt x="225" y="2"/>
                </a:cubicBezTo>
                <a:close/>
                <a:moveTo>
                  <a:pt x="208" y="2"/>
                </a:moveTo>
                <a:cubicBezTo>
                  <a:pt x="208" y="1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1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4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4"/>
                  <a:pt x="208" y="2"/>
                </a:cubicBezTo>
                <a:close/>
                <a:moveTo>
                  <a:pt x="191" y="2"/>
                </a:moveTo>
                <a:cubicBezTo>
                  <a:pt x="191" y="1"/>
                  <a:pt x="191" y="0"/>
                  <a:pt x="193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94" y="0"/>
                  <a:pt x="195" y="1"/>
                  <a:pt x="195" y="2"/>
                </a:cubicBezTo>
                <a:cubicBezTo>
                  <a:pt x="195" y="2"/>
                  <a:pt x="195" y="2"/>
                  <a:pt x="195" y="2"/>
                </a:cubicBezTo>
                <a:cubicBezTo>
                  <a:pt x="195" y="4"/>
                  <a:pt x="194" y="4"/>
                  <a:pt x="193" y="4"/>
                </a:cubicBezTo>
                <a:cubicBezTo>
                  <a:pt x="193" y="4"/>
                  <a:pt x="193" y="4"/>
                  <a:pt x="193" y="4"/>
                </a:cubicBezTo>
                <a:cubicBezTo>
                  <a:pt x="191" y="4"/>
                  <a:pt x="191" y="4"/>
                  <a:pt x="191" y="2"/>
                </a:cubicBezTo>
                <a:close/>
                <a:moveTo>
                  <a:pt x="173" y="2"/>
                </a:moveTo>
                <a:cubicBezTo>
                  <a:pt x="173" y="1"/>
                  <a:pt x="174" y="0"/>
                  <a:pt x="17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6" y="0"/>
                  <a:pt x="177" y="1"/>
                  <a:pt x="177" y="2"/>
                </a:cubicBezTo>
                <a:cubicBezTo>
                  <a:pt x="177" y="2"/>
                  <a:pt x="177" y="2"/>
                  <a:pt x="177" y="2"/>
                </a:cubicBezTo>
                <a:cubicBezTo>
                  <a:pt x="177" y="4"/>
                  <a:pt x="176" y="4"/>
                  <a:pt x="175" y="4"/>
                </a:cubicBezTo>
                <a:cubicBezTo>
                  <a:pt x="175" y="4"/>
                  <a:pt x="175" y="4"/>
                  <a:pt x="175" y="4"/>
                </a:cubicBezTo>
                <a:cubicBezTo>
                  <a:pt x="174" y="4"/>
                  <a:pt x="173" y="4"/>
                  <a:pt x="173" y="2"/>
                </a:cubicBezTo>
                <a:close/>
                <a:moveTo>
                  <a:pt x="156" y="2"/>
                </a:moveTo>
                <a:cubicBezTo>
                  <a:pt x="156" y="1"/>
                  <a:pt x="157" y="0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9" y="0"/>
                  <a:pt x="160" y="1"/>
                  <a:pt x="160" y="2"/>
                </a:cubicBezTo>
                <a:cubicBezTo>
                  <a:pt x="160" y="2"/>
                  <a:pt x="160" y="2"/>
                  <a:pt x="160" y="2"/>
                </a:cubicBezTo>
                <a:cubicBezTo>
                  <a:pt x="160" y="4"/>
                  <a:pt x="159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7" y="4"/>
                  <a:pt x="156" y="4"/>
                  <a:pt x="156" y="2"/>
                </a:cubicBezTo>
                <a:close/>
                <a:moveTo>
                  <a:pt x="139" y="2"/>
                </a:moveTo>
                <a:cubicBezTo>
                  <a:pt x="139" y="1"/>
                  <a:pt x="139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2" y="0"/>
                  <a:pt x="143" y="1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4"/>
                  <a:pt x="142" y="4"/>
                  <a:pt x="141" y="4"/>
                </a:cubicBezTo>
                <a:cubicBezTo>
                  <a:pt x="141" y="4"/>
                  <a:pt x="141" y="4"/>
                  <a:pt x="141" y="4"/>
                </a:cubicBezTo>
                <a:cubicBezTo>
                  <a:pt x="139" y="4"/>
                  <a:pt x="139" y="4"/>
                  <a:pt x="139" y="2"/>
                </a:cubicBezTo>
                <a:close/>
                <a:moveTo>
                  <a:pt x="121" y="2"/>
                </a:moveTo>
                <a:cubicBezTo>
                  <a:pt x="121" y="1"/>
                  <a:pt x="122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4" y="0"/>
                  <a:pt x="125" y="1"/>
                  <a:pt x="125" y="2"/>
                </a:cubicBezTo>
                <a:cubicBezTo>
                  <a:pt x="125" y="2"/>
                  <a:pt x="125" y="2"/>
                  <a:pt x="125" y="2"/>
                </a:cubicBezTo>
                <a:cubicBezTo>
                  <a:pt x="125" y="4"/>
                  <a:pt x="124" y="4"/>
                  <a:pt x="123" y="4"/>
                </a:cubicBezTo>
                <a:cubicBezTo>
                  <a:pt x="123" y="4"/>
                  <a:pt x="123" y="4"/>
                  <a:pt x="123" y="4"/>
                </a:cubicBezTo>
                <a:cubicBezTo>
                  <a:pt x="122" y="4"/>
                  <a:pt x="121" y="4"/>
                  <a:pt x="121" y="2"/>
                </a:cubicBezTo>
                <a:close/>
                <a:moveTo>
                  <a:pt x="104" y="2"/>
                </a:moveTo>
                <a:cubicBezTo>
                  <a:pt x="104" y="1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1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4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4"/>
                  <a:pt x="104" y="2"/>
                </a:cubicBezTo>
                <a:close/>
                <a:moveTo>
                  <a:pt x="87" y="2"/>
                </a:moveTo>
                <a:cubicBezTo>
                  <a:pt x="87" y="1"/>
                  <a:pt x="87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0" y="0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4"/>
                  <a:pt x="90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4"/>
                  <a:pt x="87" y="2"/>
                </a:cubicBezTo>
                <a:close/>
                <a:moveTo>
                  <a:pt x="69" y="2"/>
                </a:moveTo>
                <a:cubicBezTo>
                  <a:pt x="69" y="1"/>
                  <a:pt x="70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2" y="0"/>
                  <a:pt x="73" y="1"/>
                  <a:pt x="73" y="2"/>
                </a:cubicBezTo>
                <a:cubicBezTo>
                  <a:pt x="73" y="2"/>
                  <a:pt x="73" y="2"/>
                  <a:pt x="73" y="2"/>
                </a:cubicBezTo>
                <a:cubicBezTo>
                  <a:pt x="73" y="4"/>
                  <a:pt x="72" y="4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0" y="4"/>
                  <a:pt x="69" y="4"/>
                  <a:pt x="69" y="2"/>
                </a:cubicBezTo>
                <a:close/>
                <a:moveTo>
                  <a:pt x="52" y="2"/>
                </a:moveTo>
                <a:cubicBezTo>
                  <a:pt x="52" y="1"/>
                  <a:pt x="53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4"/>
                  <a:pt x="55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3" y="4"/>
                  <a:pt x="52" y="4"/>
                  <a:pt x="52" y="2"/>
                </a:cubicBezTo>
                <a:close/>
                <a:moveTo>
                  <a:pt x="35" y="2"/>
                </a:moveTo>
                <a:cubicBezTo>
                  <a:pt x="35" y="1"/>
                  <a:pt x="36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4"/>
                  <a:pt x="38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4"/>
                  <a:pt x="35" y="4"/>
                  <a:pt x="35" y="2"/>
                </a:cubicBezTo>
                <a:close/>
                <a:moveTo>
                  <a:pt x="17" y="2"/>
                </a:move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1" y="1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4"/>
                  <a:pt x="20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4"/>
                  <a:pt x="17" y="2"/>
                </a:cubicBezTo>
                <a:close/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4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4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5"/>
          <p:cNvSpPr>
            <a:spLocks noEditPoints="1"/>
          </p:cNvSpPr>
          <p:nvPr/>
        </p:nvSpPr>
        <p:spPr bwMode="auto">
          <a:xfrm>
            <a:off x="3102928" y="2954337"/>
            <a:ext cx="3844925" cy="25400"/>
          </a:xfrm>
          <a:custGeom>
            <a:avLst/>
            <a:gdLst>
              <a:gd name="T0" fmla="*/ 2147483647 w 610"/>
              <a:gd name="T1" fmla="*/ 2147483647 h 4"/>
              <a:gd name="T2" fmla="*/ 2147483647 w 610"/>
              <a:gd name="T3" fmla="*/ 0 h 4"/>
              <a:gd name="T4" fmla="*/ 2147483647 w 610"/>
              <a:gd name="T5" fmla="*/ 2147483647 h 4"/>
              <a:gd name="T6" fmla="*/ 2147483647 w 610"/>
              <a:gd name="T7" fmla="*/ 2147483647 h 4"/>
              <a:gd name="T8" fmla="*/ 2147483647 w 610"/>
              <a:gd name="T9" fmla="*/ 2147483647 h 4"/>
              <a:gd name="T10" fmla="*/ 2147483647 w 610"/>
              <a:gd name="T11" fmla="*/ 2147483647 h 4"/>
              <a:gd name="T12" fmla="*/ 2147483647 w 610"/>
              <a:gd name="T13" fmla="*/ 0 h 4"/>
              <a:gd name="T14" fmla="*/ 2147483647 w 610"/>
              <a:gd name="T15" fmla="*/ 2147483647 h 4"/>
              <a:gd name="T16" fmla="*/ 2147483647 w 610"/>
              <a:gd name="T17" fmla="*/ 2147483647 h 4"/>
              <a:gd name="T18" fmla="*/ 2147483647 w 610"/>
              <a:gd name="T19" fmla="*/ 0 h 4"/>
              <a:gd name="T20" fmla="*/ 2147483647 w 610"/>
              <a:gd name="T21" fmla="*/ 2147483647 h 4"/>
              <a:gd name="T22" fmla="*/ 2147483647 w 610"/>
              <a:gd name="T23" fmla="*/ 2147483647 h 4"/>
              <a:gd name="T24" fmla="*/ 2147483647 w 610"/>
              <a:gd name="T25" fmla="*/ 2147483647 h 4"/>
              <a:gd name="T26" fmla="*/ 2147483647 w 610"/>
              <a:gd name="T27" fmla="*/ 2147483647 h 4"/>
              <a:gd name="T28" fmla="*/ 2147483647 w 610"/>
              <a:gd name="T29" fmla="*/ 0 h 4"/>
              <a:gd name="T30" fmla="*/ 2147483647 w 610"/>
              <a:gd name="T31" fmla="*/ 2147483647 h 4"/>
              <a:gd name="T32" fmla="*/ 2147483647 w 610"/>
              <a:gd name="T33" fmla="*/ 2147483647 h 4"/>
              <a:gd name="T34" fmla="*/ 2147483647 w 610"/>
              <a:gd name="T35" fmla="*/ 0 h 4"/>
              <a:gd name="T36" fmla="*/ 2147483647 w 610"/>
              <a:gd name="T37" fmla="*/ 2147483647 h 4"/>
              <a:gd name="T38" fmla="*/ 2147483647 w 610"/>
              <a:gd name="T39" fmla="*/ 2147483647 h 4"/>
              <a:gd name="T40" fmla="*/ 2147483647 w 610"/>
              <a:gd name="T41" fmla="*/ 2147483647 h 4"/>
              <a:gd name="T42" fmla="*/ 2147483647 w 610"/>
              <a:gd name="T43" fmla="*/ 2147483647 h 4"/>
              <a:gd name="T44" fmla="*/ 2147483647 w 610"/>
              <a:gd name="T45" fmla="*/ 0 h 4"/>
              <a:gd name="T46" fmla="*/ 2147483647 w 610"/>
              <a:gd name="T47" fmla="*/ 2147483647 h 4"/>
              <a:gd name="T48" fmla="*/ 2147483647 w 610"/>
              <a:gd name="T49" fmla="*/ 2147483647 h 4"/>
              <a:gd name="T50" fmla="*/ 2147483647 w 610"/>
              <a:gd name="T51" fmla="*/ 0 h 4"/>
              <a:gd name="T52" fmla="*/ 2147483647 w 610"/>
              <a:gd name="T53" fmla="*/ 2147483647 h 4"/>
              <a:gd name="T54" fmla="*/ 2147483647 w 610"/>
              <a:gd name="T55" fmla="*/ 2147483647 h 4"/>
              <a:gd name="T56" fmla="*/ 2147483647 w 610"/>
              <a:gd name="T57" fmla="*/ 2147483647 h 4"/>
              <a:gd name="T58" fmla="*/ 2147483647 w 610"/>
              <a:gd name="T59" fmla="*/ 2147483647 h 4"/>
              <a:gd name="T60" fmla="*/ 2147483647 w 610"/>
              <a:gd name="T61" fmla="*/ 0 h 4"/>
              <a:gd name="T62" fmla="*/ 2147483647 w 610"/>
              <a:gd name="T63" fmla="*/ 2147483647 h 4"/>
              <a:gd name="T64" fmla="*/ 2147483647 w 610"/>
              <a:gd name="T65" fmla="*/ 2147483647 h 4"/>
              <a:gd name="T66" fmla="*/ 2147483647 w 610"/>
              <a:gd name="T67" fmla="*/ 0 h 4"/>
              <a:gd name="T68" fmla="*/ 2147483647 w 610"/>
              <a:gd name="T69" fmla="*/ 2147483647 h 4"/>
              <a:gd name="T70" fmla="*/ 2147483647 w 610"/>
              <a:gd name="T71" fmla="*/ 2147483647 h 4"/>
              <a:gd name="T72" fmla="*/ 2147483647 w 610"/>
              <a:gd name="T73" fmla="*/ 2147483647 h 4"/>
              <a:gd name="T74" fmla="*/ 2147483647 w 610"/>
              <a:gd name="T75" fmla="*/ 2147483647 h 4"/>
              <a:gd name="T76" fmla="*/ 2147483647 w 610"/>
              <a:gd name="T77" fmla="*/ 0 h 4"/>
              <a:gd name="T78" fmla="*/ 2147483647 w 610"/>
              <a:gd name="T79" fmla="*/ 2147483647 h 4"/>
              <a:gd name="T80" fmla="*/ 2147483647 w 610"/>
              <a:gd name="T81" fmla="*/ 2147483647 h 4"/>
              <a:gd name="T82" fmla="*/ 2147483647 w 610"/>
              <a:gd name="T83" fmla="*/ 0 h 4"/>
              <a:gd name="T84" fmla="*/ 2147483647 w 610"/>
              <a:gd name="T85" fmla="*/ 2147483647 h 4"/>
              <a:gd name="T86" fmla="*/ 2147483647 w 610"/>
              <a:gd name="T87" fmla="*/ 2147483647 h 4"/>
              <a:gd name="T88" fmla="*/ 2147483647 w 610"/>
              <a:gd name="T89" fmla="*/ 2147483647 h 4"/>
              <a:gd name="T90" fmla="*/ 2147483647 w 610"/>
              <a:gd name="T91" fmla="*/ 2147483647 h 4"/>
              <a:gd name="T92" fmla="*/ 2147483647 w 610"/>
              <a:gd name="T93" fmla="*/ 0 h 4"/>
              <a:gd name="T94" fmla="*/ 2147483647 w 610"/>
              <a:gd name="T95" fmla="*/ 2147483647 h 4"/>
              <a:gd name="T96" fmla="*/ 2147483647 w 610"/>
              <a:gd name="T97" fmla="*/ 2147483647 h 4"/>
              <a:gd name="T98" fmla="*/ 2147483647 w 610"/>
              <a:gd name="T99" fmla="*/ 0 h 4"/>
              <a:gd name="T100" fmla="*/ 2147483647 w 610"/>
              <a:gd name="T101" fmla="*/ 2147483647 h 4"/>
              <a:gd name="T102" fmla="*/ 2147483647 w 610"/>
              <a:gd name="T103" fmla="*/ 2147483647 h 4"/>
              <a:gd name="T104" fmla="*/ 2147483647 w 610"/>
              <a:gd name="T105" fmla="*/ 2147483647 h 4"/>
              <a:gd name="T106" fmla="*/ 2147483647 w 610"/>
              <a:gd name="T107" fmla="*/ 2147483647 h 4"/>
              <a:gd name="T108" fmla="*/ 2147483647 w 610"/>
              <a:gd name="T109" fmla="*/ 0 h 4"/>
              <a:gd name="T110" fmla="*/ 2147483647 w 610"/>
              <a:gd name="T111" fmla="*/ 2147483647 h 4"/>
              <a:gd name="T112" fmla="*/ 2147483647 w 610"/>
              <a:gd name="T113" fmla="*/ 2147483647 h 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10"/>
              <a:gd name="T172" fmla="*/ 0 h 4"/>
              <a:gd name="T173" fmla="*/ 610 w 610"/>
              <a:gd name="T174" fmla="*/ 4 h 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10" h="4">
                <a:moveTo>
                  <a:pt x="606" y="2"/>
                </a:moveTo>
                <a:cubicBezTo>
                  <a:pt x="606" y="1"/>
                  <a:pt x="607" y="0"/>
                  <a:pt x="608" y="0"/>
                </a:cubicBezTo>
                <a:cubicBezTo>
                  <a:pt x="608" y="0"/>
                  <a:pt x="608" y="0"/>
                  <a:pt x="608" y="0"/>
                </a:cubicBezTo>
                <a:cubicBezTo>
                  <a:pt x="609" y="0"/>
                  <a:pt x="610" y="1"/>
                  <a:pt x="610" y="2"/>
                </a:cubicBezTo>
                <a:cubicBezTo>
                  <a:pt x="610" y="2"/>
                  <a:pt x="610" y="2"/>
                  <a:pt x="610" y="2"/>
                </a:cubicBezTo>
                <a:cubicBezTo>
                  <a:pt x="610" y="3"/>
                  <a:pt x="609" y="4"/>
                  <a:pt x="608" y="4"/>
                </a:cubicBezTo>
                <a:cubicBezTo>
                  <a:pt x="608" y="4"/>
                  <a:pt x="608" y="4"/>
                  <a:pt x="608" y="4"/>
                </a:cubicBezTo>
                <a:cubicBezTo>
                  <a:pt x="607" y="4"/>
                  <a:pt x="606" y="3"/>
                  <a:pt x="606" y="2"/>
                </a:cubicBezTo>
                <a:close/>
                <a:moveTo>
                  <a:pt x="589" y="2"/>
                </a:moveTo>
                <a:cubicBezTo>
                  <a:pt x="589" y="1"/>
                  <a:pt x="590" y="0"/>
                  <a:pt x="591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592" y="0"/>
                  <a:pt x="593" y="1"/>
                  <a:pt x="593" y="2"/>
                </a:cubicBezTo>
                <a:cubicBezTo>
                  <a:pt x="593" y="2"/>
                  <a:pt x="593" y="2"/>
                  <a:pt x="593" y="2"/>
                </a:cubicBezTo>
                <a:cubicBezTo>
                  <a:pt x="593" y="3"/>
                  <a:pt x="592" y="4"/>
                  <a:pt x="591" y="4"/>
                </a:cubicBezTo>
                <a:cubicBezTo>
                  <a:pt x="591" y="4"/>
                  <a:pt x="591" y="4"/>
                  <a:pt x="591" y="4"/>
                </a:cubicBezTo>
                <a:cubicBezTo>
                  <a:pt x="590" y="4"/>
                  <a:pt x="589" y="3"/>
                  <a:pt x="589" y="2"/>
                </a:cubicBezTo>
                <a:close/>
                <a:moveTo>
                  <a:pt x="571" y="2"/>
                </a:moveTo>
                <a:cubicBezTo>
                  <a:pt x="571" y="1"/>
                  <a:pt x="572" y="0"/>
                  <a:pt x="573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75" y="0"/>
                  <a:pt x="575" y="1"/>
                  <a:pt x="575" y="2"/>
                </a:cubicBezTo>
                <a:cubicBezTo>
                  <a:pt x="575" y="2"/>
                  <a:pt x="575" y="2"/>
                  <a:pt x="575" y="2"/>
                </a:cubicBezTo>
                <a:cubicBezTo>
                  <a:pt x="575" y="3"/>
                  <a:pt x="575" y="4"/>
                  <a:pt x="573" y="4"/>
                </a:cubicBezTo>
                <a:cubicBezTo>
                  <a:pt x="573" y="4"/>
                  <a:pt x="573" y="4"/>
                  <a:pt x="573" y="4"/>
                </a:cubicBezTo>
                <a:cubicBezTo>
                  <a:pt x="572" y="4"/>
                  <a:pt x="571" y="3"/>
                  <a:pt x="571" y="2"/>
                </a:cubicBezTo>
                <a:close/>
                <a:moveTo>
                  <a:pt x="554" y="2"/>
                </a:moveTo>
                <a:cubicBezTo>
                  <a:pt x="554" y="1"/>
                  <a:pt x="555" y="0"/>
                  <a:pt x="556" y="0"/>
                </a:cubicBezTo>
                <a:cubicBezTo>
                  <a:pt x="556" y="0"/>
                  <a:pt x="556" y="0"/>
                  <a:pt x="556" y="0"/>
                </a:cubicBezTo>
                <a:cubicBezTo>
                  <a:pt x="557" y="0"/>
                  <a:pt x="558" y="1"/>
                  <a:pt x="558" y="2"/>
                </a:cubicBezTo>
                <a:cubicBezTo>
                  <a:pt x="558" y="2"/>
                  <a:pt x="558" y="2"/>
                  <a:pt x="558" y="2"/>
                </a:cubicBezTo>
                <a:cubicBezTo>
                  <a:pt x="558" y="3"/>
                  <a:pt x="557" y="4"/>
                  <a:pt x="556" y="4"/>
                </a:cubicBezTo>
                <a:cubicBezTo>
                  <a:pt x="556" y="4"/>
                  <a:pt x="556" y="4"/>
                  <a:pt x="556" y="4"/>
                </a:cubicBezTo>
                <a:cubicBezTo>
                  <a:pt x="555" y="4"/>
                  <a:pt x="554" y="3"/>
                  <a:pt x="554" y="2"/>
                </a:cubicBezTo>
                <a:close/>
                <a:moveTo>
                  <a:pt x="537" y="2"/>
                </a:moveTo>
                <a:cubicBezTo>
                  <a:pt x="537" y="1"/>
                  <a:pt x="538" y="0"/>
                  <a:pt x="539" y="0"/>
                </a:cubicBezTo>
                <a:cubicBezTo>
                  <a:pt x="539" y="0"/>
                  <a:pt x="539" y="0"/>
                  <a:pt x="539" y="0"/>
                </a:cubicBezTo>
                <a:cubicBezTo>
                  <a:pt x="540" y="0"/>
                  <a:pt x="541" y="1"/>
                  <a:pt x="541" y="2"/>
                </a:cubicBezTo>
                <a:cubicBezTo>
                  <a:pt x="541" y="2"/>
                  <a:pt x="541" y="2"/>
                  <a:pt x="541" y="2"/>
                </a:cubicBezTo>
                <a:cubicBezTo>
                  <a:pt x="541" y="3"/>
                  <a:pt x="540" y="4"/>
                  <a:pt x="539" y="4"/>
                </a:cubicBezTo>
                <a:cubicBezTo>
                  <a:pt x="539" y="4"/>
                  <a:pt x="539" y="4"/>
                  <a:pt x="539" y="4"/>
                </a:cubicBezTo>
                <a:cubicBezTo>
                  <a:pt x="538" y="4"/>
                  <a:pt x="537" y="3"/>
                  <a:pt x="537" y="2"/>
                </a:cubicBezTo>
                <a:close/>
                <a:moveTo>
                  <a:pt x="520" y="2"/>
                </a:moveTo>
                <a:cubicBezTo>
                  <a:pt x="520" y="1"/>
                  <a:pt x="520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1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0" y="4"/>
                  <a:pt x="520" y="3"/>
                  <a:pt x="520" y="2"/>
                </a:cubicBezTo>
                <a:close/>
                <a:moveTo>
                  <a:pt x="502" y="2"/>
                </a:moveTo>
                <a:cubicBezTo>
                  <a:pt x="502" y="1"/>
                  <a:pt x="503" y="0"/>
                  <a:pt x="504" y="0"/>
                </a:cubicBezTo>
                <a:cubicBezTo>
                  <a:pt x="504" y="0"/>
                  <a:pt x="504" y="0"/>
                  <a:pt x="504" y="0"/>
                </a:cubicBezTo>
                <a:cubicBezTo>
                  <a:pt x="505" y="0"/>
                  <a:pt x="506" y="1"/>
                  <a:pt x="506" y="2"/>
                </a:cubicBezTo>
                <a:cubicBezTo>
                  <a:pt x="506" y="2"/>
                  <a:pt x="506" y="2"/>
                  <a:pt x="506" y="2"/>
                </a:cubicBezTo>
                <a:cubicBezTo>
                  <a:pt x="506" y="3"/>
                  <a:pt x="505" y="4"/>
                  <a:pt x="504" y="4"/>
                </a:cubicBezTo>
                <a:cubicBezTo>
                  <a:pt x="504" y="4"/>
                  <a:pt x="504" y="4"/>
                  <a:pt x="504" y="4"/>
                </a:cubicBezTo>
                <a:cubicBezTo>
                  <a:pt x="503" y="4"/>
                  <a:pt x="502" y="3"/>
                  <a:pt x="502" y="2"/>
                </a:cubicBezTo>
                <a:close/>
                <a:moveTo>
                  <a:pt x="485" y="2"/>
                </a:moveTo>
                <a:cubicBezTo>
                  <a:pt x="485" y="1"/>
                  <a:pt x="486" y="0"/>
                  <a:pt x="487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488" y="0"/>
                  <a:pt x="489" y="1"/>
                  <a:pt x="489" y="2"/>
                </a:cubicBezTo>
                <a:cubicBezTo>
                  <a:pt x="489" y="2"/>
                  <a:pt x="489" y="2"/>
                  <a:pt x="489" y="2"/>
                </a:cubicBezTo>
                <a:cubicBezTo>
                  <a:pt x="489" y="3"/>
                  <a:pt x="488" y="4"/>
                  <a:pt x="487" y="4"/>
                </a:cubicBezTo>
                <a:cubicBezTo>
                  <a:pt x="487" y="4"/>
                  <a:pt x="487" y="4"/>
                  <a:pt x="487" y="4"/>
                </a:cubicBezTo>
                <a:cubicBezTo>
                  <a:pt x="486" y="4"/>
                  <a:pt x="485" y="3"/>
                  <a:pt x="485" y="2"/>
                </a:cubicBezTo>
                <a:close/>
                <a:moveTo>
                  <a:pt x="468" y="2"/>
                </a:moveTo>
                <a:cubicBezTo>
                  <a:pt x="468" y="1"/>
                  <a:pt x="468" y="0"/>
                  <a:pt x="470" y="0"/>
                </a:cubicBezTo>
                <a:cubicBezTo>
                  <a:pt x="470" y="0"/>
                  <a:pt x="470" y="0"/>
                  <a:pt x="470" y="0"/>
                </a:cubicBezTo>
                <a:cubicBezTo>
                  <a:pt x="471" y="0"/>
                  <a:pt x="472" y="1"/>
                  <a:pt x="472" y="2"/>
                </a:cubicBezTo>
                <a:cubicBezTo>
                  <a:pt x="472" y="2"/>
                  <a:pt x="472" y="2"/>
                  <a:pt x="472" y="2"/>
                </a:cubicBezTo>
                <a:cubicBezTo>
                  <a:pt x="472" y="3"/>
                  <a:pt x="471" y="4"/>
                  <a:pt x="470" y="4"/>
                </a:cubicBezTo>
                <a:cubicBezTo>
                  <a:pt x="470" y="4"/>
                  <a:pt x="470" y="4"/>
                  <a:pt x="470" y="4"/>
                </a:cubicBezTo>
                <a:cubicBezTo>
                  <a:pt x="468" y="4"/>
                  <a:pt x="468" y="3"/>
                  <a:pt x="468" y="2"/>
                </a:cubicBezTo>
                <a:close/>
                <a:moveTo>
                  <a:pt x="450" y="2"/>
                </a:moveTo>
                <a:cubicBezTo>
                  <a:pt x="450" y="1"/>
                  <a:pt x="451" y="0"/>
                  <a:pt x="452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453" y="0"/>
                  <a:pt x="454" y="1"/>
                  <a:pt x="454" y="2"/>
                </a:cubicBezTo>
                <a:cubicBezTo>
                  <a:pt x="454" y="2"/>
                  <a:pt x="454" y="2"/>
                  <a:pt x="454" y="2"/>
                </a:cubicBezTo>
                <a:cubicBezTo>
                  <a:pt x="454" y="3"/>
                  <a:pt x="453" y="4"/>
                  <a:pt x="452" y="4"/>
                </a:cubicBezTo>
                <a:cubicBezTo>
                  <a:pt x="452" y="4"/>
                  <a:pt x="452" y="4"/>
                  <a:pt x="452" y="4"/>
                </a:cubicBezTo>
                <a:cubicBezTo>
                  <a:pt x="451" y="4"/>
                  <a:pt x="450" y="3"/>
                  <a:pt x="450" y="2"/>
                </a:cubicBezTo>
                <a:close/>
                <a:moveTo>
                  <a:pt x="433" y="2"/>
                </a:moveTo>
                <a:cubicBezTo>
                  <a:pt x="433" y="1"/>
                  <a:pt x="434" y="0"/>
                  <a:pt x="435" y="0"/>
                </a:cubicBezTo>
                <a:cubicBezTo>
                  <a:pt x="435" y="0"/>
                  <a:pt x="435" y="0"/>
                  <a:pt x="435" y="0"/>
                </a:cubicBezTo>
                <a:cubicBezTo>
                  <a:pt x="436" y="0"/>
                  <a:pt x="437" y="1"/>
                  <a:pt x="437" y="2"/>
                </a:cubicBezTo>
                <a:cubicBezTo>
                  <a:pt x="437" y="2"/>
                  <a:pt x="437" y="2"/>
                  <a:pt x="437" y="2"/>
                </a:cubicBezTo>
                <a:cubicBezTo>
                  <a:pt x="437" y="3"/>
                  <a:pt x="436" y="4"/>
                  <a:pt x="435" y="4"/>
                </a:cubicBezTo>
                <a:cubicBezTo>
                  <a:pt x="435" y="4"/>
                  <a:pt x="435" y="4"/>
                  <a:pt x="435" y="4"/>
                </a:cubicBezTo>
                <a:cubicBezTo>
                  <a:pt x="434" y="4"/>
                  <a:pt x="433" y="3"/>
                  <a:pt x="433" y="2"/>
                </a:cubicBezTo>
                <a:close/>
                <a:moveTo>
                  <a:pt x="416" y="2"/>
                </a:moveTo>
                <a:cubicBezTo>
                  <a:pt x="416" y="1"/>
                  <a:pt x="416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1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6" y="4"/>
                  <a:pt x="416" y="3"/>
                  <a:pt x="416" y="2"/>
                </a:cubicBezTo>
                <a:close/>
                <a:moveTo>
                  <a:pt x="398" y="2"/>
                </a:moveTo>
                <a:cubicBezTo>
                  <a:pt x="398" y="1"/>
                  <a:pt x="399" y="0"/>
                  <a:pt x="400" y="0"/>
                </a:cubicBezTo>
                <a:cubicBezTo>
                  <a:pt x="400" y="0"/>
                  <a:pt x="400" y="0"/>
                  <a:pt x="400" y="0"/>
                </a:cubicBezTo>
                <a:cubicBezTo>
                  <a:pt x="401" y="0"/>
                  <a:pt x="402" y="1"/>
                  <a:pt x="402" y="2"/>
                </a:cubicBezTo>
                <a:cubicBezTo>
                  <a:pt x="402" y="2"/>
                  <a:pt x="402" y="2"/>
                  <a:pt x="402" y="2"/>
                </a:cubicBezTo>
                <a:cubicBezTo>
                  <a:pt x="402" y="3"/>
                  <a:pt x="401" y="4"/>
                  <a:pt x="400" y="4"/>
                </a:cubicBezTo>
                <a:cubicBezTo>
                  <a:pt x="400" y="4"/>
                  <a:pt x="400" y="4"/>
                  <a:pt x="400" y="4"/>
                </a:cubicBezTo>
                <a:cubicBezTo>
                  <a:pt x="399" y="4"/>
                  <a:pt x="398" y="3"/>
                  <a:pt x="398" y="2"/>
                </a:cubicBezTo>
                <a:close/>
                <a:moveTo>
                  <a:pt x="381" y="2"/>
                </a:moveTo>
                <a:cubicBezTo>
                  <a:pt x="381" y="1"/>
                  <a:pt x="382" y="0"/>
                  <a:pt x="383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84" y="0"/>
                  <a:pt x="385" y="1"/>
                  <a:pt x="385" y="2"/>
                </a:cubicBezTo>
                <a:cubicBezTo>
                  <a:pt x="385" y="2"/>
                  <a:pt x="385" y="2"/>
                  <a:pt x="385" y="2"/>
                </a:cubicBezTo>
                <a:cubicBezTo>
                  <a:pt x="385" y="3"/>
                  <a:pt x="384" y="4"/>
                  <a:pt x="383" y="4"/>
                </a:cubicBezTo>
                <a:cubicBezTo>
                  <a:pt x="383" y="4"/>
                  <a:pt x="383" y="4"/>
                  <a:pt x="383" y="4"/>
                </a:cubicBezTo>
                <a:cubicBezTo>
                  <a:pt x="382" y="4"/>
                  <a:pt x="381" y="3"/>
                  <a:pt x="381" y="2"/>
                </a:cubicBezTo>
                <a:close/>
                <a:moveTo>
                  <a:pt x="364" y="2"/>
                </a:moveTo>
                <a:cubicBezTo>
                  <a:pt x="364" y="1"/>
                  <a:pt x="365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67" y="0"/>
                  <a:pt x="368" y="1"/>
                  <a:pt x="368" y="2"/>
                </a:cubicBezTo>
                <a:cubicBezTo>
                  <a:pt x="368" y="2"/>
                  <a:pt x="368" y="2"/>
                  <a:pt x="368" y="2"/>
                </a:cubicBezTo>
                <a:cubicBezTo>
                  <a:pt x="368" y="3"/>
                  <a:pt x="367" y="4"/>
                  <a:pt x="366" y="4"/>
                </a:cubicBezTo>
                <a:cubicBezTo>
                  <a:pt x="366" y="4"/>
                  <a:pt x="366" y="4"/>
                  <a:pt x="366" y="4"/>
                </a:cubicBezTo>
                <a:cubicBezTo>
                  <a:pt x="365" y="4"/>
                  <a:pt x="364" y="3"/>
                  <a:pt x="364" y="2"/>
                </a:cubicBezTo>
                <a:close/>
                <a:moveTo>
                  <a:pt x="346" y="2"/>
                </a:moveTo>
                <a:cubicBezTo>
                  <a:pt x="346" y="1"/>
                  <a:pt x="347" y="0"/>
                  <a:pt x="348" y="0"/>
                </a:cubicBezTo>
                <a:cubicBezTo>
                  <a:pt x="348" y="0"/>
                  <a:pt x="348" y="0"/>
                  <a:pt x="348" y="0"/>
                </a:cubicBezTo>
                <a:cubicBezTo>
                  <a:pt x="349" y="0"/>
                  <a:pt x="350" y="1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3"/>
                  <a:pt x="349" y="4"/>
                  <a:pt x="348" y="4"/>
                </a:cubicBezTo>
                <a:cubicBezTo>
                  <a:pt x="348" y="4"/>
                  <a:pt x="348" y="4"/>
                  <a:pt x="348" y="4"/>
                </a:cubicBezTo>
                <a:cubicBezTo>
                  <a:pt x="347" y="4"/>
                  <a:pt x="346" y="3"/>
                  <a:pt x="346" y="2"/>
                </a:cubicBezTo>
                <a:close/>
                <a:moveTo>
                  <a:pt x="329" y="2"/>
                </a:moveTo>
                <a:cubicBezTo>
                  <a:pt x="329" y="1"/>
                  <a:pt x="330" y="0"/>
                  <a:pt x="331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32" y="0"/>
                  <a:pt x="333" y="1"/>
                  <a:pt x="333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3" y="3"/>
                  <a:pt x="332" y="4"/>
                  <a:pt x="331" y="4"/>
                </a:cubicBezTo>
                <a:cubicBezTo>
                  <a:pt x="331" y="4"/>
                  <a:pt x="331" y="4"/>
                  <a:pt x="331" y="4"/>
                </a:cubicBezTo>
                <a:cubicBezTo>
                  <a:pt x="330" y="4"/>
                  <a:pt x="329" y="3"/>
                  <a:pt x="329" y="2"/>
                </a:cubicBezTo>
                <a:close/>
                <a:moveTo>
                  <a:pt x="312" y="2"/>
                </a:moveTo>
                <a:cubicBezTo>
                  <a:pt x="312" y="1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1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294" y="2"/>
                </a:moveTo>
                <a:cubicBezTo>
                  <a:pt x="294" y="1"/>
                  <a:pt x="295" y="0"/>
                  <a:pt x="296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7" y="0"/>
                  <a:pt x="298" y="1"/>
                  <a:pt x="298" y="2"/>
                </a:cubicBezTo>
                <a:cubicBezTo>
                  <a:pt x="298" y="2"/>
                  <a:pt x="298" y="2"/>
                  <a:pt x="298" y="2"/>
                </a:cubicBezTo>
                <a:cubicBezTo>
                  <a:pt x="298" y="3"/>
                  <a:pt x="297" y="4"/>
                  <a:pt x="296" y="4"/>
                </a:cubicBezTo>
                <a:cubicBezTo>
                  <a:pt x="296" y="4"/>
                  <a:pt x="296" y="4"/>
                  <a:pt x="296" y="4"/>
                </a:cubicBezTo>
                <a:cubicBezTo>
                  <a:pt x="295" y="4"/>
                  <a:pt x="294" y="3"/>
                  <a:pt x="294" y="2"/>
                </a:cubicBezTo>
                <a:close/>
                <a:moveTo>
                  <a:pt x="277" y="2"/>
                </a:moveTo>
                <a:cubicBezTo>
                  <a:pt x="277" y="1"/>
                  <a:pt x="278" y="0"/>
                  <a:pt x="279" y="0"/>
                </a:cubicBezTo>
                <a:cubicBezTo>
                  <a:pt x="279" y="0"/>
                  <a:pt x="279" y="0"/>
                  <a:pt x="279" y="0"/>
                </a:cubicBezTo>
                <a:cubicBezTo>
                  <a:pt x="280" y="0"/>
                  <a:pt x="281" y="1"/>
                  <a:pt x="281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3"/>
                  <a:pt x="280" y="4"/>
                  <a:pt x="279" y="4"/>
                </a:cubicBezTo>
                <a:cubicBezTo>
                  <a:pt x="279" y="4"/>
                  <a:pt x="279" y="4"/>
                  <a:pt x="279" y="4"/>
                </a:cubicBezTo>
                <a:cubicBezTo>
                  <a:pt x="278" y="4"/>
                  <a:pt x="277" y="3"/>
                  <a:pt x="277" y="2"/>
                </a:cubicBezTo>
                <a:close/>
                <a:moveTo>
                  <a:pt x="260" y="2"/>
                </a:moveTo>
                <a:cubicBezTo>
                  <a:pt x="260" y="1"/>
                  <a:pt x="261" y="0"/>
                  <a:pt x="262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3" y="0"/>
                  <a:pt x="264" y="1"/>
                  <a:pt x="264" y="2"/>
                </a:cubicBezTo>
                <a:cubicBezTo>
                  <a:pt x="264" y="2"/>
                  <a:pt x="264" y="2"/>
                  <a:pt x="264" y="2"/>
                </a:cubicBezTo>
                <a:cubicBezTo>
                  <a:pt x="264" y="3"/>
                  <a:pt x="263" y="4"/>
                  <a:pt x="262" y="4"/>
                </a:cubicBezTo>
                <a:cubicBezTo>
                  <a:pt x="262" y="4"/>
                  <a:pt x="262" y="4"/>
                  <a:pt x="262" y="4"/>
                </a:cubicBezTo>
                <a:cubicBezTo>
                  <a:pt x="261" y="4"/>
                  <a:pt x="260" y="3"/>
                  <a:pt x="260" y="2"/>
                </a:cubicBezTo>
                <a:close/>
                <a:moveTo>
                  <a:pt x="242" y="2"/>
                </a:moveTo>
                <a:cubicBezTo>
                  <a:pt x="242" y="1"/>
                  <a:pt x="243" y="0"/>
                  <a:pt x="244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6" y="0"/>
                  <a:pt x="246" y="1"/>
                  <a:pt x="246" y="2"/>
                </a:cubicBezTo>
                <a:cubicBezTo>
                  <a:pt x="246" y="2"/>
                  <a:pt x="246" y="2"/>
                  <a:pt x="246" y="2"/>
                </a:cubicBezTo>
                <a:cubicBezTo>
                  <a:pt x="246" y="3"/>
                  <a:pt x="246" y="4"/>
                  <a:pt x="244" y="4"/>
                </a:cubicBezTo>
                <a:cubicBezTo>
                  <a:pt x="244" y="4"/>
                  <a:pt x="244" y="4"/>
                  <a:pt x="244" y="4"/>
                </a:cubicBezTo>
                <a:cubicBezTo>
                  <a:pt x="243" y="4"/>
                  <a:pt x="242" y="3"/>
                  <a:pt x="242" y="2"/>
                </a:cubicBezTo>
                <a:close/>
                <a:moveTo>
                  <a:pt x="225" y="2"/>
                </a:moveTo>
                <a:cubicBezTo>
                  <a:pt x="225" y="1"/>
                  <a:pt x="226" y="0"/>
                  <a:pt x="227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28" y="0"/>
                  <a:pt x="229" y="1"/>
                  <a:pt x="229" y="2"/>
                </a:cubicBezTo>
                <a:cubicBezTo>
                  <a:pt x="229" y="2"/>
                  <a:pt x="229" y="2"/>
                  <a:pt x="229" y="2"/>
                </a:cubicBezTo>
                <a:cubicBezTo>
                  <a:pt x="229" y="3"/>
                  <a:pt x="228" y="4"/>
                  <a:pt x="227" y="4"/>
                </a:cubicBezTo>
                <a:cubicBezTo>
                  <a:pt x="227" y="4"/>
                  <a:pt x="227" y="4"/>
                  <a:pt x="227" y="4"/>
                </a:cubicBezTo>
                <a:cubicBezTo>
                  <a:pt x="226" y="4"/>
                  <a:pt x="225" y="3"/>
                  <a:pt x="225" y="2"/>
                </a:cubicBezTo>
                <a:close/>
                <a:moveTo>
                  <a:pt x="208" y="2"/>
                </a:moveTo>
                <a:cubicBezTo>
                  <a:pt x="208" y="1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1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190" y="2"/>
                </a:moveTo>
                <a:cubicBezTo>
                  <a:pt x="190" y="1"/>
                  <a:pt x="191" y="0"/>
                  <a:pt x="192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4" y="0"/>
                  <a:pt x="194" y="1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3"/>
                  <a:pt x="194" y="4"/>
                  <a:pt x="192" y="4"/>
                </a:cubicBezTo>
                <a:cubicBezTo>
                  <a:pt x="192" y="4"/>
                  <a:pt x="192" y="4"/>
                  <a:pt x="192" y="4"/>
                </a:cubicBezTo>
                <a:cubicBezTo>
                  <a:pt x="191" y="4"/>
                  <a:pt x="190" y="3"/>
                  <a:pt x="190" y="2"/>
                </a:cubicBezTo>
                <a:close/>
                <a:moveTo>
                  <a:pt x="173" y="2"/>
                </a:moveTo>
                <a:cubicBezTo>
                  <a:pt x="173" y="1"/>
                  <a:pt x="174" y="0"/>
                  <a:pt x="17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6" y="0"/>
                  <a:pt x="177" y="1"/>
                  <a:pt x="177" y="2"/>
                </a:cubicBezTo>
                <a:cubicBezTo>
                  <a:pt x="177" y="2"/>
                  <a:pt x="177" y="2"/>
                  <a:pt x="177" y="2"/>
                </a:cubicBezTo>
                <a:cubicBezTo>
                  <a:pt x="177" y="3"/>
                  <a:pt x="176" y="4"/>
                  <a:pt x="175" y="4"/>
                </a:cubicBezTo>
                <a:cubicBezTo>
                  <a:pt x="175" y="4"/>
                  <a:pt x="175" y="4"/>
                  <a:pt x="175" y="4"/>
                </a:cubicBezTo>
                <a:cubicBezTo>
                  <a:pt x="174" y="4"/>
                  <a:pt x="173" y="3"/>
                  <a:pt x="173" y="2"/>
                </a:cubicBezTo>
                <a:close/>
                <a:moveTo>
                  <a:pt x="156" y="2"/>
                </a:moveTo>
                <a:cubicBezTo>
                  <a:pt x="156" y="1"/>
                  <a:pt x="157" y="0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9" y="0"/>
                  <a:pt x="160" y="1"/>
                  <a:pt x="160" y="2"/>
                </a:cubicBezTo>
                <a:cubicBezTo>
                  <a:pt x="160" y="2"/>
                  <a:pt x="160" y="2"/>
                  <a:pt x="160" y="2"/>
                </a:cubicBezTo>
                <a:cubicBezTo>
                  <a:pt x="160" y="3"/>
                  <a:pt x="159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7" y="4"/>
                  <a:pt x="156" y="3"/>
                  <a:pt x="156" y="2"/>
                </a:cubicBezTo>
                <a:close/>
                <a:moveTo>
                  <a:pt x="138" y="2"/>
                </a:moveTo>
                <a:cubicBezTo>
                  <a:pt x="138" y="1"/>
                  <a:pt x="139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2" y="0"/>
                  <a:pt x="142" y="1"/>
                  <a:pt x="142" y="2"/>
                </a:cubicBezTo>
                <a:cubicBezTo>
                  <a:pt x="142" y="2"/>
                  <a:pt x="142" y="2"/>
                  <a:pt x="142" y="2"/>
                </a:cubicBezTo>
                <a:cubicBezTo>
                  <a:pt x="142" y="3"/>
                  <a:pt x="142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cubicBezTo>
                  <a:pt x="139" y="4"/>
                  <a:pt x="138" y="3"/>
                  <a:pt x="138" y="2"/>
                </a:cubicBezTo>
                <a:close/>
                <a:moveTo>
                  <a:pt x="121" y="2"/>
                </a:moveTo>
                <a:cubicBezTo>
                  <a:pt x="121" y="1"/>
                  <a:pt x="122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4" y="0"/>
                  <a:pt x="125" y="1"/>
                  <a:pt x="125" y="2"/>
                </a:cubicBezTo>
                <a:cubicBezTo>
                  <a:pt x="125" y="2"/>
                  <a:pt x="125" y="2"/>
                  <a:pt x="125" y="2"/>
                </a:cubicBezTo>
                <a:cubicBezTo>
                  <a:pt x="125" y="3"/>
                  <a:pt x="124" y="4"/>
                  <a:pt x="123" y="4"/>
                </a:cubicBezTo>
                <a:cubicBezTo>
                  <a:pt x="123" y="4"/>
                  <a:pt x="123" y="4"/>
                  <a:pt x="123" y="4"/>
                </a:cubicBezTo>
                <a:cubicBezTo>
                  <a:pt x="122" y="4"/>
                  <a:pt x="121" y="3"/>
                  <a:pt x="121" y="2"/>
                </a:cubicBezTo>
                <a:close/>
                <a:moveTo>
                  <a:pt x="104" y="2"/>
                </a:moveTo>
                <a:cubicBezTo>
                  <a:pt x="104" y="1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1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87" y="2"/>
                </a:moveTo>
                <a:cubicBezTo>
                  <a:pt x="87" y="1"/>
                  <a:pt x="87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0" y="0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3"/>
                  <a:pt x="90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3"/>
                  <a:pt x="87" y="2"/>
                </a:cubicBezTo>
                <a:close/>
                <a:moveTo>
                  <a:pt x="69" y="2"/>
                </a:moveTo>
                <a:cubicBezTo>
                  <a:pt x="69" y="1"/>
                  <a:pt x="70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2" y="0"/>
                  <a:pt x="73" y="1"/>
                  <a:pt x="73" y="2"/>
                </a:cubicBezTo>
                <a:cubicBezTo>
                  <a:pt x="73" y="2"/>
                  <a:pt x="73" y="2"/>
                  <a:pt x="73" y="2"/>
                </a:cubicBezTo>
                <a:cubicBezTo>
                  <a:pt x="73" y="3"/>
                  <a:pt x="72" y="4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0" y="4"/>
                  <a:pt x="69" y="3"/>
                  <a:pt x="69" y="2"/>
                </a:cubicBezTo>
                <a:close/>
                <a:moveTo>
                  <a:pt x="52" y="2"/>
                </a:moveTo>
                <a:cubicBezTo>
                  <a:pt x="52" y="1"/>
                  <a:pt x="53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3"/>
                  <a:pt x="55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3" y="4"/>
                  <a:pt x="52" y="3"/>
                  <a:pt x="52" y="2"/>
                </a:cubicBezTo>
                <a:close/>
                <a:moveTo>
                  <a:pt x="35" y="2"/>
                </a:moveTo>
                <a:cubicBezTo>
                  <a:pt x="35" y="1"/>
                  <a:pt x="35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5" y="4"/>
                  <a:pt x="35" y="3"/>
                  <a:pt x="35" y="2"/>
                </a:cubicBezTo>
                <a:close/>
                <a:moveTo>
                  <a:pt x="17" y="2"/>
                </a:move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1" y="1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0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lose/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26"/>
          <p:cNvSpPr>
            <a:spLocks noEditPoints="1"/>
          </p:cNvSpPr>
          <p:nvPr/>
        </p:nvSpPr>
        <p:spPr bwMode="auto">
          <a:xfrm>
            <a:off x="3236278" y="4413250"/>
            <a:ext cx="1776412" cy="23812"/>
          </a:xfrm>
          <a:custGeom>
            <a:avLst/>
            <a:gdLst>
              <a:gd name="T0" fmla="*/ 2147483647 w 282"/>
              <a:gd name="T1" fmla="*/ 0 h 4"/>
              <a:gd name="T2" fmla="*/ 2147483647 w 282"/>
              <a:gd name="T3" fmla="*/ 2147483647 h 4"/>
              <a:gd name="T4" fmla="*/ 2147483647 w 282"/>
              <a:gd name="T5" fmla="*/ 2147483647 h 4"/>
              <a:gd name="T6" fmla="*/ 2147483647 w 282"/>
              <a:gd name="T7" fmla="*/ 2147483647 h 4"/>
              <a:gd name="T8" fmla="*/ 2147483647 w 282"/>
              <a:gd name="T9" fmla="*/ 2147483647 h 4"/>
              <a:gd name="T10" fmla="*/ 2147483647 w 282"/>
              <a:gd name="T11" fmla="*/ 0 h 4"/>
              <a:gd name="T12" fmla="*/ 2147483647 w 282"/>
              <a:gd name="T13" fmla="*/ 2147483647 h 4"/>
              <a:gd name="T14" fmla="*/ 2147483647 w 282"/>
              <a:gd name="T15" fmla="*/ 2147483647 h 4"/>
              <a:gd name="T16" fmla="*/ 2147483647 w 282"/>
              <a:gd name="T17" fmla="*/ 0 h 4"/>
              <a:gd name="T18" fmla="*/ 2147483647 w 282"/>
              <a:gd name="T19" fmla="*/ 2147483647 h 4"/>
              <a:gd name="T20" fmla="*/ 2147483647 w 282"/>
              <a:gd name="T21" fmla="*/ 2147483647 h 4"/>
              <a:gd name="T22" fmla="*/ 2147483647 w 282"/>
              <a:gd name="T23" fmla="*/ 2147483647 h 4"/>
              <a:gd name="T24" fmla="*/ 2147483647 w 282"/>
              <a:gd name="T25" fmla="*/ 2147483647 h 4"/>
              <a:gd name="T26" fmla="*/ 2147483647 w 282"/>
              <a:gd name="T27" fmla="*/ 0 h 4"/>
              <a:gd name="T28" fmla="*/ 2147483647 w 282"/>
              <a:gd name="T29" fmla="*/ 2147483647 h 4"/>
              <a:gd name="T30" fmla="*/ 2147483647 w 282"/>
              <a:gd name="T31" fmla="*/ 2147483647 h 4"/>
              <a:gd name="T32" fmla="*/ 2147483647 w 282"/>
              <a:gd name="T33" fmla="*/ 0 h 4"/>
              <a:gd name="T34" fmla="*/ 2147483647 w 282"/>
              <a:gd name="T35" fmla="*/ 2147483647 h 4"/>
              <a:gd name="T36" fmla="*/ 2147483647 w 282"/>
              <a:gd name="T37" fmla="*/ 2147483647 h 4"/>
              <a:gd name="T38" fmla="*/ 2147483647 w 282"/>
              <a:gd name="T39" fmla="*/ 2147483647 h 4"/>
              <a:gd name="T40" fmla="*/ 2147483647 w 282"/>
              <a:gd name="T41" fmla="*/ 2147483647 h 4"/>
              <a:gd name="T42" fmla="*/ 2147483647 w 282"/>
              <a:gd name="T43" fmla="*/ 0 h 4"/>
              <a:gd name="T44" fmla="*/ 2147483647 w 282"/>
              <a:gd name="T45" fmla="*/ 2147483647 h 4"/>
              <a:gd name="T46" fmla="*/ 2147483647 w 282"/>
              <a:gd name="T47" fmla="*/ 2147483647 h 4"/>
              <a:gd name="T48" fmla="*/ 2147483647 w 282"/>
              <a:gd name="T49" fmla="*/ 0 h 4"/>
              <a:gd name="T50" fmla="*/ 2147483647 w 282"/>
              <a:gd name="T51" fmla="*/ 2147483647 h 4"/>
              <a:gd name="T52" fmla="*/ 2147483647 w 282"/>
              <a:gd name="T53" fmla="*/ 2147483647 h 4"/>
              <a:gd name="T54" fmla="*/ 2147483647 w 282"/>
              <a:gd name="T55" fmla="*/ 2147483647 h 4"/>
              <a:gd name="T56" fmla="*/ 2147483647 w 282"/>
              <a:gd name="T57" fmla="*/ 2147483647 h 4"/>
              <a:gd name="T58" fmla="*/ 2147483647 w 282"/>
              <a:gd name="T59" fmla="*/ 0 h 4"/>
              <a:gd name="T60" fmla="*/ 2147483647 w 282"/>
              <a:gd name="T61" fmla="*/ 2147483647 h 4"/>
              <a:gd name="T62" fmla="*/ 2147483647 w 282"/>
              <a:gd name="T63" fmla="*/ 2147483647 h 4"/>
              <a:gd name="T64" fmla="*/ 2147483647 w 282"/>
              <a:gd name="T65" fmla="*/ 0 h 4"/>
              <a:gd name="T66" fmla="*/ 2147483647 w 282"/>
              <a:gd name="T67" fmla="*/ 2147483647 h 4"/>
              <a:gd name="T68" fmla="*/ 2147483647 w 282"/>
              <a:gd name="T69" fmla="*/ 2147483647 h 4"/>
              <a:gd name="T70" fmla="*/ 2147483647 w 282"/>
              <a:gd name="T71" fmla="*/ 2147483647 h 4"/>
              <a:gd name="T72" fmla="*/ 2147483647 w 282"/>
              <a:gd name="T73" fmla="*/ 2147483647 h 4"/>
              <a:gd name="T74" fmla="*/ 2147483647 w 282"/>
              <a:gd name="T75" fmla="*/ 0 h 4"/>
              <a:gd name="T76" fmla="*/ 2147483647 w 282"/>
              <a:gd name="T77" fmla="*/ 2147483647 h 4"/>
              <a:gd name="T78" fmla="*/ 2147483647 w 282"/>
              <a:gd name="T79" fmla="*/ 2147483647 h 4"/>
              <a:gd name="T80" fmla="*/ 2147483647 w 282"/>
              <a:gd name="T81" fmla="*/ 0 h 4"/>
              <a:gd name="T82" fmla="*/ 2147483647 w 282"/>
              <a:gd name="T83" fmla="*/ 2147483647 h 4"/>
              <a:gd name="T84" fmla="*/ 0 w 282"/>
              <a:gd name="T85" fmla="*/ 2147483647 h 4"/>
              <a:gd name="T86" fmla="*/ 2147483647 w 282"/>
              <a:gd name="T87" fmla="*/ 2147483647 h 4"/>
              <a:gd name="T88" fmla="*/ 2147483647 w 282"/>
              <a:gd name="T89" fmla="*/ 2147483647 h 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2"/>
              <a:gd name="T136" fmla="*/ 0 h 4"/>
              <a:gd name="T137" fmla="*/ 282 w 282"/>
              <a:gd name="T138" fmla="*/ 4 h 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2" h="4">
                <a:moveTo>
                  <a:pt x="277" y="2"/>
                </a:moveTo>
                <a:cubicBezTo>
                  <a:pt x="277" y="1"/>
                  <a:pt x="278" y="0"/>
                  <a:pt x="280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281" y="0"/>
                  <a:pt x="282" y="1"/>
                  <a:pt x="282" y="2"/>
                </a:cubicBezTo>
                <a:cubicBezTo>
                  <a:pt x="282" y="2"/>
                  <a:pt x="282" y="2"/>
                  <a:pt x="282" y="2"/>
                </a:cubicBezTo>
                <a:cubicBezTo>
                  <a:pt x="282" y="3"/>
                  <a:pt x="281" y="4"/>
                  <a:pt x="280" y="4"/>
                </a:cubicBezTo>
                <a:cubicBezTo>
                  <a:pt x="280" y="4"/>
                  <a:pt x="280" y="4"/>
                  <a:pt x="280" y="4"/>
                </a:cubicBezTo>
                <a:cubicBezTo>
                  <a:pt x="278" y="4"/>
                  <a:pt x="277" y="3"/>
                  <a:pt x="277" y="2"/>
                </a:cubicBezTo>
                <a:close/>
                <a:moveTo>
                  <a:pt x="260" y="2"/>
                </a:moveTo>
                <a:cubicBezTo>
                  <a:pt x="260" y="1"/>
                  <a:pt x="261" y="0"/>
                  <a:pt x="262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3" y="0"/>
                  <a:pt x="264" y="1"/>
                  <a:pt x="264" y="2"/>
                </a:cubicBezTo>
                <a:cubicBezTo>
                  <a:pt x="264" y="2"/>
                  <a:pt x="264" y="2"/>
                  <a:pt x="264" y="2"/>
                </a:cubicBezTo>
                <a:cubicBezTo>
                  <a:pt x="264" y="3"/>
                  <a:pt x="263" y="4"/>
                  <a:pt x="262" y="4"/>
                </a:cubicBezTo>
                <a:cubicBezTo>
                  <a:pt x="262" y="4"/>
                  <a:pt x="262" y="4"/>
                  <a:pt x="262" y="4"/>
                </a:cubicBezTo>
                <a:cubicBezTo>
                  <a:pt x="261" y="4"/>
                  <a:pt x="260" y="3"/>
                  <a:pt x="260" y="2"/>
                </a:cubicBezTo>
                <a:close/>
                <a:moveTo>
                  <a:pt x="243" y="2"/>
                </a:moveTo>
                <a:cubicBezTo>
                  <a:pt x="243" y="1"/>
                  <a:pt x="244" y="0"/>
                  <a:pt x="245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6" y="0"/>
                  <a:pt x="247" y="1"/>
                  <a:pt x="247" y="2"/>
                </a:cubicBezTo>
                <a:cubicBezTo>
                  <a:pt x="247" y="2"/>
                  <a:pt x="247" y="2"/>
                  <a:pt x="247" y="2"/>
                </a:cubicBezTo>
                <a:cubicBezTo>
                  <a:pt x="247" y="3"/>
                  <a:pt x="246" y="4"/>
                  <a:pt x="245" y="4"/>
                </a:cubicBezTo>
                <a:cubicBezTo>
                  <a:pt x="245" y="4"/>
                  <a:pt x="245" y="4"/>
                  <a:pt x="245" y="4"/>
                </a:cubicBezTo>
                <a:cubicBezTo>
                  <a:pt x="244" y="4"/>
                  <a:pt x="243" y="3"/>
                  <a:pt x="243" y="2"/>
                </a:cubicBezTo>
                <a:close/>
                <a:moveTo>
                  <a:pt x="226" y="2"/>
                </a:moveTo>
                <a:cubicBezTo>
                  <a:pt x="226" y="1"/>
                  <a:pt x="226" y="0"/>
                  <a:pt x="228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29" y="0"/>
                  <a:pt x="230" y="1"/>
                  <a:pt x="230" y="2"/>
                </a:cubicBezTo>
                <a:cubicBezTo>
                  <a:pt x="230" y="2"/>
                  <a:pt x="230" y="2"/>
                  <a:pt x="230" y="2"/>
                </a:cubicBezTo>
                <a:cubicBezTo>
                  <a:pt x="230" y="3"/>
                  <a:pt x="229" y="4"/>
                  <a:pt x="228" y="4"/>
                </a:cubicBezTo>
                <a:cubicBezTo>
                  <a:pt x="228" y="4"/>
                  <a:pt x="228" y="4"/>
                  <a:pt x="228" y="4"/>
                </a:cubicBezTo>
                <a:cubicBezTo>
                  <a:pt x="226" y="4"/>
                  <a:pt x="226" y="3"/>
                  <a:pt x="226" y="2"/>
                </a:cubicBezTo>
                <a:close/>
                <a:moveTo>
                  <a:pt x="208" y="2"/>
                </a:moveTo>
                <a:cubicBezTo>
                  <a:pt x="208" y="1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1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191" y="2"/>
                </a:moveTo>
                <a:cubicBezTo>
                  <a:pt x="191" y="1"/>
                  <a:pt x="192" y="0"/>
                  <a:pt x="193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94" y="0"/>
                  <a:pt x="195" y="1"/>
                  <a:pt x="195" y="2"/>
                </a:cubicBezTo>
                <a:cubicBezTo>
                  <a:pt x="195" y="2"/>
                  <a:pt x="195" y="2"/>
                  <a:pt x="195" y="2"/>
                </a:cubicBezTo>
                <a:cubicBezTo>
                  <a:pt x="195" y="3"/>
                  <a:pt x="194" y="4"/>
                  <a:pt x="193" y="4"/>
                </a:cubicBezTo>
                <a:cubicBezTo>
                  <a:pt x="193" y="4"/>
                  <a:pt x="193" y="4"/>
                  <a:pt x="193" y="4"/>
                </a:cubicBezTo>
                <a:cubicBezTo>
                  <a:pt x="192" y="4"/>
                  <a:pt x="191" y="3"/>
                  <a:pt x="191" y="2"/>
                </a:cubicBezTo>
                <a:close/>
                <a:moveTo>
                  <a:pt x="174" y="2"/>
                </a:moveTo>
                <a:cubicBezTo>
                  <a:pt x="174" y="1"/>
                  <a:pt x="174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7" y="0"/>
                  <a:pt x="178" y="1"/>
                  <a:pt x="178" y="2"/>
                </a:cubicBezTo>
                <a:cubicBezTo>
                  <a:pt x="178" y="2"/>
                  <a:pt x="178" y="2"/>
                  <a:pt x="178" y="2"/>
                </a:cubicBezTo>
                <a:cubicBezTo>
                  <a:pt x="178" y="3"/>
                  <a:pt x="177" y="4"/>
                  <a:pt x="176" y="4"/>
                </a:cubicBezTo>
                <a:cubicBezTo>
                  <a:pt x="176" y="4"/>
                  <a:pt x="176" y="4"/>
                  <a:pt x="176" y="4"/>
                </a:cubicBezTo>
                <a:cubicBezTo>
                  <a:pt x="174" y="4"/>
                  <a:pt x="174" y="3"/>
                  <a:pt x="174" y="2"/>
                </a:cubicBezTo>
                <a:close/>
                <a:moveTo>
                  <a:pt x="156" y="2"/>
                </a:moveTo>
                <a:cubicBezTo>
                  <a:pt x="156" y="1"/>
                  <a:pt x="157" y="0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9" y="0"/>
                  <a:pt x="160" y="1"/>
                  <a:pt x="160" y="2"/>
                </a:cubicBezTo>
                <a:cubicBezTo>
                  <a:pt x="160" y="2"/>
                  <a:pt x="160" y="2"/>
                  <a:pt x="160" y="2"/>
                </a:cubicBezTo>
                <a:cubicBezTo>
                  <a:pt x="160" y="3"/>
                  <a:pt x="159" y="4"/>
                  <a:pt x="158" y="4"/>
                </a:cubicBezTo>
                <a:cubicBezTo>
                  <a:pt x="158" y="4"/>
                  <a:pt x="158" y="4"/>
                  <a:pt x="158" y="4"/>
                </a:cubicBezTo>
                <a:cubicBezTo>
                  <a:pt x="157" y="4"/>
                  <a:pt x="156" y="3"/>
                  <a:pt x="156" y="2"/>
                </a:cubicBezTo>
                <a:close/>
                <a:moveTo>
                  <a:pt x="139" y="2"/>
                </a:moveTo>
                <a:cubicBezTo>
                  <a:pt x="139" y="1"/>
                  <a:pt x="140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2" y="0"/>
                  <a:pt x="143" y="1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3"/>
                  <a:pt x="142" y="4"/>
                  <a:pt x="141" y="4"/>
                </a:cubicBezTo>
                <a:cubicBezTo>
                  <a:pt x="141" y="4"/>
                  <a:pt x="141" y="4"/>
                  <a:pt x="141" y="4"/>
                </a:cubicBezTo>
                <a:cubicBezTo>
                  <a:pt x="140" y="4"/>
                  <a:pt x="139" y="3"/>
                  <a:pt x="139" y="2"/>
                </a:cubicBezTo>
                <a:close/>
                <a:moveTo>
                  <a:pt x="122" y="2"/>
                </a:moveTo>
                <a:cubicBezTo>
                  <a:pt x="122" y="1"/>
                  <a:pt x="123" y="0"/>
                  <a:pt x="124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5" y="0"/>
                  <a:pt x="126" y="1"/>
                  <a:pt x="126" y="2"/>
                </a:cubicBezTo>
                <a:cubicBezTo>
                  <a:pt x="126" y="2"/>
                  <a:pt x="126" y="2"/>
                  <a:pt x="126" y="2"/>
                </a:cubicBezTo>
                <a:cubicBezTo>
                  <a:pt x="126" y="3"/>
                  <a:pt x="125" y="4"/>
                  <a:pt x="124" y="4"/>
                </a:cubicBezTo>
                <a:cubicBezTo>
                  <a:pt x="124" y="4"/>
                  <a:pt x="124" y="4"/>
                  <a:pt x="124" y="4"/>
                </a:cubicBezTo>
                <a:cubicBezTo>
                  <a:pt x="123" y="4"/>
                  <a:pt x="122" y="3"/>
                  <a:pt x="122" y="2"/>
                </a:cubicBezTo>
                <a:close/>
                <a:moveTo>
                  <a:pt x="104" y="2"/>
                </a:moveTo>
                <a:cubicBezTo>
                  <a:pt x="104" y="1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1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87" y="2"/>
                </a:moveTo>
                <a:cubicBezTo>
                  <a:pt x="87" y="1"/>
                  <a:pt x="88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0" y="0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3"/>
                  <a:pt x="90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8" y="4"/>
                  <a:pt x="87" y="3"/>
                  <a:pt x="87" y="2"/>
                </a:cubicBezTo>
                <a:close/>
                <a:moveTo>
                  <a:pt x="70" y="2"/>
                </a:moveTo>
                <a:cubicBezTo>
                  <a:pt x="70" y="1"/>
                  <a:pt x="71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1" y="4"/>
                  <a:pt x="70" y="3"/>
                  <a:pt x="70" y="2"/>
                </a:cubicBezTo>
                <a:close/>
                <a:moveTo>
                  <a:pt x="52" y="2"/>
                </a:moveTo>
                <a:cubicBezTo>
                  <a:pt x="52" y="1"/>
                  <a:pt x="53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3"/>
                  <a:pt x="55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3" y="4"/>
                  <a:pt x="52" y="3"/>
                  <a:pt x="52" y="2"/>
                </a:cubicBezTo>
                <a:close/>
                <a:moveTo>
                  <a:pt x="35" y="2"/>
                </a:moveTo>
                <a:cubicBezTo>
                  <a:pt x="35" y="1"/>
                  <a:pt x="36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4"/>
                  <a:pt x="35" y="3"/>
                  <a:pt x="35" y="2"/>
                </a:cubicBezTo>
                <a:close/>
                <a:moveTo>
                  <a:pt x="18" y="2"/>
                </a:moveTo>
                <a:cubicBezTo>
                  <a:pt x="18" y="1"/>
                  <a:pt x="19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2" y="1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3"/>
                  <a:pt x="21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8" y="3"/>
                  <a:pt x="18" y="2"/>
                </a:cubicBezTo>
                <a:close/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27"/>
          <p:cNvSpPr>
            <a:spLocks noEditPoints="1"/>
          </p:cNvSpPr>
          <p:nvPr/>
        </p:nvSpPr>
        <p:spPr bwMode="auto">
          <a:xfrm>
            <a:off x="5881053" y="5216525"/>
            <a:ext cx="26987" cy="441325"/>
          </a:xfrm>
          <a:custGeom>
            <a:avLst/>
            <a:gdLst>
              <a:gd name="T0" fmla="*/ 0 w 4"/>
              <a:gd name="T1" fmla="*/ 2147483647 h 73"/>
              <a:gd name="T2" fmla="*/ 2147483647 w 4"/>
              <a:gd name="T3" fmla="*/ 2147483647 h 73"/>
              <a:gd name="T4" fmla="*/ 2147483647 w 4"/>
              <a:gd name="T5" fmla="*/ 2147483647 h 73"/>
              <a:gd name="T6" fmla="*/ 2147483647 w 4"/>
              <a:gd name="T7" fmla="*/ 2147483647 h 73"/>
              <a:gd name="T8" fmla="*/ 2147483647 w 4"/>
              <a:gd name="T9" fmla="*/ 2147483647 h 73"/>
              <a:gd name="T10" fmla="*/ 2147483647 w 4"/>
              <a:gd name="T11" fmla="*/ 2147483647 h 73"/>
              <a:gd name="T12" fmla="*/ 2147483647 w 4"/>
              <a:gd name="T13" fmla="*/ 2147483647 h 73"/>
              <a:gd name="T14" fmla="*/ 0 w 4"/>
              <a:gd name="T15" fmla="*/ 2147483647 h 73"/>
              <a:gd name="T16" fmla="*/ 0 w 4"/>
              <a:gd name="T17" fmla="*/ 2147483647 h 73"/>
              <a:gd name="T18" fmla="*/ 2147483647 w 4"/>
              <a:gd name="T19" fmla="*/ 2147483647 h 73"/>
              <a:gd name="T20" fmla="*/ 2147483647 w 4"/>
              <a:gd name="T21" fmla="*/ 2147483647 h 73"/>
              <a:gd name="T22" fmla="*/ 2147483647 w 4"/>
              <a:gd name="T23" fmla="*/ 2147483647 h 73"/>
              <a:gd name="T24" fmla="*/ 2147483647 w 4"/>
              <a:gd name="T25" fmla="*/ 2147483647 h 73"/>
              <a:gd name="T26" fmla="*/ 2147483647 w 4"/>
              <a:gd name="T27" fmla="*/ 2147483647 h 73"/>
              <a:gd name="T28" fmla="*/ 2147483647 w 4"/>
              <a:gd name="T29" fmla="*/ 2147483647 h 73"/>
              <a:gd name="T30" fmla="*/ 0 w 4"/>
              <a:gd name="T31" fmla="*/ 2147483647 h 73"/>
              <a:gd name="T32" fmla="*/ 0 w 4"/>
              <a:gd name="T33" fmla="*/ 2147483647 h 73"/>
              <a:gd name="T34" fmla="*/ 2147483647 w 4"/>
              <a:gd name="T35" fmla="*/ 2147483647 h 73"/>
              <a:gd name="T36" fmla="*/ 2147483647 w 4"/>
              <a:gd name="T37" fmla="*/ 2147483647 h 73"/>
              <a:gd name="T38" fmla="*/ 2147483647 w 4"/>
              <a:gd name="T39" fmla="*/ 2147483647 h 73"/>
              <a:gd name="T40" fmla="*/ 2147483647 w 4"/>
              <a:gd name="T41" fmla="*/ 2147483647 h 73"/>
              <a:gd name="T42" fmla="*/ 2147483647 w 4"/>
              <a:gd name="T43" fmla="*/ 2147483647 h 73"/>
              <a:gd name="T44" fmla="*/ 2147483647 w 4"/>
              <a:gd name="T45" fmla="*/ 2147483647 h 73"/>
              <a:gd name="T46" fmla="*/ 0 w 4"/>
              <a:gd name="T47" fmla="*/ 2147483647 h 73"/>
              <a:gd name="T48" fmla="*/ 0 w 4"/>
              <a:gd name="T49" fmla="*/ 2147483647 h 73"/>
              <a:gd name="T50" fmla="*/ 2147483647 w 4"/>
              <a:gd name="T51" fmla="*/ 2147483647 h 73"/>
              <a:gd name="T52" fmla="*/ 2147483647 w 4"/>
              <a:gd name="T53" fmla="*/ 2147483647 h 73"/>
              <a:gd name="T54" fmla="*/ 2147483647 w 4"/>
              <a:gd name="T55" fmla="*/ 2147483647 h 73"/>
              <a:gd name="T56" fmla="*/ 2147483647 w 4"/>
              <a:gd name="T57" fmla="*/ 2147483647 h 73"/>
              <a:gd name="T58" fmla="*/ 2147483647 w 4"/>
              <a:gd name="T59" fmla="*/ 2147483647 h 73"/>
              <a:gd name="T60" fmla="*/ 2147483647 w 4"/>
              <a:gd name="T61" fmla="*/ 2147483647 h 73"/>
              <a:gd name="T62" fmla="*/ 0 w 4"/>
              <a:gd name="T63" fmla="*/ 2147483647 h 73"/>
              <a:gd name="T64" fmla="*/ 0 w 4"/>
              <a:gd name="T65" fmla="*/ 2147483647 h 73"/>
              <a:gd name="T66" fmla="*/ 2147483647 w 4"/>
              <a:gd name="T67" fmla="*/ 0 h 73"/>
              <a:gd name="T68" fmla="*/ 2147483647 w 4"/>
              <a:gd name="T69" fmla="*/ 0 h 73"/>
              <a:gd name="T70" fmla="*/ 2147483647 w 4"/>
              <a:gd name="T71" fmla="*/ 2147483647 h 73"/>
              <a:gd name="T72" fmla="*/ 2147483647 w 4"/>
              <a:gd name="T73" fmla="*/ 2147483647 h 73"/>
              <a:gd name="T74" fmla="*/ 2147483647 w 4"/>
              <a:gd name="T75" fmla="*/ 2147483647 h 73"/>
              <a:gd name="T76" fmla="*/ 2147483647 w 4"/>
              <a:gd name="T77" fmla="*/ 2147483647 h 73"/>
              <a:gd name="T78" fmla="*/ 0 w 4"/>
              <a:gd name="T79" fmla="*/ 2147483647 h 7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"/>
              <a:gd name="T121" fmla="*/ 0 h 73"/>
              <a:gd name="T122" fmla="*/ 4 w 4"/>
              <a:gd name="T123" fmla="*/ 73 h 7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" h="73">
                <a:moveTo>
                  <a:pt x="0" y="71"/>
                </a:moveTo>
                <a:cubicBezTo>
                  <a:pt x="0" y="70"/>
                  <a:pt x="1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cubicBezTo>
                  <a:pt x="3" y="69"/>
                  <a:pt x="4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4" y="72"/>
                  <a:pt x="3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lose/>
                <a:moveTo>
                  <a:pt x="0" y="54"/>
                </a:moveTo>
                <a:cubicBezTo>
                  <a:pt x="0" y="52"/>
                  <a:pt x="1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3" y="51"/>
                  <a:pt x="4" y="52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6"/>
                  <a:pt x="2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1" y="56"/>
                  <a:pt x="0" y="55"/>
                  <a:pt x="0" y="54"/>
                </a:cubicBezTo>
                <a:close/>
                <a:moveTo>
                  <a:pt x="0" y="36"/>
                </a:moveTo>
                <a:cubicBezTo>
                  <a:pt x="0" y="35"/>
                  <a:pt x="1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4"/>
                  <a:pt x="4" y="35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3" y="38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7"/>
                  <a:pt x="0" y="36"/>
                </a:cubicBezTo>
                <a:close/>
                <a:moveTo>
                  <a:pt x="0" y="19"/>
                </a:moveTo>
                <a:cubicBezTo>
                  <a:pt x="0" y="18"/>
                  <a:pt x="1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4" y="18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3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0"/>
                  <a:pt x="0" y="19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28"/>
          <p:cNvSpPr>
            <a:spLocks noEditPoints="1"/>
          </p:cNvSpPr>
          <p:nvPr/>
        </p:nvSpPr>
        <p:spPr bwMode="auto">
          <a:xfrm>
            <a:off x="6985953" y="2954337"/>
            <a:ext cx="23812" cy="2844800"/>
          </a:xfrm>
          <a:custGeom>
            <a:avLst/>
            <a:gdLst>
              <a:gd name="T0" fmla="*/ 2147483647 w 4"/>
              <a:gd name="T1" fmla="*/ 2147483647 h 472"/>
              <a:gd name="T2" fmla="*/ 0 w 4"/>
              <a:gd name="T3" fmla="*/ 2147483647 h 472"/>
              <a:gd name="T4" fmla="*/ 2147483647 w 4"/>
              <a:gd name="T5" fmla="*/ 2147483647 h 472"/>
              <a:gd name="T6" fmla="*/ 0 w 4"/>
              <a:gd name="T7" fmla="*/ 2147483647 h 472"/>
              <a:gd name="T8" fmla="*/ 2147483647 w 4"/>
              <a:gd name="T9" fmla="*/ 2147483647 h 472"/>
              <a:gd name="T10" fmla="*/ 0 w 4"/>
              <a:gd name="T11" fmla="*/ 2147483647 h 472"/>
              <a:gd name="T12" fmla="*/ 2147483647 w 4"/>
              <a:gd name="T13" fmla="*/ 2147483647 h 472"/>
              <a:gd name="T14" fmla="*/ 0 w 4"/>
              <a:gd name="T15" fmla="*/ 2147483647 h 472"/>
              <a:gd name="T16" fmla="*/ 2147483647 w 4"/>
              <a:gd name="T17" fmla="*/ 2147483647 h 472"/>
              <a:gd name="T18" fmla="*/ 0 w 4"/>
              <a:gd name="T19" fmla="*/ 2147483647 h 472"/>
              <a:gd name="T20" fmla="*/ 2147483647 w 4"/>
              <a:gd name="T21" fmla="*/ 2147483647 h 472"/>
              <a:gd name="T22" fmla="*/ 0 w 4"/>
              <a:gd name="T23" fmla="*/ 2147483647 h 472"/>
              <a:gd name="T24" fmla="*/ 2147483647 w 4"/>
              <a:gd name="T25" fmla="*/ 2147483647 h 472"/>
              <a:gd name="T26" fmla="*/ 0 w 4"/>
              <a:gd name="T27" fmla="*/ 2147483647 h 472"/>
              <a:gd name="T28" fmla="*/ 2147483647 w 4"/>
              <a:gd name="T29" fmla="*/ 2147483647 h 472"/>
              <a:gd name="T30" fmla="*/ 0 w 4"/>
              <a:gd name="T31" fmla="*/ 2147483647 h 472"/>
              <a:gd name="T32" fmla="*/ 2147483647 w 4"/>
              <a:gd name="T33" fmla="*/ 2147483647 h 472"/>
              <a:gd name="T34" fmla="*/ 0 w 4"/>
              <a:gd name="T35" fmla="*/ 2147483647 h 472"/>
              <a:gd name="T36" fmla="*/ 2147483647 w 4"/>
              <a:gd name="T37" fmla="*/ 2147483647 h 472"/>
              <a:gd name="T38" fmla="*/ 0 w 4"/>
              <a:gd name="T39" fmla="*/ 2147483647 h 472"/>
              <a:gd name="T40" fmla="*/ 2147483647 w 4"/>
              <a:gd name="T41" fmla="*/ 2147483647 h 472"/>
              <a:gd name="T42" fmla="*/ 0 w 4"/>
              <a:gd name="T43" fmla="*/ 2147483647 h 472"/>
              <a:gd name="T44" fmla="*/ 2147483647 w 4"/>
              <a:gd name="T45" fmla="*/ 2147483647 h 472"/>
              <a:gd name="T46" fmla="*/ 0 w 4"/>
              <a:gd name="T47" fmla="*/ 2147483647 h 472"/>
              <a:gd name="T48" fmla="*/ 2147483647 w 4"/>
              <a:gd name="T49" fmla="*/ 2147483647 h 472"/>
              <a:gd name="T50" fmla="*/ 0 w 4"/>
              <a:gd name="T51" fmla="*/ 2147483647 h 472"/>
              <a:gd name="T52" fmla="*/ 2147483647 w 4"/>
              <a:gd name="T53" fmla="*/ 2147483647 h 472"/>
              <a:gd name="T54" fmla="*/ 0 w 4"/>
              <a:gd name="T55" fmla="*/ 2147483647 h 472"/>
              <a:gd name="T56" fmla="*/ 2147483647 w 4"/>
              <a:gd name="T57" fmla="*/ 2147483647 h 472"/>
              <a:gd name="T58" fmla="*/ 0 w 4"/>
              <a:gd name="T59" fmla="*/ 2147483647 h 472"/>
              <a:gd name="T60" fmla="*/ 2147483647 w 4"/>
              <a:gd name="T61" fmla="*/ 2147483647 h 472"/>
              <a:gd name="T62" fmla="*/ 0 w 4"/>
              <a:gd name="T63" fmla="*/ 2147483647 h 472"/>
              <a:gd name="T64" fmla="*/ 2147483647 w 4"/>
              <a:gd name="T65" fmla="*/ 2147483647 h 472"/>
              <a:gd name="T66" fmla="*/ 0 w 4"/>
              <a:gd name="T67" fmla="*/ 2147483647 h 472"/>
              <a:gd name="T68" fmla="*/ 2147483647 w 4"/>
              <a:gd name="T69" fmla="*/ 2147483647 h 472"/>
              <a:gd name="T70" fmla="*/ 0 w 4"/>
              <a:gd name="T71" fmla="*/ 2147483647 h 472"/>
              <a:gd name="T72" fmla="*/ 2147483647 w 4"/>
              <a:gd name="T73" fmla="*/ 2147483647 h 472"/>
              <a:gd name="T74" fmla="*/ 0 w 4"/>
              <a:gd name="T75" fmla="*/ 2147483647 h 472"/>
              <a:gd name="T76" fmla="*/ 2147483647 w 4"/>
              <a:gd name="T77" fmla="*/ 2147483647 h 472"/>
              <a:gd name="T78" fmla="*/ 0 w 4"/>
              <a:gd name="T79" fmla="*/ 2147483647 h 472"/>
              <a:gd name="T80" fmla="*/ 2147483647 w 4"/>
              <a:gd name="T81" fmla="*/ 2147483647 h 472"/>
              <a:gd name="T82" fmla="*/ 0 w 4"/>
              <a:gd name="T83" fmla="*/ 2147483647 h 472"/>
              <a:gd name="T84" fmla="*/ 2147483647 w 4"/>
              <a:gd name="T85" fmla="*/ 2147483647 h 472"/>
              <a:gd name="T86" fmla="*/ 0 w 4"/>
              <a:gd name="T87" fmla="*/ 2147483647 h 472"/>
              <a:gd name="T88" fmla="*/ 2147483647 w 4"/>
              <a:gd name="T89" fmla="*/ 2147483647 h 472"/>
              <a:gd name="T90" fmla="*/ 0 w 4"/>
              <a:gd name="T91" fmla="*/ 2147483647 h 472"/>
              <a:gd name="T92" fmla="*/ 2147483647 w 4"/>
              <a:gd name="T93" fmla="*/ 2147483647 h 472"/>
              <a:gd name="T94" fmla="*/ 0 w 4"/>
              <a:gd name="T95" fmla="*/ 2147483647 h 472"/>
              <a:gd name="T96" fmla="*/ 2147483647 w 4"/>
              <a:gd name="T97" fmla="*/ 2147483647 h 472"/>
              <a:gd name="T98" fmla="*/ 0 w 4"/>
              <a:gd name="T99" fmla="*/ 2147483647 h 472"/>
              <a:gd name="T100" fmla="*/ 2147483647 w 4"/>
              <a:gd name="T101" fmla="*/ 2147483647 h 472"/>
              <a:gd name="T102" fmla="*/ 0 w 4"/>
              <a:gd name="T103" fmla="*/ 2147483647 h 472"/>
              <a:gd name="T104" fmla="*/ 2147483647 w 4"/>
              <a:gd name="T105" fmla="*/ 2147483647 h 472"/>
              <a:gd name="T106" fmla="*/ 0 w 4"/>
              <a:gd name="T107" fmla="*/ 2147483647 h 472"/>
              <a:gd name="T108" fmla="*/ 2147483647 w 4"/>
              <a:gd name="T109" fmla="*/ 2147483647 h 472"/>
              <a:gd name="T110" fmla="*/ 0 w 4"/>
              <a:gd name="T111" fmla="*/ 2147483647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"/>
              <a:gd name="T169" fmla="*/ 0 h 472"/>
              <a:gd name="T170" fmla="*/ 4 w 4"/>
              <a:gd name="T171" fmla="*/ 472 h 47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" h="472">
                <a:moveTo>
                  <a:pt x="0" y="470"/>
                </a:moveTo>
                <a:cubicBezTo>
                  <a:pt x="0" y="469"/>
                  <a:pt x="1" y="468"/>
                  <a:pt x="2" y="468"/>
                </a:cubicBezTo>
                <a:cubicBezTo>
                  <a:pt x="2" y="468"/>
                  <a:pt x="2" y="468"/>
                  <a:pt x="2" y="468"/>
                </a:cubicBezTo>
                <a:cubicBezTo>
                  <a:pt x="4" y="468"/>
                  <a:pt x="4" y="469"/>
                  <a:pt x="4" y="470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1"/>
                  <a:pt x="4" y="472"/>
                  <a:pt x="2" y="472"/>
                </a:cubicBezTo>
                <a:cubicBezTo>
                  <a:pt x="2" y="472"/>
                  <a:pt x="2" y="472"/>
                  <a:pt x="2" y="472"/>
                </a:cubicBezTo>
                <a:cubicBezTo>
                  <a:pt x="1" y="472"/>
                  <a:pt x="0" y="471"/>
                  <a:pt x="0" y="470"/>
                </a:cubicBezTo>
                <a:close/>
                <a:moveTo>
                  <a:pt x="0" y="452"/>
                </a:moveTo>
                <a:cubicBezTo>
                  <a:pt x="0" y="451"/>
                  <a:pt x="1" y="450"/>
                  <a:pt x="2" y="450"/>
                </a:cubicBezTo>
                <a:cubicBezTo>
                  <a:pt x="2" y="450"/>
                  <a:pt x="2" y="450"/>
                  <a:pt x="2" y="450"/>
                </a:cubicBezTo>
                <a:cubicBezTo>
                  <a:pt x="4" y="450"/>
                  <a:pt x="4" y="451"/>
                  <a:pt x="4" y="452"/>
                </a:cubicBezTo>
                <a:cubicBezTo>
                  <a:pt x="4" y="452"/>
                  <a:pt x="4" y="452"/>
                  <a:pt x="4" y="452"/>
                </a:cubicBezTo>
                <a:cubicBezTo>
                  <a:pt x="4" y="453"/>
                  <a:pt x="4" y="454"/>
                  <a:pt x="2" y="454"/>
                </a:cubicBezTo>
                <a:cubicBezTo>
                  <a:pt x="2" y="454"/>
                  <a:pt x="2" y="454"/>
                  <a:pt x="2" y="454"/>
                </a:cubicBezTo>
                <a:cubicBezTo>
                  <a:pt x="1" y="454"/>
                  <a:pt x="0" y="453"/>
                  <a:pt x="0" y="452"/>
                </a:cubicBezTo>
                <a:close/>
                <a:moveTo>
                  <a:pt x="0" y="435"/>
                </a:moveTo>
                <a:cubicBezTo>
                  <a:pt x="0" y="434"/>
                  <a:pt x="1" y="433"/>
                  <a:pt x="2" y="433"/>
                </a:cubicBezTo>
                <a:cubicBezTo>
                  <a:pt x="2" y="433"/>
                  <a:pt x="2" y="433"/>
                  <a:pt x="2" y="433"/>
                </a:cubicBezTo>
                <a:cubicBezTo>
                  <a:pt x="4" y="433"/>
                  <a:pt x="4" y="434"/>
                  <a:pt x="4" y="435"/>
                </a:cubicBezTo>
                <a:cubicBezTo>
                  <a:pt x="4" y="435"/>
                  <a:pt x="4" y="435"/>
                  <a:pt x="4" y="435"/>
                </a:cubicBezTo>
                <a:cubicBezTo>
                  <a:pt x="4" y="436"/>
                  <a:pt x="4" y="437"/>
                  <a:pt x="2" y="437"/>
                </a:cubicBezTo>
                <a:cubicBezTo>
                  <a:pt x="2" y="437"/>
                  <a:pt x="2" y="437"/>
                  <a:pt x="2" y="437"/>
                </a:cubicBezTo>
                <a:cubicBezTo>
                  <a:pt x="1" y="437"/>
                  <a:pt x="0" y="436"/>
                  <a:pt x="0" y="435"/>
                </a:cubicBezTo>
                <a:close/>
                <a:moveTo>
                  <a:pt x="0" y="418"/>
                </a:moveTo>
                <a:cubicBezTo>
                  <a:pt x="0" y="417"/>
                  <a:pt x="1" y="416"/>
                  <a:pt x="2" y="416"/>
                </a:cubicBezTo>
                <a:cubicBezTo>
                  <a:pt x="2" y="416"/>
                  <a:pt x="2" y="416"/>
                  <a:pt x="2" y="416"/>
                </a:cubicBezTo>
                <a:cubicBezTo>
                  <a:pt x="4" y="416"/>
                  <a:pt x="4" y="417"/>
                  <a:pt x="4" y="418"/>
                </a:cubicBezTo>
                <a:cubicBezTo>
                  <a:pt x="4" y="418"/>
                  <a:pt x="4" y="418"/>
                  <a:pt x="4" y="418"/>
                </a:cubicBezTo>
                <a:cubicBezTo>
                  <a:pt x="4" y="419"/>
                  <a:pt x="4" y="420"/>
                  <a:pt x="2" y="420"/>
                </a:cubicBezTo>
                <a:cubicBezTo>
                  <a:pt x="2" y="420"/>
                  <a:pt x="2" y="420"/>
                  <a:pt x="2" y="420"/>
                </a:cubicBezTo>
                <a:cubicBezTo>
                  <a:pt x="1" y="420"/>
                  <a:pt x="0" y="419"/>
                  <a:pt x="0" y="418"/>
                </a:cubicBezTo>
                <a:close/>
                <a:moveTo>
                  <a:pt x="0" y="400"/>
                </a:moveTo>
                <a:cubicBezTo>
                  <a:pt x="0" y="399"/>
                  <a:pt x="1" y="398"/>
                  <a:pt x="2" y="398"/>
                </a:cubicBezTo>
                <a:cubicBezTo>
                  <a:pt x="2" y="398"/>
                  <a:pt x="2" y="398"/>
                  <a:pt x="2" y="398"/>
                </a:cubicBezTo>
                <a:cubicBezTo>
                  <a:pt x="4" y="398"/>
                  <a:pt x="4" y="399"/>
                  <a:pt x="4" y="400"/>
                </a:cubicBezTo>
                <a:cubicBezTo>
                  <a:pt x="4" y="400"/>
                  <a:pt x="4" y="400"/>
                  <a:pt x="4" y="400"/>
                </a:cubicBezTo>
                <a:cubicBezTo>
                  <a:pt x="4" y="401"/>
                  <a:pt x="4" y="402"/>
                  <a:pt x="2" y="402"/>
                </a:cubicBezTo>
                <a:cubicBezTo>
                  <a:pt x="2" y="402"/>
                  <a:pt x="2" y="402"/>
                  <a:pt x="2" y="402"/>
                </a:cubicBezTo>
                <a:cubicBezTo>
                  <a:pt x="1" y="402"/>
                  <a:pt x="0" y="401"/>
                  <a:pt x="0" y="400"/>
                </a:cubicBezTo>
                <a:close/>
                <a:moveTo>
                  <a:pt x="0" y="383"/>
                </a:moveTo>
                <a:cubicBezTo>
                  <a:pt x="0" y="382"/>
                  <a:pt x="1" y="381"/>
                  <a:pt x="2" y="381"/>
                </a:cubicBezTo>
                <a:cubicBezTo>
                  <a:pt x="2" y="381"/>
                  <a:pt x="2" y="381"/>
                  <a:pt x="2" y="381"/>
                </a:cubicBezTo>
                <a:cubicBezTo>
                  <a:pt x="4" y="381"/>
                  <a:pt x="4" y="382"/>
                  <a:pt x="4" y="383"/>
                </a:cubicBezTo>
                <a:cubicBezTo>
                  <a:pt x="4" y="383"/>
                  <a:pt x="4" y="383"/>
                  <a:pt x="4" y="383"/>
                </a:cubicBezTo>
                <a:cubicBezTo>
                  <a:pt x="4" y="384"/>
                  <a:pt x="4" y="385"/>
                  <a:pt x="2" y="385"/>
                </a:cubicBezTo>
                <a:cubicBezTo>
                  <a:pt x="2" y="385"/>
                  <a:pt x="2" y="385"/>
                  <a:pt x="2" y="385"/>
                </a:cubicBezTo>
                <a:cubicBezTo>
                  <a:pt x="1" y="385"/>
                  <a:pt x="0" y="384"/>
                  <a:pt x="0" y="383"/>
                </a:cubicBezTo>
                <a:close/>
                <a:moveTo>
                  <a:pt x="0" y="366"/>
                </a:moveTo>
                <a:cubicBezTo>
                  <a:pt x="0" y="365"/>
                  <a:pt x="1" y="364"/>
                  <a:pt x="2" y="364"/>
                </a:cubicBezTo>
                <a:cubicBezTo>
                  <a:pt x="2" y="364"/>
                  <a:pt x="2" y="364"/>
                  <a:pt x="2" y="364"/>
                </a:cubicBezTo>
                <a:cubicBezTo>
                  <a:pt x="4" y="364"/>
                  <a:pt x="4" y="365"/>
                  <a:pt x="4" y="366"/>
                </a:cubicBezTo>
                <a:cubicBezTo>
                  <a:pt x="4" y="366"/>
                  <a:pt x="4" y="366"/>
                  <a:pt x="4" y="366"/>
                </a:cubicBezTo>
                <a:cubicBezTo>
                  <a:pt x="4" y="367"/>
                  <a:pt x="4" y="368"/>
                  <a:pt x="2" y="368"/>
                </a:cubicBezTo>
                <a:cubicBezTo>
                  <a:pt x="2" y="368"/>
                  <a:pt x="2" y="368"/>
                  <a:pt x="2" y="368"/>
                </a:cubicBezTo>
                <a:cubicBezTo>
                  <a:pt x="1" y="368"/>
                  <a:pt x="0" y="367"/>
                  <a:pt x="0" y="366"/>
                </a:cubicBezTo>
                <a:close/>
                <a:moveTo>
                  <a:pt x="0" y="348"/>
                </a:moveTo>
                <a:cubicBezTo>
                  <a:pt x="0" y="347"/>
                  <a:pt x="1" y="346"/>
                  <a:pt x="2" y="346"/>
                </a:cubicBezTo>
                <a:cubicBezTo>
                  <a:pt x="2" y="346"/>
                  <a:pt x="2" y="346"/>
                  <a:pt x="2" y="346"/>
                </a:cubicBezTo>
                <a:cubicBezTo>
                  <a:pt x="4" y="346"/>
                  <a:pt x="4" y="347"/>
                  <a:pt x="4" y="348"/>
                </a:cubicBezTo>
                <a:cubicBezTo>
                  <a:pt x="4" y="348"/>
                  <a:pt x="4" y="348"/>
                  <a:pt x="4" y="348"/>
                </a:cubicBezTo>
                <a:cubicBezTo>
                  <a:pt x="4" y="350"/>
                  <a:pt x="4" y="350"/>
                  <a:pt x="2" y="350"/>
                </a:cubicBezTo>
                <a:cubicBezTo>
                  <a:pt x="2" y="350"/>
                  <a:pt x="2" y="350"/>
                  <a:pt x="2" y="350"/>
                </a:cubicBezTo>
                <a:cubicBezTo>
                  <a:pt x="1" y="350"/>
                  <a:pt x="0" y="350"/>
                  <a:pt x="0" y="348"/>
                </a:cubicBezTo>
                <a:close/>
                <a:moveTo>
                  <a:pt x="0" y="331"/>
                </a:moveTo>
                <a:cubicBezTo>
                  <a:pt x="0" y="330"/>
                  <a:pt x="1" y="329"/>
                  <a:pt x="2" y="329"/>
                </a:cubicBezTo>
                <a:cubicBezTo>
                  <a:pt x="2" y="329"/>
                  <a:pt x="2" y="329"/>
                  <a:pt x="2" y="329"/>
                </a:cubicBezTo>
                <a:cubicBezTo>
                  <a:pt x="4" y="329"/>
                  <a:pt x="4" y="330"/>
                  <a:pt x="4" y="331"/>
                </a:cubicBezTo>
                <a:cubicBezTo>
                  <a:pt x="4" y="331"/>
                  <a:pt x="4" y="331"/>
                  <a:pt x="4" y="331"/>
                </a:cubicBezTo>
                <a:cubicBezTo>
                  <a:pt x="4" y="332"/>
                  <a:pt x="4" y="333"/>
                  <a:pt x="2" y="333"/>
                </a:cubicBezTo>
                <a:cubicBezTo>
                  <a:pt x="2" y="333"/>
                  <a:pt x="2" y="333"/>
                  <a:pt x="2" y="333"/>
                </a:cubicBezTo>
                <a:cubicBezTo>
                  <a:pt x="1" y="333"/>
                  <a:pt x="0" y="332"/>
                  <a:pt x="0" y="331"/>
                </a:cubicBezTo>
                <a:close/>
                <a:moveTo>
                  <a:pt x="0" y="314"/>
                </a:moveTo>
                <a:cubicBezTo>
                  <a:pt x="0" y="313"/>
                  <a:pt x="1" y="312"/>
                  <a:pt x="2" y="312"/>
                </a:cubicBezTo>
                <a:cubicBezTo>
                  <a:pt x="2" y="312"/>
                  <a:pt x="2" y="312"/>
                  <a:pt x="2" y="312"/>
                </a:cubicBezTo>
                <a:cubicBezTo>
                  <a:pt x="4" y="312"/>
                  <a:pt x="4" y="313"/>
                  <a:pt x="4" y="314"/>
                </a:cubicBezTo>
                <a:cubicBezTo>
                  <a:pt x="4" y="314"/>
                  <a:pt x="4" y="314"/>
                  <a:pt x="4" y="314"/>
                </a:cubicBezTo>
                <a:cubicBezTo>
                  <a:pt x="4" y="315"/>
                  <a:pt x="4" y="316"/>
                  <a:pt x="2" y="316"/>
                </a:cubicBezTo>
                <a:cubicBezTo>
                  <a:pt x="2" y="316"/>
                  <a:pt x="2" y="316"/>
                  <a:pt x="2" y="316"/>
                </a:cubicBezTo>
                <a:cubicBezTo>
                  <a:pt x="1" y="316"/>
                  <a:pt x="0" y="315"/>
                  <a:pt x="0" y="314"/>
                </a:cubicBezTo>
                <a:close/>
                <a:moveTo>
                  <a:pt x="0" y="296"/>
                </a:moveTo>
                <a:cubicBezTo>
                  <a:pt x="0" y="295"/>
                  <a:pt x="1" y="294"/>
                  <a:pt x="2" y="294"/>
                </a:cubicBezTo>
                <a:cubicBezTo>
                  <a:pt x="2" y="294"/>
                  <a:pt x="2" y="294"/>
                  <a:pt x="2" y="294"/>
                </a:cubicBezTo>
                <a:cubicBezTo>
                  <a:pt x="4" y="294"/>
                  <a:pt x="4" y="295"/>
                  <a:pt x="4" y="296"/>
                </a:cubicBezTo>
                <a:cubicBezTo>
                  <a:pt x="4" y="296"/>
                  <a:pt x="4" y="296"/>
                  <a:pt x="4" y="296"/>
                </a:cubicBezTo>
                <a:cubicBezTo>
                  <a:pt x="4" y="298"/>
                  <a:pt x="4" y="298"/>
                  <a:pt x="2" y="298"/>
                </a:cubicBezTo>
                <a:cubicBezTo>
                  <a:pt x="2" y="298"/>
                  <a:pt x="2" y="298"/>
                  <a:pt x="2" y="298"/>
                </a:cubicBezTo>
                <a:cubicBezTo>
                  <a:pt x="1" y="298"/>
                  <a:pt x="0" y="298"/>
                  <a:pt x="0" y="296"/>
                </a:cubicBezTo>
                <a:close/>
                <a:moveTo>
                  <a:pt x="0" y="279"/>
                </a:moveTo>
                <a:cubicBezTo>
                  <a:pt x="0" y="278"/>
                  <a:pt x="1" y="277"/>
                  <a:pt x="2" y="277"/>
                </a:cubicBezTo>
                <a:cubicBezTo>
                  <a:pt x="2" y="277"/>
                  <a:pt x="2" y="277"/>
                  <a:pt x="2" y="277"/>
                </a:cubicBezTo>
                <a:cubicBezTo>
                  <a:pt x="4" y="277"/>
                  <a:pt x="4" y="278"/>
                  <a:pt x="4" y="279"/>
                </a:cubicBezTo>
                <a:cubicBezTo>
                  <a:pt x="4" y="279"/>
                  <a:pt x="4" y="279"/>
                  <a:pt x="4" y="279"/>
                </a:cubicBezTo>
                <a:cubicBezTo>
                  <a:pt x="4" y="280"/>
                  <a:pt x="4" y="281"/>
                  <a:pt x="2" y="281"/>
                </a:cubicBezTo>
                <a:cubicBezTo>
                  <a:pt x="2" y="281"/>
                  <a:pt x="2" y="281"/>
                  <a:pt x="2" y="281"/>
                </a:cubicBezTo>
                <a:cubicBezTo>
                  <a:pt x="1" y="281"/>
                  <a:pt x="0" y="280"/>
                  <a:pt x="0" y="279"/>
                </a:cubicBezTo>
                <a:close/>
                <a:moveTo>
                  <a:pt x="0" y="262"/>
                </a:moveTo>
                <a:cubicBezTo>
                  <a:pt x="0" y="261"/>
                  <a:pt x="1" y="260"/>
                  <a:pt x="2" y="260"/>
                </a:cubicBezTo>
                <a:cubicBezTo>
                  <a:pt x="2" y="260"/>
                  <a:pt x="2" y="260"/>
                  <a:pt x="2" y="260"/>
                </a:cubicBezTo>
                <a:cubicBezTo>
                  <a:pt x="4" y="260"/>
                  <a:pt x="4" y="261"/>
                  <a:pt x="4" y="262"/>
                </a:cubicBezTo>
                <a:cubicBezTo>
                  <a:pt x="4" y="262"/>
                  <a:pt x="4" y="262"/>
                  <a:pt x="4" y="262"/>
                </a:cubicBezTo>
                <a:cubicBezTo>
                  <a:pt x="4" y="263"/>
                  <a:pt x="4" y="264"/>
                  <a:pt x="2" y="264"/>
                </a:cubicBezTo>
                <a:cubicBezTo>
                  <a:pt x="2" y="264"/>
                  <a:pt x="2" y="264"/>
                  <a:pt x="2" y="264"/>
                </a:cubicBezTo>
                <a:cubicBezTo>
                  <a:pt x="1" y="264"/>
                  <a:pt x="0" y="263"/>
                  <a:pt x="0" y="262"/>
                </a:cubicBezTo>
                <a:close/>
                <a:moveTo>
                  <a:pt x="0" y="244"/>
                </a:moveTo>
                <a:cubicBezTo>
                  <a:pt x="0" y="243"/>
                  <a:pt x="1" y="242"/>
                  <a:pt x="2" y="242"/>
                </a:cubicBezTo>
                <a:cubicBezTo>
                  <a:pt x="2" y="242"/>
                  <a:pt x="2" y="242"/>
                  <a:pt x="2" y="242"/>
                </a:cubicBezTo>
                <a:cubicBezTo>
                  <a:pt x="4" y="242"/>
                  <a:pt x="4" y="243"/>
                  <a:pt x="4" y="244"/>
                </a:cubicBezTo>
                <a:cubicBezTo>
                  <a:pt x="4" y="244"/>
                  <a:pt x="4" y="244"/>
                  <a:pt x="4" y="244"/>
                </a:cubicBezTo>
                <a:cubicBezTo>
                  <a:pt x="4" y="246"/>
                  <a:pt x="4" y="246"/>
                  <a:pt x="2" y="246"/>
                </a:cubicBezTo>
                <a:cubicBezTo>
                  <a:pt x="2" y="246"/>
                  <a:pt x="2" y="246"/>
                  <a:pt x="2" y="246"/>
                </a:cubicBezTo>
                <a:cubicBezTo>
                  <a:pt x="1" y="246"/>
                  <a:pt x="0" y="246"/>
                  <a:pt x="0" y="244"/>
                </a:cubicBezTo>
                <a:close/>
                <a:moveTo>
                  <a:pt x="0" y="227"/>
                </a:moveTo>
                <a:cubicBezTo>
                  <a:pt x="0" y="226"/>
                  <a:pt x="1" y="225"/>
                  <a:pt x="2" y="225"/>
                </a:cubicBezTo>
                <a:cubicBezTo>
                  <a:pt x="2" y="225"/>
                  <a:pt x="2" y="225"/>
                  <a:pt x="2" y="225"/>
                </a:cubicBezTo>
                <a:cubicBezTo>
                  <a:pt x="4" y="225"/>
                  <a:pt x="4" y="226"/>
                  <a:pt x="4" y="227"/>
                </a:cubicBezTo>
                <a:cubicBezTo>
                  <a:pt x="4" y="227"/>
                  <a:pt x="4" y="227"/>
                  <a:pt x="4" y="227"/>
                </a:cubicBezTo>
                <a:cubicBezTo>
                  <a:pt x="4" y="228"/>
                  <a:pt x="4" y="229"/>
                  <a:pt x="2" y="229"/>
                </a:cubicBezTo>
                <a:cubicBezTo>
                  <a:pt x="2" y="229"/>
                  <a:pt x="2" y="229"/>
                  <a:pt x="2" y="229"/>
                </a:cubicBezTo>
                <a:cubicBezTo>
                  <a:pt x="1" y="229"/>
                  <a:pt x="0" y="228"/>
                  <a:pt x="0" y="227"/>
                </a:cubicBezTo>
                <a:close/>
                <a:moveTo>
                  <a:pt x="0" y="210"/>
                </a:moveTo>
                <a:cubicBezTo>
                  <a:pt x="0" y="209"/>
                  <a:pt x="1" y="208"/>
                  <a:pt x="2" y="208"/>
                </a:cubicBezTo>
                <a:cubicBezTo>
                  <a:pt x="2" y="208"/>
                  <a:pt x="2" y="208"/>
                  <a:pt x="2" y="208"/>
                </a:cubicBezTo>
                <a:cubicBezTo>
                  <a:pt x="4" y="208"/>
                  <a:pt x="4" y="209"/>
                  <a:pt x="4" y="210"/>
                </a:cubicBezTo>
                <a:cubicBezTo>
                  <a:pt x="4" y="210"/>
                  <a:pt x="4" y="210"/>
                  <a:pt x="4" y="210"/>
                </a:cubicBezTo>
                <a:cubicBezTo>
                  <a:pt x="4" y="211"/>
                  <a:pt x="4" y="212"/>
                  <a:pt x="2" y="212"/>
                </a:cubicBezTo>
                <a:cubicBezTo>
                  <a:pt x="2" y="212"/>
                  <a:pt x="2" y="212"/>
                  <a:pt x="2" y="212"/>
                </a:cubicBezTo>
                <a:cubicBezTo>
                  <a:pt x="1" y="212"/>
                  <a:pt x="0" y="211"/>
                  <a:pt x="0" y="210"/>
                </a:cubicBezTo>
                <a:close/>
                <a:moveTo>
                  <a:pt x="0" y="193"/>
                </a:moveTo>
                <a:cubicBezTo>
                  <a:pt x="0" y="191"/>
                  <a:pt x="1" y="191"/>
                  <a:pt x="2" y="191"/>
                </a:cubicBezTo>
                <a:cubicBezTo>
                  <a:pt x="2" y="191"/>
                  <a:pt x="2" y="191"/>
                  <a:pt x="2" y="191"/>
                </a:cubicBezTo>
                <a:cubicBezTo>
                  <a:pt x="4" y="191"/>
                  <a:pt x="4" y="191"/>
                  <a:pt x="4" y="193"/>
                </a:cubicBezTo>
                <a:cubicBezTo>
                  <a:pt x="4" y="193"/>
                  <a:pt x="4" y="193"/>
                  <a:pt x="4" y="193"/>
                </a:cubicBezTo>
                <a:cubicBezTo>
                  <a:pt x="4" y="194"/>
                  <a:pt x="4" y="195"/>
                  <a:pt x="2" y="195"/>
                </a:cubicBezTo>
                <a:cubicBezTo>
                  <a:pt x="2" y="195"/>
                  <a:pt x="2" y="195"/>
                  <a:pt x="2" y="195"/>
                </a:cubicBezTo>
                <a:cubicBezTo>
                  <a:pt x="1" y="195"/>
                  <a:pt x="0" y="194"/>
                  <a:pt x="0" y="193"/>
                </a:cubicBezTo>
                <a:close/>
                <a:moveTo>
                  <a:pt x="0" y="175"/>
                </a:moveTo>
                <a:cubicBezTo>
                  <a:pt x="0" y="174"/>
                  <a:pt x="1" y="173"/>
                  <a:pt x="2" y="173"/>
                </a:cubicBezTo>
                <a:cubicBezTo>
                  <a:pt x="2" y="173"/>
                  <a:pt x="2" y="173"/>
                  <a:pt x="2" y="173"/>
                </a:cubicBezTo>
                <a:cubicBezTo>
                  <a:pt x="4" y="173"/>
                  <a:pt x="4" y="174"/>
                  <a:pt x="4" y="175"/>
                </a:cubicBezTo>
                <a:cubicBezTo>
                  <a:pt x="4" y="175"/>
                  <a:pt x="4" y="175"/>
                  <a:pt x="4" y="175"/>
                </a:cubicBezTo>
                <a:cubicBezTo>
                  <a:pt x="4" y="176"/>
                  <a:pt x="4" y="177"/>
                  <a:pt x="2" y="177"/>
                </a:cubicBezTo>
                <a:cubicBezTo>
                  <a:pt x="2" y="177"/>
                  <a:pt x="2" y="177"/>
                  <a:pt x="2" y="177"/>
                </a:cubicBezTo>
                <a:cubicBezTo>
                  <a:pt x="1" y="177"/>
                  <a:pt x="0" y="176"/>
                  <a:pt x="0" y="175"/>
                </a:cubicBezTo>
                <a:close/>
                <a:moveTo>
                  <a:pt x="0" y="158"/>
                </a:moveTo>
                <a:cubicBezTo>
                  <a:pt x="0" y="157"/>
                  <a:pt x="1" y="156"/>
                  <a:pt x="2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4" y="156"/>
                  <a:pt x="4" y="157"/>
                  <a:pt x="4" y="158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59"/>
                  <a:pt x="4" y="160"/>
                  <a:pt x="2" y="160"/>
                </a:cubicBezTo>
                <a:cubicBezTo>
                  <a:pt x="2" y="160"/>
                  <a:pt x="2" y="160"/>
                  <a:pt x="2" y="160"/>
                </a:cubicBezTo>
                <a:cubicBezTo>
                  <a:pt x="1" y="160"/>
                  <a:pt x="0" y="159"/>
                  <a:pt x="0" y="158"/>
                </a:cubicBezTo>
                <a:close/>
                <a:moveTo>
                  <a:pt x="0" y="141"/>
                </a:moveTo>
                <a:cubicBezTo>
                  <a:pt x="0" y="139"/>
                  <a:pt x="1" y="139"/>
                  <a:pt x="2" y="139"/>
                </a:cubicBezTo>
                <a:cubicBezTo>
                  <a:pt x="2" y="139"/>
                  <a:pt x="2" y="139"/>
                  <a:pt x="2" y="139"/>
                </a:cubicBezTo>
                <a:cubicBezTo>
                  <a:pt x="4" y="139"/>
                  <a:pt x="4" y="139"/>
                  <a:pt x="4" y="141"/>
                </a:cubicBezTo>
                <a:cubicBezTo>
                  <a:pt x="4" y="141"/>
                  <a:pt x="4" y="141"/>
                  <a:pt x="4" y="141"/>
                </a:cubicBezTo>
                <a:cubicBezTo>
                  <a:pt x="4" y="142"/>
                  <a:pt x="4" y="143"/>
                  <a:pt x="2" y="143"/>
                </a:cubicBezTo>
                <a:cubicBezTo>
                  <a:pt x="2" y="143"/>
                  <a:pt x="2" y="143"/>
                  <a:pt x="2" y="143"/>
                </a:cubicBezTo>
                <a:cubicBezTo>
                  <a:pt x="1" y="143"/>
                  <a:pt x="0" y="142"/>
                  <a:pt x="0" y="141"/>
                </a:cubicBezTo>
                <a:close/>
                <a:moveTo>
                  <a:pt x="0" y="123"/>
                </a:moveTo>
                <a:cubicBezTo>
                  <a:pt x="0" y="122"/>
                  <a:pt x="1" y="121"/>
                  <a:pt x="2" y="121"/>
                </a:cubicBezTo>
                <a:cubicBezTo>
                  <a:pt x="2" y="121"/>
                  <a:pt x="2" y="121"/>
                  <a:pt x="2" y="121"/>
                </a:cubicBezTo>
                <a:cubicBezTo>
                  <a:pt x="4" y="121"/>
                  <a:pt x="4" y="122"/>
                  <a:pt x="4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24"/>
                  <a:pt x="4" y="125"/>
                  <a:pt x="2" y="125"/>
                </a:cubicBezTo>
                <a:cubicBezTo>
                  <a:pt x="2" y="125"/>
                  <a:pt x="2" y="125"/>
                  <a:pt x="2" y="125"/>
                </a:cubicBezTo>
                <a:cubicBezTo>
                  <a:pt x="1" y="125"/>
                  <a:pt x="0" y="124"/>
                  <a:pt x="0" y="123"/>
                </a:cubicBezTo>
                <a:close/>
                <a:moveTo>
                  <a:pt x="0" y="106"/>
                </a:moveTo>
                <a:cubicBezTo>
                  <a:pt x="0" y="105"/>
                  <a:pt x="1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4" y="104"/>
                  <a:pt x="4" y="105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8"/>
                  <a:pt x="2" y="108"/>
                </a:cubicBezTo>
                <a:cubicBezTo>
                  <a:pt x="2" y="108"/>
                  <a:pt x="2" y="108"/>
                  <a:pt x="2" y="108"/>
                </a:cubicBezTo>
                <a:cubicBezTo>
                  <a:pt x="1" y="108"/>
                  <a:pt x="0" y="107"/>
                  <a:pt x="0" y="106"/>
                </a:cubicBezTo>
                <a:close/>
                <a:moveTo>
                  <a:pt x="0" y="89"/>
                </a:moveTo>
                <a:cubicBezTo>
                  <a:pt x="0" y="87"/>
                  <a:pt x="1" y="87"/>
                  <a:pt x="2" y="87"/>
                </a:cubicBezTo>
                <a:cubicBezTo>
                  <a:pt x="2" y="87"/>
                  <a:pt x="2" y="87"/>
                  <a:pt x="2" y="87"/>
                </a:cubicBezTo>
                <a:cubicBezTo>
                  <a:pt x="4" y="87"/>
                  <a:pt x="4" y="87"/>
                  <a:pt x="4" y="89"/>
                </a:cubicBezTo>
                <a:cubicBezTo>
                  <a:pt x="4" y="89"/>
                  <a:pt x="4" y="89"/>
                  <a:pt x="4" y="89"/>
                </a:cubicBezTo>
                <a:cubicBezTo>
                  <a:pt x="4" y="90"/>
                  <a:pt x="4" y="91"/>
                  <a:pt x="2" y="91"/>
                </a:cubicBezTo>
                <a:cubicBezTo>
                  <a:pt x="2" y="91"/>
                  <a:pt x="2" y="91"/>
                  <a:pt x="2" y="91"/>
                </a:cubicBezTo>
                <a:cubicBezTo>
                  <a:pt x="1" y="91"/>
                  <a:pt x="0" y="90"/>
                  <a:pt x="0" y="89"/>
                </a:cubicBezTo>
                <a:close/>
                <a:moveTo>
                  <a:pt x="0" y="71"/>
                </a:moveTo>
                <a:cubicBezTo>
                  <a:pt x="0" y="70"/>
                  <a:pt x="1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cubicBezTo>
                  <a:pt x="4" y="69"/>
                  <a:pt x="4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4" y="72"/>
                  <a:pt x="4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lose/>
                <a:moveTo>
                  <a:pt x="0" y="54"/>
                </a:moveTo>
                <a:cubicBezTo>
                  <a:pt x="0" y="53"/>
                  <a:pt x="1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4" y="52"/>
                  <a:pt x="4" y="53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4" y="56"/>
                  <a:pt x="2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1" y="56"/>
                  <a:pt x="0" y="55"/>
                  <a:pt x="0" y="54"/>
                </a:cubicBezTo>
                <a:close/>
                <a:moveTo>
                  <a:pt x="0" y="37"/>
                </a:moveTo>
                <a:cubicBezTo>
                  <a:pt x="0" y="36"/>
                  <a:pt x="1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4" y="35"/>
                  <a:pt x="4" y="36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8"/>
                  <a:pt x="4" y="39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38"/>
                  <a:pt x="0" y="37"/>
                </a:cubicBezTo>
                <a:close/>
                <a:moveTo>
                  <a:pt x="0" y="19"/>
                </a:moveTo>
                <a:cubicBezTo>
                  <a:pt x="0" y="18"/>
                  <a:pt x="1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4" y="17"/>
                  <a:pt x="4" y="18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0"/>
                  <a:pt x="0" y="19"/>
                </a:cubicBezTo>
                <a:close/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0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" name="Group 45"/>
          <p:cNvGrpSpPr>
            <a:grpSpLocks/>
          </p:cNvGrpSpPr>
          <p:nvPr/>
        </p:nvGrpSpPr>
        <p:grpSpPr bwMode="auto">
          <a:xfrm>
            <a:off x="4142740" y="3163887"/>
            <a:ext cx="1985963" cy="771525"/>
            <a:chOff x="2943839" y="3242383"/>
            <a:chExt cx="1985351" cy="770993"/>
          </a:xfrm>
        </p:grpSpPr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943839" y="3599150"/>
              <a:ext cx="669616" cy="2734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546903" y="3242383"/>
              <a:ext cx="1382287" cy="770993"/>
            </a:xfrm>
            <a:custGeom>
              <a:avLst/>
              <a:gdLst>
                <a:gd name="T0" fmla="*/ 2147483647 w 197"/>
                <a:gd name="T1" fmla="*/ 2147483647 h 139"/>
                <a:gd name="T2" fmla="*/ 2147483647 w 197"/>
                <a:gd name="T3" fmla="*/ 2147483647 h 139"/>
                <a:gd name="T4" fmla="*/ 700242269 w 197"/>
                <a:gd name="T5" fmla="*/ 2147483647 h 139"/>
                <a:gd name="T6" fmla="*/ 0 w 197"/>
                <a:gd name="T7" fmla="*/ 2147483647 h 139"/>
                <a:gd name="T8" fmla="*/ 0 w 197"/>
                <a:gd name="T9" fmla="*/ 608283278 h 139"/>
                <a:gd name="T10" fmla="*/ 700242269 w 197"/>
                <a:gd name="T11" fmla="*/ 0 h 139"/>
                <a:gd name="T12" fmla="*/ 2147483647 w 197"/>
                <a:gd name="T13" fmla="*/ 0 h 139"/>
                <a:gd name="T14" fmla="*/ 2147483647 w 197"/>
                <a:gd name="T15" fmla="*/ 608283278 h 139"/>
                <a:gd name="T16" fmla="*/ 2147483647 w 197"/>
                <a:gd name="T17" fmla="*/ 2147483647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139">
                  <a:moveTo>
                    <a:pt x="197" y="120"/>
                  </a:moveTo>
                  <a:cubicBezTo>
                    <a:pt x="197" y="130"/>
                    <a:pt x="189" y="139"/>
                    <a:pt x="180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8" y="139"/>
                    <a:pt x="0" y="130"/>
                    <a:pt x="0" y="1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9" y="0"/>
                    <a:pt x="197" y="8"/>
                    <a:pt x="197" y="18"/>
                  </a:cubicBezTo>
                  <a:lnTo>
                    <a:pt x="197" y="1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3606407" y="3252359"/>
              <a:ext cx="111876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Feasible and </a:t>
              </a:r>
            </a:p>
            <a:p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efficient</a:t>
              </a:r>
            </a:p>
            <a:p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in production</a:t>
              </a:r>
              <a:endParaRPr lang="en-US" sz="1600">
                <a:cs typeface="Arial" pitchFamily="34" charset="0"/>
              </a:endParaRPr>
            </a:p>
          </p:txBody>
        </p:sp>
      </p:grp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7235190" y="3040062"/>
            <a:ext cx="0" cy="163513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7093903" y="3243262"/>
            <a:ext cx="782637" cy="492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Not </a:t>
            </a:r>
            <a:r>
              <a:rPr lang="en-US" sz="1600" dirty="0">
                <a:solidFill>
                  <a:srgbClr val="000000"/>
                </a:solidFill>
              </a:rPr>
              <a:t>feasible</a:t>
            </a:r>
            <a:endParaRPr lang="en-US" sz="1600" dirty="0">
              <a:cs typeface="Arial" charset="0"/>
            </a:endParaRPr>
          </a:p>
        </p:txBody>
      </p:sp>
      <p:sp>
        <p:nvSpPr>
          <p:cNvPr id="41" name="Freeform 36"/>
          <p:cNvSpPr>
            <a:spLocks noEditPoints="1"/>
          </p:cNvSpPr>
          <p:nvPr/>
        </p:nvSpPr>
        <p:spPr bwMode="auto">
          <a:xfrm>
            <a:off x="4995228" y="4481512"/>
            <a:ext cx="25400" cy="1176338"/>
          </a:xfrm>
          <a:custGeom>
            <a:avLst/>
            <a:gdLst>
              <a:gd name="T0" fmla="*/ 2147483647 w 4"/>
              <a:gd name="T1" fmla="*/ 2147483647 h 195"/>
              <a:gd name="T2" fmla="*/ 2147483647 w 4"/>
              <a:gd name="T3" fmla="*/ 2147483647 h 195"/>
              <a:gd name="T4" fmla="*/ 2147483647 w 4"/>
              <a:gd name="T5" fmla="*/ 2147483647 h 195"/>
              <a:gd name="T6" fmla="*/ 0 w 4"/>
              <a:gd name="T7" fmla="*/ 2147483647 h 195"/>
              <a:gd name="T8" fmla="*/ 2147483647 w 4"/>
              <a:gd name="T9" fmla="*/ 2147483647 h 195"/>
              <a:gd name="T10" fmla="*/ 2147483647 w 4"/>
              <a:gd name="T11" fmla="*/ 2147483647 h 195"/>
              <a:gd name="T12" fmla="*/ 2147483647 w 4"/>
              <a:gd name="T13" fmla="*/ 2147483647 h 195"/>
              <a:gd name="T14" fmla="*/ 0 w 4"/>
              <a:gd name="T15" fmla="*/ 2147483647 h 195"/>
              <a:gd name="T16" fmla="*/ 2147483647 w 4"/>
              <a:gd name="T17" fmla="*/ 2147483647 h 195"/>
              <a:gd name="T18" fmla="*/ 2147483647 w 4"/>
              <a:gd name="T19" fmla="*/ 2147483647 h 195"/>
              <a:gd name="T20" fmla="*/ 2147483647 w 4"/>
              <a:gd name="T21" fmla="*/ 2147483647 h 195"/>
              <a:gd name="T22" fmla="*/ 0 w 4"/>
              <a:gd name="T23" fmla="*/ 2147483647 h 195"/>
              <a:gd name="T24" fmla="*/ 2147483647 w 4"/>
              <a:gd name="T25" fmla="*/ 2147483647 h 195"/>
              <a:gd name="T26" fmla="*/ 2147483647 w 4"/>
              <a:gd name="T27" fmla="*/ 2147483647 h 195"/>
              <a:gd name="T28" fmla="*/ 2147483647 w 4"/>
              <a:gd name="T29" fmla="*/ 2147483647 h 195"/>
              <a:gd name="T30" fmla="*/ 0 w 4"/>
              <a:gd name="T31" fmla="*/ 2147483647 h 195"/>
              <a:gd name="T32" fmla="*/ 2147483647 w 4"/>
              <a:gd name="T33" fmla="*/ 2147483647 h 195"/>
              <a:gd name="T34" fmla="*/ 2147483647 w 4"/>
              <a:gd name="T35" fmla="*/ 2147483647 h 195"/>
              <a:gd name="T36" fmla="*/ 2147483647 w 4"/>
              <a:gd name="T37" fmla="*/ 2147483647 h 195"/>
              <a:gd name="T38" fmla="*/ 0 w 4"/>
              <a:gd name="T39" fmla="*/ 2147483647 h 195"/>
              <a:gd name="T40" fmla="*/ 2147483647 w 4"/>
              <a:gd name="T41" fmla="*/ 2147483647 h 195"/>
              <a:gd name="T42" fmla="*/ 2147483647 w 4"/>
              <a:gd name="T43" fmla="*/ 2147483647 h 195"/>
              <a:gd name="T44" fmla="*/ 2147483647 w 4"/>
              <a:gd name="T45" fmla="*/ 2147483647 h 195"/>
              <a:gd name="T46" fmla="*/ 0 w 4"/>
              <a:gd name="T47" fmla="*/ 2147483647 h 195"/>
              <a:gd name="T48" fmla="*/ 2147483647 w 4"/>
              <a:gd name="T49" fmla="*/ 2147483647 h 195"/>
              <a:gd name="T50" fmla="*/ 2147483647 w 4"/>
              <a:gd name="T51" fmla="*/ 2147483647 h 195"/>
              <a:gd name="T52" fmla="*/ 2147483647 w 4"/>
              <a:gd name="T53" fmla="*/ 2147483647 h 195"/>
              <a:gd name="T54" fmla="*/ 0 w 4"/>
              <a:gd name="T55" fmla="*/ 2147483647 h 195"/>
              <a:gd name="T56" fmla="*/ 2147483647 w 4"/>
              <a:gd name="T57" fmla="*/ 2147483647 h 195"/>
              <a:gd name="T58" fmla="*/ 2147483647 w 4"/>
              <a:gd name="T59" fmla="*/ 2147483647 h 195"/>
              <a:gd name="T60" fmla="*/ 2147483647 w 4"/>
              <a:gd name="T61" fmla="*/ 2147483647 h 195"/>
              <a:gd name="T62" fmla="*/ 0 w 4"/>
              <a:gd name="T63" fmla="*/ 2147483647 h 195"/>
              <a:gd name="T64" fmla="*/ 2147483647 w 4"/>
              <a:gd name="T65" fmla="*/ 2147483647 h 195"/>
              <a:gd name="T66" fmla="*/ 2147483647 w 4"/>
              <a:gd name="T67" fmla="*/ 2147483647 h 195"/>
              <a:gd name="T68" fmla="*/ 2147483647 w 4"/>
              <a:gd name="T69" fmla="*/ 2147483647 h 195"/>
              <a:gd name="T70" fmla="*/ 0 w 4"/>
              <a:gd name="T71" fmla="*/ 2147483647 h 195"/>
              <a:gd name="T72" fmla="*/ 2147483647 w 4"/>
              <a:gd name="T73" fmla="*/ 2147483647 h 195"/>
              <a:gd name="T74" fmla="*/ 2147483647 w 4"/>
              <a:gd name="T75" fmla="*/ 2147483647 h 195"/>
              <a:gd name="T76" fmla="*/ 2147483647 w 4"/>
              <a:gd name="T77" fmla="*/ 2147483647 h 195"/>
              <a:gd name="T78" fmla="*/ 0 w 4"/>
              <a:gd name="T79" fmla="*/ 2147483647 h 195"/>
              <a:gd name="T80" fmla="*/ 2147483647 w 4"/>
              <a:gd name="T81" fmla="*/ 2147483647 h 195"/>
              <a:gd name="T82" fmla="*/ 2147483647 w 4"/>
              <a:gd name="T83" fmla="*/ 2147483647 h 195"/>
              <a:gd name="T84" fmla="*/ 2147483647 w 4"/>
              <a:gd name="T85" fmla="*/ 2147483647 h 195"/>
              <a:gd name="T86" fmla="*/ 0 w 4"/>
              <a:gd name="T87" fmla="*/ 2147483647 h 195"/>
              <a:gd name="T88" fmla="*/ 2147483647 w 4"/>
              <a:gd name="T89" fmla="*/ 0 h 195"/>
              <a:gd name="T90" fmla="*/ 2147483647 w 4"/>
              <a:gd name="T91" fmla="*/ 2147483647 h 195"/>
              <a:gd name="T92" fmla="*/ 2147483647 w 4"/>
              <a:gd name="T93" fmla="*/ 2147483647 h 195"/>
              <a:gd name="T94" fmla="*/ 0 w 4"/>
              <a:gd name="T95" fmla="*/ 2147483647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"/>
              <a:gd name="T145" fmla="*/ 0 h 195"/>
              <a:gd name="T146" fmla="*/ 4 w 4"/>
              <a:gd name="T147" fmla="*/ 195 h 1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" h="195">
                <a:moveTo>
                  <a:pt x="0" y="193"/>
                </a:moveTo>
                <a:cubicBezTo>
                  <a:pt x="0" y="192"/>
                  <a:pt x="1" y="191"/>
                  <a:pt x="2" y="191"/>
                </a:cubicBezTo>
                <a:cubicBezTo>
                  <a:pt x="2" y="191"/>
                  <a:pt x="2" y="191"/>
                  <a:pt x="2" y="191"/>
                </a:cubicBezTo>
                <a:cubicBezTo>
                  <a:pt x="3" y="191"/>
                  <a:pt x="4" y="192"/>
                  <a:pt x="4" y="193"/>
                </a:cubicBezTo>
                <a:cubicBezTo>
                  <a:pt x="4" y="193"/>
                  <a:pt x="4" y="193"/>
                  <a:pt x="4" y="193"/>
                </a:cubicBezTo>
                <a:cubicBezTo>
                  <a:pt x="4" y="194"/>
                  <a:pt x="3" y="195"/>
                  <a:pt x="2" y="195"/>
                </a:cubicBezTo>
                <a:cubicBezTo>
                  <a:pt x="2" y="195"/>
                  <a:pt x="2" y="195"/>
                  <a:pt x="2" y="195"/>
                </a:cubicBezTo>
                <a:cubicBezTo>
                  <a:pt x="1" y="195"/>
                  <a:pt x="0" y="194"/>
                  <a:pt x="0" y="193"/>
                </a:cubicBezTo>
                <a:close/>
                <a:moveTo>
                  <a:pt x="0" y="176"/>
                </a:moveTo>
                <a:cubicBezTo>
                  <a:pt x="0" y="174"/>
                  <a:pt x="1" y="174"/>
                  <a:pt x="2" y="174"/>
                </a:cubicBezTo>
                <a:cubicBezTo>
                  <a:pt x="2" y="174"/>
                  <a:pt x="2" y="174"/>
                  <a:pt x="2" y="174"/>
                </a:cubicBezTo>
                <a:cubicBezTo>
                  <a:pt x="3" y="174"/>
                  <a:pt x="4" y="174"/>
                  <a:pt x="4" y="176"/>
                </a:cubicBezTo>
                <a:cubicBezTo>
                  <a:pt x="4" y="176"/>
                  <a:pt x="4" y="176"/>
                  <a:pt x="4" y="176"/>
                </a:cubicBezTo>
                <a:cubicBezTo>
                  <a:pt x="4" y="177"/>
                  <a:pt x="3" y="178"/>
                  <a:pt x="2" y="178"/>
                </a:cubicBezTo>
                <a:cubicBezTo>
                  <a:pt x="2" y="178"/>
                  <a:pt x="2" y="178"/>
                  <a:pt x="2" y="178"/>
                </a:cubicBezTo>
                <a:cubicBezTo>
                  <a:pt x="1" y="178"/>
                  <a:pt x="0" y="177"/>
                  <a:pt x="0" y="176"/>
                </a:cubicBezTo>
                <a:close/>
                <a:moveTo>
                  <a:pt x="0" y="158"/>
                </a:moveTo>
                <a:cubicBezTo>
                  <a:pt x="0" y="157"/>
                  <a:pt x="1" y="156"/>
                  <a:pt x="2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3" y="156"/>
                  <a:pt x="4" y="157"/>
                  <a:pt x="4" y="158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59"/>
                  <a:pt x="3" y="160"/>
                  <a:pt x="2" y="160"/>
                </a:cubicBezTo>
                <a:cubicBezTo>
                  <a:pt x="2" y="160"/>
                  <a:pt x="2" y="160"/>
                  <a:pt x="2" y="160"/>
                </a:cubicBezTo>
                <a:cubicBezTo>
                  <a:pt x="1" y="160"/>
                  <a:pt x="0" y="159"/>
                  <a:pt x="0" y="158"/>
                </a:cubicBezTo>
                <a:close/>
                <a:moveTo>
                  <a:pt x="0" y="141"/>
                </a:moveTo>
                <a:cubicBezTo>
                  <a:pt x="0" y="140"/>
                  <a:pt x="1" y="139"/>
                  <a:pt x="2" y="139"/>
                </a:cubicBezTo>
                <a:cubicBezTo>
                  <a:pt x="2" y="139"/>
                  <a:pt x="2" y="139"/>
                  <a:pt x="2" y="139"/>
                </a:cubicBezTo>
                <a:cubicBezTo>
                  <a:pt x="3" y="139"/>
                  <a:pt x="4" y="140"/>
                  <a:pt x="4" y="141"/>
                </a:cubicBezTo>
                <a:cubicBezTo>
                  <a:pt x="4" y="141"/>
                  <a:pt x="4" y="141"/>
                  <a:pt x="4" y="141"/>
                </a:cubicBezTo>
                <a:cubicBezTo>
                  <a:pt x="4" y="142"/>
                  <a:pt x="3" y="143"/>
                  <a:pt x="2" y="143"/>
                </a:cubicBezTo>
                <a:cubicBezTo>
                  <a:pt x="2" y="143"/>
                  <a:pt x="2" y="143"/>
                  <a:pt x="2" y="143"/>
                </a:cubicBezTo>
                <a:cubicBezTo>
                  <a:pt x="1" y="143"/>
                  <a:pt x="0" y="142"/>
                  <a:pt x="0" y="141"/>
                </a:cubicBezTo>
                <a:close/>
                <a:moveTo>
                  <a:pt x="0" y="124"/>
                </a:moveTo>
                <a:cubicBezTo>
                  <a:pt x="0" y="122"/>
                  <a:pt x="1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3" y="122"/>
                  <a:pt x="4" y="122"/>
                  <a:pt x="4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4" y="125"/>
                  <a:pt x="3" y="126"/>
                  <a:pt x="2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1" y="126"/>
                  <a:pt x="0" y="125"/>
                  <a:pt x="0" y="124"/>
                </a:cubicBezTo>
                <a:close/>
                <a:moveTo>
                  <a:pt x="0" y="106"/>
                </a:moveTo>
                <a:cubicBezTo>
                  <a:pt x="0" y="105"/>
                  <a:pt x="1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3" y="104"/>
                  <a:pt x="4" y="105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3" y="108"/>
                  <a:pt x="2" y="108"/>
                </a:cubicBezTo>
                <a:cubicBezTo>
                  <a:pt x="2" y="108"/>
                  <a:pt x="2" y="108"/>
                  <a:pt x="2" y="108"/>
                </a:cubicBezTo>
                <a:cubicBezTo>
                  <a:pt x="1" y="108"/>
                  <a:pt x="0" y="107"/>
                  <a:pt x="0" y="106"/>
                </a:cubicBezTo>
                <a:close/>
                <a:moveTo>
                  <a:pt x="0" y="89"/>
                </a:moveTo>
                <a:cubicBezTo>
                  <a:pt x="0" y="88"/>
                  <a:pt x="1" y="87"/>
                  <a:pt x="2" y="87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87"/>
                  <a:pt x="4" y="88"/>
                  <a:pt x="4" y="89"/>
                </a:cubicBezTo>
                <a:cubicBezTo>
                  <a:pt x="4" y="89"/>
                  <a:pt x="4" y="89"/>
                  <a:pt x="4" y="89"/>
                </a:cubicBezTo>
                <a:cubicBezTo>
                  <a:pt x="4" y="90"/>
                  <a:pt x="3" y="91"/>
                  <a:pt x="2" y="91"/>
                </a:cubicBezTo>
                <a:cubicBezTo>
                  <a:pt x="2" y="91"/>
                  <a:pt x="2" y="91"/>
                  <a:pt x="2" y="91"/>
                </a:cubicBezTo>
                <a:cubicBezTo>
                  <a:pt x="1" y="91"/>
                  <a:pt x="0" y="90"/>
                  <a:pt x="0" y="89"/>
                </a:cubicBezTo>
                <a:close/>
                <a:moveTo>
                  <a:pt x="0" y="72"/>
                </a:moveTo>
                <a:cubicBezTo>
                  <a:pt x="0" y="70"/>
                  <a:pt x="1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3" y="70"/>
                  <a:pt x="4" y="70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4" y="73"/>
                  <a:pt x="3" y="74"/>
                  <a:pt x="2" y="74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0" y="73"/>
                  <a:pt x="0" y="72"/>
                </a:cubicBezTo>
                <a:close/>
                <a:moveTo>
                  <a:pt x="0" y="54"/>
                </a:moveTo>
                <a:cubicBezTo>
                  <a:pt x="0" y="53"/>
                  <a:pt x="1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3" y="52"/>
                  <a:pt x="4" y="53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6"/>
                  <a:pt x="2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1" y="56"/>
                  <a:pt x="0" y="55"/>
                  <a:pt x="0" y="54"/>
                </a:cubicBezTo>
                <a:close/>
                <a:moveTo>
                  <a:pt x="0" y="37"/>
                </a:moveTo>
                <a:cubicBezTo>
                  <a:pt x="0" y="36"/>
                  <a:pt x="1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3" y="35"/>
                  <a:pt x="4" y="36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8"/>
                  <a:pt x="3" y="39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38"/>
                  <a:pt x="0" y="37"/>
                </a:cubicBezTo>
                <a:close/>
                <a:moveTo>
                  <a:pt x="0" y="20"/>
                </a:moveTo>
                <a:cubicBezTo>
                  <a:pt x="0" y="19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3" y="18"/>
                  <a:pt x="4" y="19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3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lose/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 flipV="1">
            <a:off x="5006340" y="5716587"/>
            <a:ext cx="0" cy="166688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3010853" y="4425950"/>
            <a:ext cx="169862" cy="0"/>
          </a:xfrm>
          <a:prstGeom prst="line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7063740" y="5548312"/>
            <a:ext cx="31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Myriad Pro" pitchFamily="34" charset="0"/>
                <a:cs typeface="Arial" pitchFamily="34" charset="0"/>
              </a:rPr>
              <a:t>PPF</a:t>
            </a:r>
            <a:endParaRPr lang="en-US" sz="1600">
              <a:cs typeface="Arial" pitchFamily="34" charset="0"/>
            </a:endParaRPr>
          </a:p>
        </p:txBody>
      </p:sp>
      <p:sp>
        <p:nvSpPr>
          <p:cNvPr id="45" name="Oval 40"/>
          <p:cNvSpPr>
            <a:spLocks noChangeArrowheads="1"/>
          </p:cNvSpPr>
          <p:nvPr/>
        </p:nvSpPr>
        <p:spPr bwMode="auto">
          <a:xfrm>
            <a:off x="4942840" y="4365625"/>
            <a:ext cx="125413" cy="1206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4942840" y="5003800"/>
            <a:ext cx="125413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Oval 42"/>
          <p:cNvSpPr>
            <a:spLocks noChangeArrowheads="1"/>
          </p:cNvSpPr>
          <p:nvPr/>
        </p:nvSpPr>
        <p:spPr bwMode="auto">
          <a:xfrm>
            <a:off x="5831840" y="5003800"/>
            <a:ext cx="127000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3"/>
          <p:cNvSpPr>
            <a:spLocks/>
          </p:cNvSpPr>
          <p:nvPr/>
        </p:nvSpPr>
        <p:spPr bwMode="auto">
          <a:xfrm>
            <a:off x="3010853" y="1900237"/>
            <a:ext cx="5310187" cy="3983038"/>
          </a:xfrm>
          <a:custGeom>
            <a:avLst/>
            <a:gdLst>
              <a:gd name="T0" fmla="*/ 2147483647 w 1992"/>
              <a:gd name="T1" fmla="*/ 2147483647 h 1561"/>
              <a:gd name="T2" fmla="*/ 0 w 1992"/>
              <a:gd name="T3" fmla="*/ 2147483647 h 1561"/>
              <a:gd name="T4" fmla="*/ 0 w 1992"/>
              <a:gd name="T5" fmla="*/ 0 h 1561"/>
              <a:gd name="T6" fmla="*/ 0 60000 65536"/>
              <a:gd name="T7" fmla="*/ 0 60000 65536"/>
              <a:gd name="T8" fmla="*/ 0 60000 65536"/>
              <a:gd name="T9" fmla="*/ 0 w 1992"/>
              <a:gd name="T10" fmla="*/ 0 h 1561"/>
              <a:gd name="T11" fmla="*/ 1992 w 1992"/>
              <a:gd name="T12" fmla="*/ 1561 h 15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2" h="1561">
                <a:moveTo>
                  <a:pt x="1992" y="1561"/>
                </a:moveTo>
                <a:lnTo>
                  <a:pt x="0" y="156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8127365" y="5994400"/>
            <a:ext cx="1327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Quantity of fish</a:t>
            </a:r>
            <a:endParaRPr lang="en-US" sz="1600" b="1">
              <a:cs typeface="Arial" pitchFamily="34" charset="0"/>
            </a:endParaRPr>
          </a:p>
        </p:txBody>
      </p:sp>
      <p:grpSp>
        <p:nvGrpSpPr>
          <p:cNvPr id="50" name="Group 44"/>
          <p:cNvGrpSpPr>
            <a:grpSpLocks/>
          </p:cNvGrpSpPr>
          <p:nvPr/>
        </p:nvGrpSpPr>
        <p:grpSpPr bwMode="auto">
          <a:xfrm>
            <a:off x="3407728" y="4767262"/>
            <a:ext cx="1219200" cy="557213"/>
            <a:chOff x="2208940" y="4844690"/>
            <a:chExt cx="1217749" cy="557389"/>
          </a:xfrm>
        </p:grpSpPr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2208940" y="4844690"/>
              <a:ext cx="1217749" cy="557389"/>
            </a:xfrm>
            <a:custGeom>
              <a:avLst/>
              <a:gdLst>
                <a:gd name="T0" fmla="*/ 2147483647 w 197"/>
                <a:gd name="T1" fmla="*/ 2147483647 h 95"/>
                <a:gd name="T2" fmla="*/ 2147483647 w 197"/>
                <a:gd name="T3" fmla="*/ 2147483647 h 95"/>
                <a:gd name="T4" fmla="*/ 907236348 w 197"/>
                <a:gd name="T5" fmla="*/ 2147483647 h 95"/>
                <a:gd name="T6" fmla="*/ 0 w 197"/>
                <a:gd name="T7" fmla="*/ 2147483647 h 95"/>
                <a:gd name="T8" fmla="*/ 0 w 197"/>
                <a:gd name="T9" fmla="*/ 646222925 h 95"/>
                <a:gd name="T10" fmla="*/ 907236348 w 197"/>
                <a:gd name="T11" fmla="*/ 0 h 95"/>
                <a:gd name="T12" fmla="*/ 2147483647 w 197"/>
                <a:gd name="T13" fmla="*/ 0 h 95"/>
                <a:gd name="T14" fmla="*/ 2147483647 w 197"/>
                <a:gd name="T15" fmla="*/ 646222925 h 95"/>
                <a:gd name="T16" fmla="*/ 2147483647 w 197"/>
                <a:gd name="T17" fmla="*/ 2147483647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95">
                  <a:moveTo>
                    <a:pt x="197" y="77"/>
                  </a:moveTo>
                  <a:cubicBezTo>
                    <a:pt x="197" y="87"/>
                    <a:pt x="189" y="95"/>
                    <a:pt x="179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8" y="95"/>
                    <a:pt x="0" y="87"/>
                    <a:pt x="0" y="7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9" y="0"/>
                    <a:pt x="197" y="8"/>
                    <a:pt x="197" y="19"/>
                  </a:cubicBezTo>
                  <a:lnTo>
                    <a:pt x="197" y="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2285984" y="4874461"/>
              <a:ext cx="105704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Feasible  but</a:t>
              </a:r>
            </a:p>
            <a:p>
              <a:r>
                <a:rPr lang="en-US" sz="1600">
                  <a:solidFill>
                    <a:srgbClr val="000000"/>
                  </a:solidFill>
                  <a:cs typeface="Arial" pitchFamily="34" charset="0"/>
                </a:rPr>
                <a:t>not efficient</a:t>
              </a:r>
              <a:endParaRPr lang="en-US" sz="1600">
                <a:cs typeface="Arial" pitchFamily="34" charset="0"/>
              </a:endParaRPr>
            </a:p>
          </p:txBody>
        </p:sp>
      </p:grp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8321040" y="1381125"/>
            <a:ext cx="1319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b="1"/>
              <a:t>Figure 3.1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41297" y="6377078"/>
            <a:ext cx="1492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1 | Module 3</a:t>
            </a:r>
          </a:p>
        </p:txBody>
      </p:sp>
    </p:spTree>
    <p:extLst>
      <p:ext uri="{BB962C8B-B14F-4D97-AF65-F5344CB8AC3E}">
        <p14:creationId xmlns:p14="http://schemas.microsoft.com/office/powerpoint/2010/main" val="8187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8513</TotalTime>
  <Words>1807</Words>
  <Application>Microsoft Macintosh PowerPoint</Application>
  <PresentationFormat>Widescreen</PresentationFormat>
  <Paragraphs>430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Rounded MT Bold</vt:lpstr>
      <vt:lpstr>Calibri</vt:lpstr>
      <vt:lpstr>Calibri Light</vt:lpstr>
      <vt:lpstr>Candara</vt:lpstr>
      <vt:lpstr>Century Gothic</vt:lpstr>
      <vt:lpstr>Myriad Pro</vt:lpstr>
      <vt:lpstr>Wingdings</vt:lpstr>
      <vt:lpstr>Office Theme</vt:lpstr>
      <vt:lpstr>Todays Agenda </vt:lpstr>
      <vt:lpstr>PowerPoint Presentation</vt:lpstr>
      <vt:lpstr>PowerPoint Presentation</vt:lpstr>
      <vt:lpstr>Video Questions </vt:lpstr>
      <vt:lpstr>Scarcity and Opportunity Cost - Zoo</vt:lpstr>
      <vt:lpstr>Today’s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35</cp:revision>
  <dcterms:created xsi:type="dcterms:W3CDTF">2015-01-29T01:02:02Z</dcterms:created>
  <dcterms:modified xsi:type="dcterms:W3CDTF">2019-02-07T12:58:07Z</dcterms:modified>
</cp:coreProperties>
</file>