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1" r:id="rId3"/>
    <p:sldId id="303" r:id="rId4"/>
    <p:sldId id="304" r:id="rId5"/>
    <p:sldId id="305" r:id="rId6"/>
    <p:sldId id="306" r:id="rId7"/>
    <p:sldId id="307" r:id="rId8"/>
    <p:sldId id="309" r:id="rId9"/>
    <p:sldId id="308" r:id="rId10"/>
    <p:sldId id="310" r:id="rId11"/>
    <p:sldId id="302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8"/>
  </p:normalViewPr>
  <p:slideViewPr>
    <p:cSldViewPr snapToGrid="0">
      <p:cViewPr varScale="1">
        <p:scale>
          <a:sx n="85" d="100"/>
          <a:sy n="85" d="100"/>
        </p:scale>
        <p:origin x="19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B0E6842-EC71-459A-923E-F9BEA285B898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87A0ABB-6872-4A16-85A5-73029B228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75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A48C-09CB-4530-B681-CA3CDB8D4C5B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4A57-5AB0-4CC7-A9E5-6E96CB4B6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2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0288-4BF7-48D4-AFEB-07D04D736BF4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7C88-C5D6-40A8-BA4B-ED0F8D4E1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D6FA-E87D-49B0-A9C0-5D61231AE619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B3A5-3D7A-419F-B376-E1AAC7364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F44E-95F2-4D02-90D7-6F1287873E51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D375-DC06-4E1D-85D0-59EDFE20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4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4C3E-4923-4458-B2B4-EFD14EFB4E1F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FB25-F4AF-4CA0-AE60-2ED82728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784F-1A4F-4990-8555-7E052F89F4BF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BD10-FA4A-4C7A-84C1-6610F7AB8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E502-F579-4027-BEEF-D0612A144D0A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3594-D55E-4B6B-95A1-2D1BF01CB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CC62-BADA-4C2F-85C5-13C4F7CB5AC8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6ED3-AC0D-4CE6-82E9-D7D501952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84C3-2D2E-499A-B322-1544B19747FB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B43D-B6DB-443C-A54D-72005D30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B726-D84C-4399-B624-FFCE28B79846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398F-8896-4259-8586-5AF5ECCA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3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5B47-C676-48A2-8903-1440B67C336A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81D0-96BF-423D-80A3-032868560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4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C9E4D2-5539-4BA3-98CA-445B035BB333}" type="datetimeFigureOut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34404F-B20F-4110-A863-635742CA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325" y="284163"/>
            <a:ext cx="11572875" cy="6340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5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9525" y="1076325"/>
            <a:ext cx="4125913" cy="4684713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460875" y="1082675"/>
            <a:ext cx="69675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9563" indent="-309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600">
                <a:solidFill>
                  <a:srgbClr val="000000"/>
                </a:solidFill>
              </a:rPr>
              <a:t>Explain the pros and cons of protectionism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600">
                <a:solidFill>
                  <a:srgbClr val="000000"/>
                </a:solidFill>
              </a:rPr>
              <a:t>Illustrate the effects of a tariff and an import quota</a:t>
            </a:r>
            <a:endParaRPr lang="en-US" sz="2600"/>
          </a:p>
        </p:txBody>
      </p:sp>
      <p:sp>
        <p:nvSpPr>
          <p:cNvPr id="8" name="TextBox 7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  <p:pic>
        <p:nvPicPr>
          <p:cNvPr id="5129" name="Picture 1" descr="Krug_AP_2e_Econ_MO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624138"/>
            <a:ext cx="66992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9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14325" y="517525"/>
            <a:ext cx="11572875" cy="61071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6350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14325" y="1177925"/>
            <a:ext cx="11572875" cy="5446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3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50963" y="365125"/>
            <a:ext cx="1595437" cy="946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14345" name="TextBox 7"/>
          <p:cNvSpPr txBox="1">
            <a:spLocks noChangeArrowheads="1"/>
          </p:cNvSpPr>
          <p:nvPr/>
        </p:nvSpPr>
        <p:spPr bwMode="auto">
          <a:xfrm>
            <a:off x="3089275" y="627063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Bringing Down the Walls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  <p:pic>
        <p:nvPicPr>
          <p:cNvPr id="14347" name="Picture 2" descr="Krug_AP_2e_Econ_44UN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377950"/>
            <a:ext cx="6675438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325" y="558800"/>
            <a:ext cx="11572875" cy="60658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65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0" y="185738"/>
            <a:ext cx="4124325" cy="792162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736600" y="1219200"/>
            <a:ext cx="108918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5275" indent="-2952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AutoNum type="arabicPeriod"/>
            </a:pPr>
            <a:r>
              <a:rPr lang="en-US" b="1"/>
              <a:t> Protectionism </a:t>
            </a:r>
            <a:r>
              <a:rPr lang="en-US"/>
              <a:t>is the practice of limiting trade to protect domestic industries.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AutoNum type="arabicPeriod"/>
            </a:pPr>
            <a:endParaRPr lang="en-US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AutoNum type="arabicPeriod"/>
            </a:pPr>
            <a:r>
              <a:rPr lang="en-US"/>
              <a:t> </a:t>
            </a:r>
            <a:r>
              <a:rPr lang="en-US" b="1"/>
              <a:t>Tariffs</a:t>
            </a:r>
            <a:r>
              <a:rPr lang="en-US"/>
              <a:t> are taxes on imports. While helping domestic industry, they provide a revenue for the government.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AutoNum type="arabicPeriod"/>
            </a:pPr>
            <a:endParaRPr lang="en-US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AutoNum type="arabicPeriod"/>
            </a:pPr>
            <a:r>
              <a:rPr lang="en-US" b="1"/>
              <a:t> </a:t>
            </a:r>
            <a:r>
              <a:rPr lang="en-US"/>
              <a:t> </a:t>
            </a:r>
            <a:r>
              <a:rPr lang="en-US" b="1"/>
              <a:t>Import quota </a:t>
            </a:r>
            <a:r>
              <a:rPr lang="en-US"/>
              <a:t>is a limit on the quantity of a good that can be imported within a given period.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50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Trade Restrictions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008063" y="1377950"/>
            <a:ext cx="105537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Remember, specialization and trade make larger quantities of goods and services available to consumers.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26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Every country now has an open economy, although some economies are more open than others.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26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Some factors that affect a country’s approach to trade: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Transportation costs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Fear of becoming reliant upon another country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National pride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sz="2600" dirty="0"/>
          </a:p>
          <a:p>
            <a:pPr marL="4572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Casualties of trade: lost jobs/increased structural unemployment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Trade Restrictions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  <p:pic>
        <p:nvPicPr>
          <p:cNvPr id="7177" name="Picture 1" descr="Krug_AP_2e_Econ_fig_44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79550"/>
            <a:ext cx="8229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8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Trade Restrictions 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846138" y="2314575"/>
            <a:ext cx="105537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 b="1"/>
              <a:t>Protectionism</a:t>
            </a:r>
            <a:r>
              <a:rPr lang="en-US" sz="2600"/>
              <a:t> is the practice of limiting trade to protect domestic industries.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Primary tools of protectionism: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Tariffs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Import quotas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/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1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2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Tariffs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014413" y="1743075"/>
            <a:ext cx="66230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 b="1"/>
              <a:t>Tariffs </a:t>
            </a:r>
            <a:r>
              <a:rPr lang="en-US" sz="2600"/>
              <a:t>are taxes on imports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Can make prices higher for domestic consumers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Can spark trade wars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In U.S., 1% of federal government revenue comes from tariffs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Consider hypothetical U.S. market for ceramic plates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/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  <p:pic>
        <p:nvPicPr>
          <p:cNvPr id="9226" name="Picture 2" descr="Krug_AP_2e_Econ_44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947863"/>
            <a:ext cx="376713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6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Tariffs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  <p:pic>
        <p:nvPicPr>
          <p:cNvPr id="10249" name="Picture 1" descr="Krug_AP_2e_Econ_fig_44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2450"/>
            <a:ext cx="5945188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8538" y="1193800"/>
            <a:ext cx="56229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The U.S. Ceramic Plate Market with Imports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70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Tariffs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1813" y="1249363"/>
            <a:ext cx="33575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 Tariff on Ceramic Plates</a:t>
            </a:r>
          </a:p>
        </p:txBody>
      </p:sp>
      <p:pic>
        <p:nvPicPr>
          <p:cNvPr id="11274" name="Picture 2" descr="Krug_AP_2e_Econ_fig_44_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711325"/>
            <a:ext cx="6062662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4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Quotas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1014413" y="1743075"/>
            <a:ext cx="66230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An </a:t>
            </a:r>
            <a:r>
              <a:rPr lang="en-US" sz="2600" b="1"/>
              <a:t>Import Quota </a:t>
            </a:r>
            <a:r>
              <a:rPr lang="en-US" sz="2600"/>
              <a:t>is a limit on the quantity of a good that can be imported within a given period.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Restricting supplies, reduces equilibrium quantity and increases the equilibrium price.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Result is higher prices for domestic consumers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Consider, again, hypothetical U.S. market for ceramic plates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/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  <p:pic>
        <p:nvPicPr>
          <p:cNvPr id="12298" name="Picture 2" descr="Krug_AP_2e_Econ_44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947863"/>
            <a:ext cx="376713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8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Quotas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1813" y="1249363"/>
            <a:ext cx="31035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 Ceramic Plates Quota</a:t>
            </a:r>
          </a:p>
        </p:txBody>
      </p:sp>
      <p:pic>
        <p:nvPicPr>
          <p:cNvPr id="13322" name="Picture 1" descr="Krug_AP_2e_Econ_fig_44_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711325"/>
            <a:ext cx="60642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348</Words>
  <Application>Microsoft Macintosh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ＭＳ Ｐゴシック</vt:lpstr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39</cp:revision>
  <dcterms:created xsi:type="dcterms:W3CDTF">2015-01-29T01:02:02Z</dcterms:created>
  <dcterms:modified xsi:type="dcterms:W3CDTF">2019-07-22T15:10:09Z</dcterms:modified>
</cp:coreProperties>
</file>