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81" r:id="rId3"/>
    <p:sldId id="290" r:id="rId4"/>
    <p:sldId id="291" r:id="rId5"/>
    <p:sldId id="292" r:id="rId6"/>
    <p:sldId id="293" r:id="rId7"/>
    <p:sldId id="279" r:id="rId8"/>
    <p:sldId id="282" r:id="rId9"/>
    <p:sldId id="294" r:id="rId10"/>
    <p:sldId id="298" r:id="rId11"/>
    <p:sldId id="277" r:id="rId12"/>
    <p:sldId id="276" r:id="rId13"/>
    <p:sldId id="275" r:id="rId14"/>
    <p:sldId id="295" r:id="rId15"/>
    <p:sldId id="271" r:id="rId16"/>
    <p:sldId id="286" r:id="rId17"/>
    <p:sldId id="296" r:id="rId18"/>
    <p:sldId id="289" r:id="rId19"/>
    <p:sldId id="288"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1" autoAdjust="0"/>
    <p:restoredTop sz="94660"/>
  </p:normalViewPr>
  <p:slideViewPr>
    <p:cSldViewPr snapToGrid="0">
      <p:cViewPr varScale="1">
        <p:scale>
          <a:sx n="65" d="100"/>
          <a:sy n="65" d="100"/>
        </p:scale>
        <p:origin x="-1136"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C8B3E370-BB4C-467F-9E96-8F37DB05822B}" type="datetimeFigureOut">
              <a:rPr lang="en-US"/>
              <a:pPr>
                <a:defRPr/>
              </a:pPr>
              <a:t>4/24/2019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3C61AF4-8863-4DE4-B49A-D436461C0C45}" type="slidenum">
              <a:rPr lang="en-US"/>
              <a:pPr>
                <a:defRPr/>
              </a:pPr>
              <a:t>‹#›</a:t>
            </a:fld>
            <a:endParaRPr lang="en-US"/>
          </a:p>
        </p:txBody>
      </p:sp>
    </p:spTree>
    <p:extLst>
      <p:ext uri="{BB962C8B-B14F-4D97-AF65-F5344CB8AC3E}">
        <p14:creationId xmlns:p14="http://schemas.microsoft.com/office/powerpoint/2010/main" val="90352269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i="1" u="sng"/>
              <a:t>Figure Caption</a:t>
            </a:r>
            <a:r>
              <a:rPr lang="en-US" b="1"/>
              <a:t>: Figure 41.1: The Balance of Payments</a:t>
            </a:r>
          </a:p>
          <a:p>
            <a:pPr eaLnBrk="1" hangingPunct="1">
              <a:spcBef>
                <a:spcPct val="0"/>
              </a:spcBef>
            </a:pPr>
            <a:r>
              <a:rPr lang="en-US"/>
              <a:t>The green arrows represent payments that are counted in the balance of payments on current account. The red arrows represent payments that are counted in the balance of payments on financial account. Because the total flow into the United States must equal the total flow out of the United States, the sum of the balance of payments on current account plus the balance of payments on financial account is zero.</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0FC8C97-6EDE-49E9-B706-E4008802130E}" type="slidenum">
              <a:rPr lang="en-US"/>
              <a:pPr>
                <a:spcBef>
                  <a:spcPct val="0"/>
                </a:spcBef>
              </a:pPr>
              <a:t>7</a:t>
            </a:fld>
            <a:endParaRPr lang="en-US"/>
          </a:p>
        </p:txBody>
      </p:sp>
    </p:spTree>
    <p:extLst>
      <p:ext uri="{BB962C8B-B14F-4D97-AF65-F5344CB8AC3E}">
        <p14:creationId xmlns:p14="http://schemas.microsoft.com/office/powerpoint/2010/main" val="1112187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i="1" u="sng"/>
              <a:t>Figure Caption</a:t>
            </a:r>
            <a:r>
              <a:rPr lang="en-US" b="1"/>
              <a:t>: Figure 41.2: The Loanable Funds Model – Revisited</a:t>
            </a:r>
          </a:p>
          <a:p>
            <a:pPr eaLnBrk="1" hangingPunct="1">
              <a:spcBef>
                <a:spcPct val="0"/>
              </a:spcBef>
            </a:pPr>
            <a:r>
              <a:rPr lang="en-US"/>
              <a:t>According to the loanable funds model of the interest rate, the equilibrium interest rate is determined by the intersection of the supply of loanable funds, </a:t>
            </a:r>
            <a:r>
              <a:rPr lang="en-US" i="1"/>
              <a:t>S,</a:t>
            </a:r>
            <a:r>
              <a:rPr lang="en-US"/>
              <a:t> and the demand for loanable funds, </a:t>
            </a:r>
            <a:r>
              <a:rPr lang="en-US" i="1"/>
              <a:t>D.</a:t>
            </a:r>
            <a:r>
              <a:rPr lang="en-US"/>
              <a:t> At point </a:t>
            </a:r>
            <a:r>
              <a:rPr lang="en-US" i="1"/>
              <a:t>E,</a:t>
            </a:r>
            <a:r>
              <a:rPr lang="en-US"/>
              <a:t> the equilibrium interest rate is 4%.</a:t>
            </a:r>
          </a:p>
          <a:p>
            <a:pPr eaLnBrk="1" hangingPunct="1">
              <a:spcBef>
                <a:spcPct val="0"/>
              </a:spcBef>
            </a:pPr>
            <a:r>
              <a:rPr lang="en-US"/>
              <a:t>The Loanable Funds Market is typically labeled </a:t>
            </a:r>
            <a:r>
              <a:rPr lang="en-US" altLang="en-US"/>
              <a:t>“</a:t>
            </a:r>
            <a:r>
              <a:rPr lang="en-US"/>
              <a:t>Real Interest Rate</a:t>
            </a:r>
            <a:r>
              <a:rPr lang="en-US" altLang="en-US"/>
              <a:t>”</a:t>
            </a:r>
            <a:r>
              <a:rPr lang="en-US"/>
              <a:t> by the AP program.</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A1E96B0-D027-49C7-A1F6-6F60E3E9F87D}" type="slidenum">
              <a:rPr lang="en-US"/>
              <a:pPr>
                <a:spcBef>
                  <a:spcPct val="0"/>
                </a:spcBef>
              </a:pPr>
              <a:t>12</a:t>
            </a:fld>
            <a:endParaRPr lang="en-US"/>
          </a:p>
        </p:txBody>
      </p:sp>
    </p:spTree>
    <p:extLst>
      <p:ext uri="{BB962C8B-B14F-4D97-AF65-F5344CB8AC3E}">
        <p14:creationId xmlns:p14="http://schemas.microsoft.com/office/powerpoint/2010/main" val="2177227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i="1" u="sng"/>
              <a:t>Figure Caption</a:t>
            </a:r>
            <a:r>
              <a:rPr lang="en-US" b="1"/>
              <a:t>: Figure 41.3: Loanable Funds Markets in Two Countries </a:t>
            </a:r>
          </a:p>
          <a:p>
            <a:pPr eaLnBrk="1" hangingPunct="1">
              <a:spcBef>
                <a:spcPct val="0"/>
              </a:spcBef>
            </a:pPr>
            <a:r>
              <a:rPr lang="en-US"/>
              <a:t>Here we show two countries, the United States and Britain, each with its own loanable funds market. The equilibrium interest rate is 6% in the U.S. market but only 2% in the British market. This creates an incentive for capital to flow from Britain to the United States.</a:t>
            </a:r>
          </a:p>
          <a:p>
            <a:pPr eaLnBrk="1" hangingPunct="1">
              <a:spcBef>
                <a:spcPct val="0"/>
              </a:spcBef>
            </a:pPr>
            <a:endParaRPr 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46FF859-9494-4060-AECD-018D9E7E3119}" type="slidenum">
              <a:rPr lang="en-US"/>
              <a:pPr>
                <a:spcBef>
                  <a:spcPct val="0"/>
                </a:spcBef>
              </a:pPr>
              <a:t>13</a:t>
            </a:fld>
            <a:endParaRPr lang="en-US"/>
          </a:p>
        </p:txBody>
      </p:sp>
    </p:spTree>
    <p:extLst>
      <p:ext uri="{BB962C8B-B14F-4D97-AF65-F5344CB8AC3E}">
        <p14:creationId xmlns:p14="http://schemas.microsoft.com/office/powerpoint/2010/main" val="1338939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i="1" u="sng"/>
              <a:t>Figure Caption</a:t>
            </a:r>
            <a:r>
              <a:rPr lang="en-US" b="1"/>
              <a:t>: Figure 41.3: Loanable Funds Markets in Two Countries </a:t>
            </a:r>
          </a:p>
          <a:p>
            <a:pPr eaLnBrk="1" hangingPunct="1">
              <a:spcBef>
                <a:spcPct val="0"/>
              </a:spcBef>
            </a:pPr>
            <a:r>
              <a:rPr lang="en-US"/>
              <a:t>Here we show two countries, the United States and Britain, each with its own loanable funds market. The equilibrium interest rate is 6% in the U.S. market but only 2% in the British market. This creates an incentive for capital to flow from Britain to the United States.</a:t>
            </a:r>
          </a:p>
          <a:p>
            <a:pPr eaLnBrk="1" hangingPunct="1">
              <a:spcBef>
                <a:spcPct val="0"/>
              </a:spcBef>
            </a:pPr>
            <a:endParaRPr 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4661D0A-89E7-4229-B8FB-9E7EDEFCA03E}" type="slidenum">
              <a:rPr lang="en-US"/>
              <a:pPr>
                <a:spcBef>
                  <a:spcPct val="0"/>
                </a:spcBef>
              </a:pPr>
              <a:t>14</a:t>
            </a:fld>
            <a:endParaRPr lang="en-US"/>
          </a:p>
        </p:txBody>
      </p:sp>
    </p:spTree>
    <p:extLst>
      <p:ext uri="{BB962C8B-B14F-4D97-AF65-F5344CB8AC3E}">
        <p14:creationId xmlns:p14="http://schemas.microsoft.com/office/powerpoint/2010/main" val="743593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1DBF898-2609-4CAD-AD04-85BBA5DA0BD9}" type="datetimeFigureOut">
              <a:rPr lang="en-US"/>
              <a:pPr>
                <a:defRPr/>
              </a:pPr>
              <a:t>4/24/2019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E007AE-386C-4EFF-A96A-C4BD05908894}" type="slidenum">
              <a:rPr lang="en-US"/>
              <a:pPr>
                <a:defRPr/>
              </a:pPr>
              <a:t>‹#›</a:t>
            </a:fld>
            <a:endParaRPr lang="en-US"/>
          </a:p>
        </p:txBody>
      </p:sp>
    </p:spTree>
    <p:extLst>
      <p:ext uri="{BB962C8B-B14F-4D97-AF65-F5344CB8AC3E}">
        <p14:creationId xmlns:p14="http://schemas.microsoft.com/office/powerpoint/2010/main" val="1412063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4D459E-E0BA-4F33-9994-E72E463EF230}" type="datetimeFigureOut">
              <a:rPr lang="en-US"/>
              <a:pPr>
                <a:defRPr/>
              </a:pPr>
              <a:t>4/24/2019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1E12B8-A45F-4401-85DB-E0B98B511E43}" type="slidenum">
              <a:rPr lang="en-US"/>
              <a:pPr>
                <a:defRPr/>
              </a:pPr>
              <a:t>‹#›</a:t>
            </a:fld>
            <a:endParaRPr lang="en-US"/>
          </a:p>
        </p:txBody>
      </p:sp>
    </p:spTree>
    <p:extLst>
      <p:ext uri="{BB962C8B-B14F-4D97-AF65-F5344CB8AC3E}">
        <p14:creationId xmlns:p14="http://schemas.microsoft.com/office/powerpoint/2010/main" val="159171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F344B6-0096-427D-9D62-54AC49F88B46}" type="datetimeFigureOut">
              <a:rPr lang="en-US"/>
              <a:pPr>
                <a:defRPr/>
              </a:pPr>
              <a:t>4/24/2019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A5DED6-3599-4000-AB10-4D7AAFDB1819}" type="slidenum">
              <a:rPr lang="en-US"/>
              <a:pPr>
                <a:defRPr/>
              </a:pPr>
              <a:t>‹#›</a:t>
            </a:fld>
            <a:endParaRPr lang="en-US"/>
          </a:p>
        </p:txBody>
      </p:sp>
    </p:spTree>
    <p:extLst>
      <p:ext uri="{BB962C8B-B14F-4D97-AF65-F5344CB8AC3E}">
        <p14:creationId xmlns:p14="http://schemas.microsoft.com/office/powerpoint/2010/main" val="2470567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5B2EBA2-D59A-45C9-B4F5-A0197CB680E7}" type="datetimeFigureOut">
              <a:rPr lang="en-US"/>
              <a:pPr>
                <a:defRPr/>
              </a:pPr>
              <a:t>4/24/2019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6C3B9D-23C7-4134-85F3-437FBD2F479E}" type="slidenum">
              <a:rPr lang="en-US"/>
              <a:pPr>
                <a:defRPr/>
              </a:pPr>
              <a:t>‹#›</a:t>
            </a:fld>
            <a:endParaRPr lang="en-US"/>
          </a:p>
        </p:txBody>
      </p:sp>
    </p:spTree>
    <p:extLst>
      <p:ext uri="{BB962C8B-B14F-4D97-AF65-F5344CB8AC3E}">
        <p14:creationId xmlns:p14="http://schemas.microsoft.com/office/powerpoint/2010/main" val="171601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3E04AAD-4904-49F7-8B31-D3CDB84DFCEB}" type="datetimeFigureOut">
              <a:rPr lang="en-US"/>
              <a:pPr>
                <a:defRPr/>
              </a:pPr>
              <a:t>4/24/2019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57CB75-7437-4F4A-B77E-26E5A665EAB7}" type="slidenum">
              <a:rPr lang="en-US"/>
              <a:pPr>
                <a:defRPr/>
              </a:pPr>
              <a:t>‹#›</a:t>
            </a:fld>
            <a:endParaRPr lang="en-US"/>
          </a:p>
        </p:txBody>
      </p:sp>
    </p:spTree>
    <p:extLst>
      <p:ext uri="{BB962C8B-B14F-4D97-AF65-F5344CB8AC3E}">
        <p14:creationId xmlns:p14="http://schemas.microsoft.com/office/powerpoint/2010/main" val="4172160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61F0185-77BA-4404-9A53-F58B3C9CE1A3}" type="datetimeFigureOut">
              <a:rPr lang="en-US"/>
              <a:pPr>
                <a:defRPr/>
              </a:pPr>
              <a:t>4/24/2019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E70564-0033-498E-B98B-CAF66EE8538A}" type="slidenum">
              <a:rPr lang="en-US"/>
              <a:pPr>
                <a:defRPr/>
              </a:pPr>
              <a:t>‹#›</a:t>
            </a:fld>
            <a:endParaRPr lang="en-US"/>
          </a:p>
        </p:txBody>
      </p:sp>
    </p:spTree>
    <p:extLst>
      <p:ext uri="{BB962C8B-B14F-4D97-AF65-F5344CB8AC3E}">
        <p14:creationId xmlns:p14="http://schemas.microsoft.com/office/powerpoint/2010/main" val="129432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236F178-06E4-4B53-9CC5-61BBB945169D}" type="datetimeFigureOut">
              <a:rPr lang="en-US"/>
              <a:pPr>
                <a:defRPr/>
              </a:pPr>
              <a:t>4/24/2019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1E2FF54-7713-4794-ADDB-15C71E5E81CC}" type="slidenum">
              <a:rPr lang="en-US"/>
              <a:pPr>
                <a:defRPr/>
              </a:pPr>
              <a:t>‹#›</a:t>
            </a:fld>
            <a:endParaRPr lang="en-US"/>
          </a:p>
        </p:txBody>
      </p:sp>
    </p:spTree>
    <p:extLst>
      <p:ext uri="{BB962C8B-B14F-4D97-AF65-F5344CB8AC3E}">
        <p14:creationId xmlns:p14="http://schemas.microsoft.com/office/powerpoint/2010/main" val="295018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A40CA25-B3F8-4DDF-A2C5-CBCC4AE550A8}" type="datetimeFigureOut">
              <a:rPr lang="en-US"/>
              <a:pPr>
                <a:defRPr/>
              </a:pPr>
              <a:t>4/24/2019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2434BF4-7552-4A59-B161-81391AD81C33}" type="slidenum">
              <a:rPr lang="en-US"/>
              <a:pPr>
                <a:defRPr/>
              </a:pPr>
              <a:t>‹#›</a:t>
            </a:fld>
            <a:endParaRPr lang="en-US"/>
          </a:p>
        </p:txBody>
      </p:sp>
    </p:spTree>
    <p:extLst>
      <p:ext uri="{BB962C8B-B14F-4D97-AF65-F5344CB8AC3E}">
        <p14:creationId xmlns:p14="http://schemas.microsoft.com/office/powerpoint/2010/main" val="72328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EF0FAE8-DA0F-4222-8BCB-FAEC4D829A0F}" type="datetimeFigureOut">
              <a:rPr lang="en-US"/>
              <a:pPr>
                <a:defRPr/>
              </a:pPr>
              <a:t>4/24/2019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8BA809A-81E7-4DD3-A9AC-B464200018EE}" type="slidenum">
              <a:rPr lang="en-US"/>
              <a:pPr>
                <a:defRPr/>
              </a:pPr>
              <a:t>‹#›</a:t>
            </a:fld>
            <a:endParaRPr lang="en-US"/>
          </a:p>
        </p:txBody>
      </p:sp>
    </p:spTree>
    <p:extLst>
      <p:ext uri="{BB962C8B-B14F-4D97-AF65-F5344CB8AC3E}">
        <p14:creationId xmlns:p14="http://schemas.microsoft.com/office/powerpoint/2010/main" val="300121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86A3A49-38A5-4186-95B3-17127BD4F670}" type="datetimeFigureOut">
              <a:rPr lang="en-US"/>
              <a:pPr>
                <a:defRPr/>
              </a:pPr>
              <a:t>4/24/2019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248465-CD4C-45CE-96A4-07F2236B890A}" type="slidenum">
              <a:rPr lang="en-US"/>
              <a:pPr>
                <a:defRPr/>
              </a:pPr>
              <a:t>‹#›</a:t>
            </a:fld>
            <a:endParaRPr lang="en-US"/>
          </a:p>
        </p:txBody>
      </p:sp>
    </p:spTree>
    <p:extLst>
      <p:ext uri="{BB962C8B-B14F-4D97-AF65-F5344CB8AC3E}">
        <p14:creationId xmlns:p14="http://schemas.microsoft.com/office/powerpoint/2010/main" val="4231769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F5AF989-546D-4785-8B74-88169361D972}" type="datetimeFigureOut">
              <a:rPr lang="en-US"/>
              <a:pPr>
                <a:defRPr/>
              </a:pPr>
              <a:t>4/24/2019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6DAD97-A951-4E63-BDF7-CD1BD94D7FC7}" type="slidenum">
              <a:rPr lang="en-US"/>
              <a:pPr>
                <a:defRPr/>
              </a:pPr>
              <a:t>‹#›</a:t>
            </a:fld>
            <a:endParaRPr lang="en-US"/>
          </a:p>
        </p:txBody>
      </p:sp>
    </p:spTree>
    <p:extLst>
      <p:ext uri="{BB962C8B-B14F-4D97-AF65-F5344CB8AC3E}">
        <p14:creationId xmlns:p14="http://schemas.microsoft.com/office/powerpoint/2010/main" val="3735831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B8C77229-C7E9-4C39-81A3-B5F5BF354235}" type="datetimeFigureOut">
              <a:rPr lang="en-US"/>
              <a:pPr>
                <a:defRPr/>
              </a:pPr>
              <a:t>4/24/2019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42A2D9B0-D628-4CE7-A83C-4FB37C10FC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ounded Rectangle 9"/>
          <p:cNvSpPr/>
          <p:nvPr/>
        </p:nvSpPr>
        <p:spPr>
          <a:xfrm>
            <a:off x="314325" y="284163"/>
            <a:ext cx="11572875" cy="63404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125"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Pentagon 1"/>
          <p:cNvSpPr/>
          <p:nvPr/>
        </p:nvSpPr>
        <p:spPr>
          <a:xfrm>
            <a:off x="9525" y="1076325"/>
            <a:ext cx="4125913" cy="4684713"/>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4400">
                <a:effectLst>
                  <a:outerShdw blurRad="38100" dist="38100" dir="2700000" algn="tl">
                    <a:srgbClr val="FFFFFF"/>
                  </a:outerShdw>
                </a:effectLst>
                <a:latin typeface="Candara" panose="020E0502030303020204" pitchFamily="34" charset="0"/>
              </a:rPr>
              <a:t>What You Will Learn in this Module</a:t>
            </a:r>
          </a:p>
        </p:txBody>
      </p:sp>
      <p:sp>
        <p:nvSpPr>
          <p:cNvPr id="5127" name="TextBox 7"/>
          <p:cNvSpPr txBox="1">
            <a:spLocks noChangeArrowheads="1"/>
          </p:cNvSpPr>
          <p:nvPr/>
        </p:nvSpPr>
        <p:spPr bwMode="auto">
          <a:xfrm>
            <a:off x="4440238" y="592138"/>
            <a:ext cx="6194425" cy="177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09563" indent="-3095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20000"/>
              </a:spcBef>
            </a:pPr>
            <a:r>
              <a:rPr lang="en-US" sz="2600">
                <a:solidFill>
                  <a:srgbClr val="000000"/>
                </a:solidFill>
              </a:rPr>
              <a:t>Explain the meaning of the balance of payments accounts</a:t>
            </a:r>
          </a:p>
          <a:p>
            <a:pPr eaLnBrk="1" hangingPunct="1">
              <a:lnSpc>
                <a:spcPct val="100000"/>
              </a:lnSpc>
              <a:spcBef>
                <a:spcPct val="20000"/>
              </a:spcBef>
            </a:pPr>
            <a:r>
              <a:rPr lang="en-US" sz="2600">
                <a:solidFill>
                  <a:srgbClr val="000000"/>
                </a:solidFill>
              </a:rPr>
              <a:t>Identify the </a:t>
            </a:r>
            <a:r>
              <a:rPr lang="en-US" sz="2600"/>
              <a:t>determinants of international capital flows</a:t>
            </a:r>
          </a:p>
        </p:txBody>
      </p:sp>
      <p:sp>
        <p:nvSpPr>
          <p:cNvPr id="8" name="TextBox 7"/>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41</a:t>
            </a:r>
          </a:p>
        </p:txBody>
      </p:sp>
      <p:pic>
        <p:nvPicPr>
          <p:cNvPr id="5129" name="Picture 2" descr="Krug_AP_2e_Econ_MO4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7713" y="2417763"/>
            <a:ext cx="6907212" cy="345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FRQ</a:t>
            </a:r>
          </a:p>
        </p:txBody>
      </p:sp>
      <p:sp>
        <p:nvSpPr>
          <p:cNvPr id="3" name="Content Placeholder 2"/>
          <p:cNvSpPr>
            <a:spLocks noGrp="1"/>
          </p:cNvSpPr>
          <p:nvPr>
            <p:ph idx="1"/>
          </p:nvPr>
        </p:nvSpPr>
        <p:spPr>
          <a:xfrm>
            <a:off x="0" y="1825625"/>
            <a:ext cx="12192000" cy="4351338"/>
          </a:xfrm>
        </p:spPr>
        <p:txBody>
          <a:bodyPr/>
          <a:lstStyle/>
          <a:p>
            <a:pPr marL="514350" indent="-514350">
              <a:buAutoNum type="arabicPeriod"/>
            </a:pPr>
            <a:r>
              <a:rPr lang="en-US" dirty="0"/>
              <a:t>a. </a:t>
            </a:r>
            <a:r>
              <a:rPr lang="en-US" dirty="0" err="1"/>
              <a:t>i</a:t>
            </a:r>
            <a:r>
              <a:rPr lang="en-US" dirty="0"/>
              <a:t>. 3 points	b. 2 points	c. 2 points</a:t>
            </a:r>
          </a:p>
          <a:p>
            <a:pPr marL="914400" lvl="2" indent="0">
              <a:buNone/>
            </a:pPr>
            <a:r>
              <a:rPr lang="en-US" dirty="0"/>
              <a:t>ii. 3 points</a:t>
            </a:r>
          </a:p>
          <a:p>
            <a:pPr marL="914400" lvl="2" indent="0">
              <a:buNone/>
            </a:pPr>
            <a:r>
              <a:rPr lang="en-US" dirty="0"/>
              <a:t>Iii 3 points</a:t>
            </a:r>
          </a:p>
          <a:p>
            <a:pPr marL="914400" lvl="2" indent="0">
              <a:buNone/>
            </a:pPr>
            <a:r>
              <a:rPr lang="en-US" dirty="0"/>
              <a:t>Iv 3 points</a:t>
            </a:r>
          </a:p>
          <a:p>
            <a:pPr marL="914400" lvl="2" indent="0">
              <a:buNone/>
            </a:pPr>
            <a:endParaRPr lang="en-US" dirty="0"/>
          </a:p>
          <a:p>
            <a:pPr marL="914400" lvl="2" indent="0">
              <a:buNone/>
            </a:pPr>
            <a:r>
              <a:rPr lang="en-US" sz="2800" dirty="0"/>
              <a:t>2. a. 6 points	b I 4 points		c 6 points</a:t>
            </a:r>
          </a:p>
          <a:p>
            <a:pPr marL="914400" lvl="2" indent="0">
              <a:buNone/>
            </a:pPr>
            <a:r>
              <a:rPr lang="en-US" sz="2800" dirty="0"/>
              <a:t>			   ii 4 points</a:t>
            </a:r>
          </a:p>
          <a:p>
            <a:pPr marL="914400" lvl="2" indent="0">
              <a:buNone/>
            </a:pPr>
            <a:r>
              <a:rPr lang="en-US" sz="2800" dirty="0"/>
              <a:t>			  iii 4 points</a:t>
            </a:r>
          </a:p>
          <a:p>
            <a:pPr marL="914400" lvl="2" indent="0">
              <a:buNone/>
            </a:pPr>
            <a:endParaRPr lang="en-US" dirty="0"/>
          </a:p>
          <a:p>
            <a:pPr marL="914400" lvl="2" indent="0">
              <a:buNone/>
            </a:pPr>
            <a:endParaRPr lang="en-US" dirty="0"/>
          </a:p>
        </p:txBody>
      </p:sp>
    </p:spTree>
    <p:extLst>
      <p:ext uri="{BB962C8B-B14F-4D97-AF65-F5344CB8AC3E}">
        <p14:creationId xmlns:p14="http://schemas.microsoft.com/office/powerpoint/2010/main" val="3654159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en-US"/>
          </a:p>
        </p:txBody>
      </p:sp>
      <p:pic>
        <p:nvPicPr>
          <p:cNvPr id="15363"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5366"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Modeling the Financial Account</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5368" name="TextBox 8"/>
          <p:cNvSpPr txBox="1">
            <a:spLocks noChangeArrowheads="1"/>
          </p:cNvSpPr>
          <p:nvPr/>
        </p:nvSpPr>
        <p:spPr bwMode="auto">
          <a:xfrm>
            <a:off x="1541463" y="2860675"/>
            <a:ext cx="9109075"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sz="2600"/>
              <a:t>We can gain insight into the motivations for capital inflows that are the result of private decisions using the loanable funds model.</a:t>
            </a: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endParaRPr lang="en-US"/>
          </a:p>
        </p:txBody>
      </p:sp>
      <p:pic>
        <p:nvPicPr>
          <p:cNvPr id="16387"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6390"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The Loanable Funds Model Revisited</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pic>
        <p:nvPicPr>
          <p:cNvPr id="16392"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25775" y="1358900"/>
            <a:ext cx="6019800" cy="459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endParaRPr lang="en-US"/>
          </a:p>
        </p:txBody>
      </p:sp>
      <p:pic>
        <p:nvPicPr>
          <p:cNvPr id="18435"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8438"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Loanable Funds Markets in Two Countries </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pic>
        <p:nvPicPr>
          <p:cNvPr id="18440" name="Content Placeholder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2200" y="1590675"/>
            <a:ext cx="10472738" cy="391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US"/>
          </a:p>
        </p:txBody>
      </p:sp>
      <p:pic>
        <p:nvPicPr>
          <p:cNvPr id="20483"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486"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International Capital Flows</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pic>
        <p:nvPicPr>
          <p:cNvPr id="20488" name="Content Placeholder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9488" y="1700213"/>
            <a:ext cx="10260012" cy="424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US"/>
          </a:p>
        </p:txBody>
      </p:sp>
      <p:pic>
        <p:nvPicPr>
          <p:cNvPr id="22531"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2534"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800" dirty="0"/>
              <a:t>Underlying Determinants of International Capital Flows</a:t>
            </a:r>
            <a:endParaRPr lang="en-US" sz="28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22536" name="TextBox 8"/>
          <p:cNvSpPr txBox="1">
            <a:spLocks noChangeArrowheads="1"/>
          </p:cNvSpPr>
          <p:nvPr/>
        </p:nvSpPr>
        <p:spPr bwMode="auto">
          <a:xfrm>
            <a:off x="1300163" y="1822450"/>
            <a:ext cx="9704387" cy="249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r>
              <a:rPr lang="en-US" sz="2600"/>
              <a:t>International differences in the demand for funds reflect underling differences in investment opportunities.</a:t>
            </a:r>
          </a:p>
          <a:p>
            <a:pPr eaLnBrk="1" hangingPunct="1">
              <a:lnSpc>
                <a:spcPct val="100000"/>
              </a:lnSpc>
              <a:spcBef>
                <a:spcPct val="0"/>
              </a:spcBef>
            </a:pPr>
            <a:endParaRPr lang="en-US" sz="2600"/>
          </a:p>
          <a:p>
            <a:pPr eaLnBrk="1" hangingPunct="1">
              <a:lnSpc>
                <a:spcPct val="100000"/>
              </a:lnSpc>
              <a:spcBef>
                <a:spcPct val="0"/>
              </a:spcBef>
            </a:pPr>
            <a:r>
              <a:rPr lang="en-US" sz="2600"/>
              <a:t>A country with rapidly growing economy tends to offer more investment opportunities than a country with a more slowly growing economy, other things equal.</a:t>
            </a:r>
            <a:endParaRPr lang="id-ID" sz="2600"/>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endParaRPr lang="en-US"/>
          </a:p>
        </p:txBody>
      </p:sp>
      <p:pic>
        <p:nvPicPr>
          <p:cNvPr id="2355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ounded Rectangle 6"/>
          <p:cNvSpPr>
            <a:spLocks noChangeArrowheads="1"/>
          </p:cNvSpPr>
          <p:nvPr/>
        </p:nvSpPr>
        <p:spPr bwMode="auto">
          <a:xfrm>
            <a:off x="314325" y="517525"/>
            <a:ext cx="11572875" cy="6107113"/>
          </a:xfrm>
          <a:prstGeom prst="roundRect">
            <a:avLst>
              <a:gd name="adj" fmla="val 16667"/>
            </a:avLst>
          </a:prstGeom>
          <a:solidFill>
            <a:srgbClr val="00B050"/>
          </a:solidFill>
          <a:ln w="6350">
            <a:solidFill>
              <a:srgbClr val="548235"/>
            </a:solidFill>
            <a:miter lim="800000"/>
            <a:headEnd/>
            <a:tailEnd/>
          </a:ln>
          <a:effectLst>
            <a:outerShdw blurRad="50800" dist="38100" dir="2700000" algn="tl" rotWithShape="0">
              <a:srgbClr val="808080">
                <a:alpha val="39999"/>
              </a:srgbClr>
            </a:outerShdw>
          </a:effectLst>
        </p:spPr>
        <p:txBody>
          <a:bodyPr anchor="ctr"/>
          <a:lstStyle/>
          <a:p>
            <a:pPr algn="ctr" eaLnBrk="1" fontAlgn="auto" hangingPunct="1">
              <a:spcBef>
                <a:spcPts val="0"/>
              </a:spcBef>
              <a:spcAft>
                <a:spcPts val="0"/>
              </a:spcAft>
              <a:defRPr/>
            </a:pPr>
            <a:endParaRPr lang="en-US" dirty="0">
              <a:solidFill>
                <a:schemeClr val="lt1"/>
              </a:solidFill>
              <a:latin typeface="+mn-lt"/>
              <a:ea typeface="+mn-ea"/>
            </a:endParaRPr>
          </a:p>
        </p:txBody>
      </p:sp>
      <p:sp>
        <p:nvSpPr>
          <p:cNvPr id="12" name="Rounded Rectangle 11"/>
          <p:cNvSpPr>
            <a:spLocks noChangeArrowheads="1"/>
          </p:cNvSpPr>
          <p:nvPr/>
        </p:nvSpPr>
        <p:spPr bwMode="auto">
          <a:xfrm>
            <a:off x="314325" y="1177925"/>
            <a:ext cx="11572875" cy="5446713"/>
          </a:xfrm>
          <a:prstGeom prst="roundRect">
            <a:avLst>
              <a:gd name="adj" fmla="val 16667"/>
            </a:avLst>
          </a:prstGeom>
          <a:solidFill>
            <a:schemeClr val="bg1"/>
          </a:solidFill>
          <a:ln w="9525">
            <a:solidFill>
              <a:srgbClr val="548235"/>
            </a:solidFill>
            <a:miter lim="800000"/>
            <a:headEnd/>
            <a:tailEnd/>
          </a:ln>
          <a:effectLst>
            <a:outerShdw blurRad="50800" dist="38100" dir="2700000" algn="tl" rotWithShape="0">
              <a:srgbClr val="808080">
                <a:alpha val="39999"/>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3559"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ed Rectangle 4"/>
          <p:cNvSpPr>
            <a:spLocks noChangeArrowheads="1"/>
          </p:cNvSpPr>
          <p:nvPr/>
        </p:nvSpPr>
        <p:spPr bwMode="auto">
          <a:xfrm>
            <a:off x="1350963" y="365125"/>
            <a:ext cx="1595437" cy="946150"/>
          </a:xfrm>
          <a:prstGeom prst="roundRect">
            <a:avLst>
              <a:gd name="adj" fmla="val 16667"/>
            </a:avLst>
          </a:prstGeom>
          <a:solidFill>
            <a:schemeClr val="bg1"/>
          </a:solidFill>
          <a:ln w="9525">
            <a:solidFill>
              <a:srgbClr val="548235"/>
            </a:solidFill>
            <a:miter lim="800000"/>
            <a:headEnd/>
            <a:tailEnd/>
          </a:ln>
          <a:effectLst>
            <a:outerShdw blurRad="50800" dist="38100" dir="2700000" algn="tl" rotWithShape="0">
              <a:srgbClr val="808080">
                <a:alpha val="39999"/>
              </a:srgbClr>
            </a:outerShdw>
          </a:effec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5400">
                <a:solidFill>
                  <a:srgbClr val="7030A0"/>
                </a:solidFill>
                <a:effectLst>
                  <a:outerShdw blurRad="38100" dist="38100" dir="2700000" algn="tl">
                    <a:srgbClr val="C0C0C0"/>
                  </a:outerShdw>
                </a:effectLst>
                <a:latin typeface="Arial Rounded MT Bold" panose="020F0704030504030204" pitchFamily="34" charset="0"/>
              </a:rPr>
              <a:t>F</a:t>
            </a:r>
            <a:r>
              <a:rPr lang="en-US" sz="2000">
                <a:solidFill>
                  <a:srgbClr val="7030A0"/>
                </a:solidFill>
                <a:effectLst>
                  <a:outerShdw blurRad="38100" dist="38100" dir="2700000" algn="tl">
                    <a:srgbClr val="C0C0C0"/>
                  </a:outerShdw>
                </a:effectLst>
                <a:latin typeface="Arial Rounded MT Bold" panose="020F0704030504030204" pitchFamily="34" charset="0"/>
              </a:rPr>
              <a:t> </a:t>
            </a:r>
            <a:r>
              <a:rPr lang="en-US" sz="5400">
                <a:solidFill>
                  <a:srgbClr val="7030A0"/>
                </a:solidFill>
                <a:effectLst>
                  <a:outerShdw blurRad="38100" dist="38100" dir="2700000" algn="tl">
                    <a:srgbClr val="C0C0C0"/>
                  </a:outerShdw>
                </a:effectLst>
                <a:latin typeface="Arial Rounded MT Bold" panose="020F0704030504030204" pitchFamily="34" charset="0"/>
              </a:rPr>
              <a:t>Y</a:t>
            </a:r>
            <a:r>
              <a:rPr lang="en-US" sz="2000">
                <a:solidFill>
                  <a:srgbClr val="7030A0"/>
                </a:solidFill>
                <a:effectLst>
                  <a:outerShdw blurRad="38100" dist="38100" dir="2700000" algn="tl">
                    <a:srgbClr val="C0C0C0"/>
                  </a:outerShdw>
                </a:effectLst>
                <a:latin typeface="Arial Rounded MT Bold" panose="020F0704030504030204" pitchFamily="34" charset="0"/>
              </a:rPr>
              <a:t> </a:t>
            </a:r>
            <a:r>
              <a:rPr lang="en-US" sz="5400">
                <a:solidFill>
                  <a:srgbClr val="7030A0"/>
                </a:solidFill>
                <a:effectLst>
                  <a:outerShdw blurRad="38100" dist="38100" dir="2700000" algn="tl">
                    <a:srgbClr val="C0C0C0"/>
                  </a:outerShdw>
                </a:effectLst>
                <a:latin typeface="Arial Rounded MT Bold" panose="020F0704030504030204" pitchFamily="34" charset="0"/>
              </a:rPr>
              <a:t>I</a:t>
            </a:r>
          </a:p>
        </p:txBody>
      </p:sp>
      <p:sp>
        <p:nvSpPr>
          <p:cNvPr id="23561" name="TextBox 7"/>
          <p:cNvSpPr txBox="1">
            <a:spLocks noChangeArrowheads="1"/>
          </p:cNvSpPr>
          <p:nvPr/>
        </p:nvSpPr>
        <p:spPr bwMode="auto">
          <a:xfrm>
            <a:off x="3089275" y="627063"/>
            <a:ext cx="30480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sz="2400" b="1">
                <a:solidFill>
                  <a:schemeClr val="bg1"/>
                </a:solidFill>
              </a:rPr>
              <a:t>A Global Savings Glut?</a:t>
            </a:r>
          </a:p>
        </p:txBody>
      </p:sp>
      <p:sp>
        <p:nvSpPr>
          <p:cNvPr id="23562" name="TextBox 12"/>
          <p:cNvSpPr txBox="1">
            <a:spLocks noChangeArrowheads="1"/>
          </p:cNvSpPr>
          <p:nvPr/>
        </p:nvSpPr>
        <p:spPr bwMode="auto">
          <a:xfrm>
            <a:off x="854075" y="1601788"/>
            <a:ext cx="10553700" cy="4154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r>
              <a:rPr lang="en-US" sz="2400"/>
              <a:t>In 2005, Ben Bernanke said that the </a:t>
            </a:r>
            <a:r>
              <a:rPr lang="en-US" altLang="en-US" sz="2400"/>
              <a:t>“</a:t>
            </a:r>
            <a:r>
              <a:rPr lang="en-US" sz="2400"/>
              <a:t>principal causes of the U.S. current account deficit</a:t>
            </a:r>
            <a:r>
              <a:rPr lang="en-US" altLang="en-US" sz="2400"/>
              <a:t>”</a:t>
            </a:r>
            <a:r>
              <a:rPr lang="en-US" sz="2400"/>
              <a:t> were from outside the country.  He argued that special factors had created a </a:t>
            </a:r>
            <a:r>
              <a:rPr lang="en-US" altLang="en-US" sz="2400"/>
              <a:t>“</a:t>
            </a:r>
            <a:r>
              <a:rPr lang="en-US" sz="2400"/>
              <a:t>global savings glut</a:t>
            </a:r>
            <a:r>
              <a:rPr lang="en-US" altLang="en-US" sz="2400"/>
              <a:t>”</a:t>
            </a:r>
            <a:r>
              <a:rPr lang="en-US" sz="2400"/>
              <a:t> that had pushed down interest rates worldwide.</a:t>
            </a:r>
          </a:p>
          <a:p>
            <a:pPr eaLnBrk="1" hangingPunct="1">
              <a:lnSpc>
                <a:spcPct val="100000"/>
              </a:lnSpc>
              <a:spcBef>
                <a:spcPct val="0"/>
              </a:spcBef>
            </a:pPr>
            <a:endParaRPr lang="en-US" sz="2400"/>
          </a:p>
          <a:p>
            <a:pPr eaLnBrk="1" hangingPunct="1">
              <a:lnSpc>
                <a:spcPct val="100000"/>
              </a:lnSpc>
              <a:spcBef>
                <a:spcPct val="0"/>
              </a:spcBef>
            </a:pPr>
            <a:r>
              <a:rPr lang="en-US" sz="2400"/>
              <a:t>What caused this global savings glut? </a:t>
            </a:r>
          </a:p>
          <a:p>
            <a:pPr eaLnBrk="1" hangingPunct="1">
              <a:lnSpc>
                <a:spcPct val="100000"/>
              </a:lnSpc>
              <a:spcBef>
                <a:spcPct val="0"/>
              </a:spcBef>
            </a:pPr>
            <a:endParaRPr lang="en-US" sz="2400"/>
          </a:p>
          <a:p>
            <a:pPr eaLnBrk="1" hangingPunct="1">
              <a:lnSpc>
                <a:spcPct val="100000"/>
              </a:lnSpc>
              <a:spcBef>
                <a:spcPct val="0"/>
              </a:spcBef>
            </a:pPr>
            <a:r>
              <a:rPr lang="en-US" sz="2400"/>
              <a:t>According to Bernanke, the main cause was the series of financial crises that began in Thailand in 1997; moved across much of Asia; then hit Russia in 1998, Brazil in 1999, and Argentina in 2002.</a:t>
            </a:r>
          </a:p>
          <a:p>
            <a:pPr eaLnBrk="1" hangingPunct="1">
              <a:lnSpc>
                <a:spcPct val="100000"/>
              </a:lnSpc>
              <a:spcBef>
                <a:spcPct val="0"/>
              </a:spcBef>
            </a:pPr>
            <a:endParaRPr lang="en-US" sz="2400"/>
          </a:p>
          <a:p>
            <a:pPr eaLnBrk="1" hangingPunct="1">
              <a:lnSpc>
                <a:spcPct val="100000"/>
              </a:lnSpc>
              <a:spcBef>
                <a:spcPct val="0"/>
              </a:spcBef>
            </a:pPr>
            <a:r>
              <a:rPr lang="en-US" sz="2400"/>
              <a:t>As a result, a number of these countries experienced large capital outflows.</a:t>
            </a:r>
          </a:p>
        </p:txBody>
      </p:sp>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endParaRPr lang="en-US"/>
          </a:p>
        </p:txBody>
      </p:sp>
      <p:pic>
        <p:nvPicPr>
          <p:cNvPr id="24579"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4582"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Two-way Capital Flows</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24584" name="TextBox 8"/>
          <p:cNvSpPr txBox="1">
            <a:spLocks noChangeArrowheads="1"/>
          </p:cNvSpPr>
          <p:nvPr/>
        </p:nvSpPr>
        <p:spPr bwMode="auto">
          <a:xfrm>
            <a:off x="681038" y="1246188"/>
            <a:ext cx="10553700" cy="289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50825"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971550" indent="-5143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r>
              <a:rPr lang="en-US" sz="2600"/>
              <a:t>The loanable funds model helps us understand the direction of net capital flows – the excess of inflows into a country over outflows, or vice versa.</a:t>
            </a:r>
          </a:p>
          <a:p>
            <a:pPr eaLnBrk="1" hangingPunct="1">
              <a:lnSpc>
                <a:spcPct val="100000"/>
              </a:lnSpc>
              <a:spcBef>
                <a:spcPct val="0"/>
              </a:spcBef>
            </a:pPr>
            <a:endParaRPr lang="en-US" sz="2600"/>
          </a:p>
          <a:p>
            <a:pPr eaLnBrk="1" hangingPunct="1">
              <a:lnSpc>
                <a:spcPct val="100000"/>
              </a:lnSpc>
              <a:spcBef>
                <a:spcPct val="0"/>
              </a:spcBef>
            </a:pPr>
            <a:r>
              <a:rPr lang="en-US" sz="2600"/>
              <a:t>Why does capital move in both directions?</a:t>
            </a:r>
          </a:p>
          <a:p>
            <a:pPr lvl="1" eaLnBrk="1" hangingPunct="1">
              <a:lnSpc>
                <a:spcPct val="100000"/>
              </a:lnSpc>
              <a:spcBef>
                <a:spcPct val="0"/>
              </a:spcBef>
              <a:buFont typeface="Lucida Grande" charset="0"/>
              <a:buChar char="-"/>
            </a:pPr>
            <a:r>
              <a:rPr lang="en-US" sz="2600"/>
              <a:t>Diversification </a:t>
            </a:r>
          </a:p>
          <a:p>
            <a:pPr lvl="1" eaLnBrk="1" hangingPunct="1">
              <a:lnSpc>
                <a:spcPct val="100000"/>
              </a:lnSpc>
              <a:spcBef>
                <a:spcPct val="0"/>
              </a:spcBef>
              <a:buFont typeface="Lucida Grande" charset="0"/>
              <a:buChar char="-"/>
            </a:pPr>
            <a:r>
              <a:rPr lang="en-US" sz="2600"/>
              <a:t>Business strategy</a:t>
            </a:r>
          </a:p>
          <a:p>
            <a:pPr lvl="1" eaLnBrk="1" hangingPunct="1">
              <a:lnSpc>
                <a:spcPct val="100000"/>
              </a:lnSpc>
              <a:spcBef>
                <a:spcPct val="0"/>
              </a:spcBef>
              <a:buFont typeface="Lucida Grande" charset="0"/>
              <a:buChar char="-"/>
            </a:pPr>
            <a:r>
              <a:rPr lang="en-US" sz="2600"/>
              <a:t>Moving to international banking centers</a:t>
            </a: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ounded Rectangle 9"/>
          <p:cNvSpPr/>
          <p:nvPr/>
        </p:nvSpPr>
        <p:spPr>
          <a:xfrm>
            <a:off x="314325" y="558800"/>
            <a:ext cx="11572875" cy="606583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5605"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Pentagon 1"/>
          <p:cNvSpPr/>
          <p:nvPr/>
        </p:nvSpPr>
        <p:spPr>
          <a:xfrm>
            <a:off x="0" y="185738"/>
            <a:ext cx="4124325" cy="792162"/>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4400">
                <a:effectLst>
                  <a:outerShdw blurRad="38100" dist="38100" dir="2700000" algn="tl">
                    <a:srgbClr val="FFFFFF"/>
                  </a:outerShdw>
                </a:effectLst>
                <a:latin typeface="Candara" panose="020E0502030303020204" pitchFamily="34" charset="0"/>
              </a:rPr>
              <a:t>Summary</a:t>
            </a:r>
          </a:p>
        </p:txBody>
      </p:sp>
      <p:sp>
        <p:nvSpPr>
          <p:cNvPr id="25607" name="TextBox 6"/>
          <p:cNvSpPr txBox="1">
            <a:spLocks noChangeArrowheads="1"/>
          </p:cNvSpPr>
          <p:nvPr/>
        </p:nvSpPr>
        <p:spPr bwMode="auto">
          <a:xfrm>
            <a:off x="736600" y="1219200"/>
            <a:ext cx="10891838" cy="483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95275" indent="-2952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Clr>
                <a:srgbClr val="FFCC00"/>
              </a:buClr>
              <a:buFontTx/>
              <a:buAutoNum type="arabicPeriod"/>
            </a:pPr>
            <a:r>
              <a:rPr lang="en-US"/>
              <a:t>A country</a:t>
            </a:r>
            <a:r>
              <a:rPr lang="en-US" altLang="en-US"/>
              <a:t>’</a:t>
            </a:r>
            <a:r>
              <a:rPr lang="en-US"/>
              <a:t>s </a:t>
            </a:r>
            <a:r>
              <a:rPr lang="en-US" b="1"/>
              <a:t>balance of payments accounts </a:t>
            </a:r>
            <a:r>
              <a:rPr lang="en-US"/>
              <a:t>summarize its transactions with the rest of the world. </a:t>
            </a:r>
          </a:p>
          <a:p>
            <a:pPr eaLnBrk="1" hangingPunct="1">
              <a:lnSpc>
                <a:spcPct val="100000"/>
              </a:lnSpc>
              <a:spcBef>
                <a:spcPct val="0"/>
              </a:spcBef>
              <a:buClr>
                <a:srgbClr val="FFCC00"/>
              </a:buClr>
              <a:buFontTx/>
              <a:buAutoNum type="arabicPeriod"/>
            </a:pPr>
            <a:r>
              <a:rPr lang="en-US"/>
              <a:t>The </a:t>
            </a:r>
            <a:r>
              <a:rPr lang="en-US" b="1"/>
              <a:t>balance of payments on current account, </a:t>
            </a:r>
            <a:r>
              <a:rPr lang="en-US"/>
              <a:t>or </a:t>
            </a:r>
            <a:r>
              <a:rPr lang="en-US" b="1"/>
              <a:t>current account, </a:t>
            </a:r>
            <a:r>
              <a:rPr lang="en-US"/>
              <a:t>includes the </a:t>
            </a:r>
            <a:r>
              <a:rPr lang="en-US" b="1"/>
              <a:t>balance of payments on goods and services </a:t>
            </a:r>
            <a:r>
              <a:rPr lang="en-US"/>
              <a:t>together with balances on factor income and transfers.</a:t>
            </a:r>
            <a:endParaRPr lang="en-US" b="1"/>
          </a:p>
          <a:p>
            <a:pPr eaLnBrk="1" hangingPunct="1">
              <a:lnSpc>
                <a:spcPct val="100000"/>
              </a:lnSpc>
              <a:spcBef>
                <a:spcPct val="0"/>
              </a:spcBef>
              <a:buClr>
                <a:srgbClr val="FFCC00"/>
              </a:buClr>
              <a:buFontTx/>
              <a:buAutoNum type="arabicPeriod"/>
            </a:pPr>
            <a:r>
              <a:rPr lang="en-US"/>
              <a:t>The </a:t>
            </a:r>
            <a:r>
              <a:rPr lang="en-US" b="1"/>
              <a:t>merchandise trade balance, </a:t>
            </a:r>
            <a:r>
              <a:rPr lang="en-US"/>
              <a:t>or </a:t>
            </a:r>
            <a:r>
              <a:rPr lang="en-US" b="1"/>
              <a:t>trade balance, </a:t>
            </a:r>
            <a:r>
              <a:rPr lang="en-US"/>
              <a:t>is a frequently cited component of the balance of payments on goods and services.</a:t>
            </a:r>
            <a:endParaRPr lang="en-US" b="1"/>
          </a:p>
          <a:p>
            <a:pPr eaLnBrk="1" hangingPunct="1">
              <a:lnSpc>
                <a:spcPct val="100000"/>
              </a:lnSpc>
              <a:spcBef>
                <a:spcPct val="0"/>
              </a:spcBef>
              <a:buClr>
                <a:srgbClr val="FFCC00"/>
              </a:buClr>
              <a:buFontTx/>
              <a:buAutoNum type="arabicPeriod"/>
            </a:pPr>
            <a:r>
              <a:rPr lang="en-US"/>
              <a:t>The </a:t>
            </a:r>
            <a:r>
              <a:rPr lang="en-US" b="1"/>
              <a:t>balance of payments on financial account, </a:t>
            </a:r>
            <a:r>
              <a:rPr lang="en-US"/>
              <a:t>or </a:t>
            </a:r>
            <a:r>
              <a:rPr lang="en-US" b="1"/>
              <a:t>financial account, </a:t>
            </a:r>
            <a:r>
              <a:rPr lang="en-US"/>
              <a:t>measures capital flows. By definition, the balance of payments on current account plus the balance of payments on financial account is zero.</a:t>
            </a:r>
            <a:endParaRPr lang="en-US" b="1"/>
          </a:p>
        </p:txBody>
      </p:sp>
      <p:sp>
        <p:nvSpPr>
          <p:cNvPr id="8" name="TextBox 7"/>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ounded Rectangle 9"/>
          <p:cNvSpPr/>
          <p:nvPr/>
        </p:nvSpPr>
        <p:spPr>
          <a:xfrm>
            <a:off x="314325" y="558800"/>
            <a:ext cx="11572875" cy="606583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6629"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Pentagon 1"/>
          <p:cNvSpPr/>
          <p:nvPr/>
        </p:nvSpPr>
        <p:spPr>
          <a:xfrm>
            <a:off x="0" y="185738"/>
            <a:ext cx="4124325" cy="792162"/>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4400">
                <a:effectLst>
                  <a:outerShdw blurRad="38100" dist="38100" dir="2700000" algn="tl">
                    <a:srgbClr val="FFFFFF"/>
                  </a:outerShdw>
                </a:effectLst>
                <a:latin typeface="Candara" panose="020E0502030303020204" pitchFamily="34" charset="0"/>
              </a:rPr>
              <a:t>Summary</a:t>
            </a:r>
          </a:p>
        </p:txBody>
      </p:sp>
      <p:sp>
        <p:nvSpPr>
          <p:cNvPr id="26631" name="TextBox 6"/>
          <p:cNvSpPr txBox="1">
            <a:spLocks noChangeArrowheads="1"/>
          </p:cNvSpPr>
          <p:nvPr/>
        </p:nvSpPr>
        <p:spPr bwMode="auto">
          <a:xfrm>
            <a:off x="893763" y="1370013"/>
            <a:ext cx="10891837" cy="354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98450" indent="-2984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Clr>
                <a:srgbClr val="FFCC00"/>
              </a:buClr>
              <a:buFont typeface="Calibri" panose="020F0502020204030204" pitchFamily="34" charset="0"/>
              <a:buAutoNum type="arabicPeriod" startAt="5"/>
            </a:pPr>
            <a:r>
              <a:rPr lang="en-US"/>
              <a:t>Capital flows respond to international differences in interest rates and other rates of return; they can be usefully analyzed using an international version of the loanable funds model, which shows how a country where the interest rate would be low in the absence of capital flows sends funds to a country where the interest rate would be high in the absence of capital flows.</a:t>
            </a:r>
          </a:p>
          <a:p>
            <a:pPr eaLnBrk="1" hangingPunct="1">
              <a:lnSpc>
                <a:spcPct val="100000"/>
              </a:lnSpc>
              <a:spcBef>
                <a:spcPct val="0"/>
              </a:spcBef>
              <a:buClr>
                <a:srgbClr val="FFCC00"/>
              </a:buClr>
              <a:buFont typeface="Calibri" panose="020F0502020204030204" pitchFamily="34" charset="0"/>
              <a:buAutoNum type="arabicPeriod" startAt="5"/>
            </a:pPr>
            <a:r>
              <a:rPr lang="en-US"/>
              <a:t>The underlying determinants of capital flows are international differences in savings and opportunities for investment spending.</a:t>
            </a:r>
            <a:endParaRPr lang="en-US" b="1"/>
          </a:p>
        </p:txBody>
      </p:sp>
      <p:sp>
        <p:nvSpPr>
          <p:cNvPr id="8" name="TextBox 7"/>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endParaRPr lang="en-US"/>
          </a:p>
        </p:txBody>
      </p:sp>
      <p:pic>
        <p:nvPicPr>
          <p:cNvPr id="6147"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150"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Capital Flows and The Balance of Payments</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6152" name="TextBox 8"/>
          <p:cNvSpPr txBox="1">
            <a:spLocks noChangeArrowheads="1"/>
          </p:cNvSpPr>
          <p:nvPr/>
        </p:nvSpPr>
        <p:spPr bwMode="auto">
          <a:xfrm>
            <a:off x="681038" y="1636713"/>
            <a:ext cx="10553700" cy="409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r>
              <a:rPr lang="en-US" sz="2600"/>
              <a:t>A country</a:t>
            </a:r>
            <a:r>
              <a:rPr lang="en-US" altLang="en-US" sz="2600"/>
              <a:t>’</a:t>
            </a:r>
            <a:r>
              <a:rPr lang="en-US" sz="2600"/>
              <a:t>s </a:t>
            </a:r>
            <a:r>
              <a:rPr lang="en-US" sz="2600" b="1"/>
              <a:t>balance of payments</a:t>
            </a:r>
            <a:r>
              <a:rPr lang="en-US" sz="2600"/>
              <a:t> accounts summarize its transactions with the rest of the world. </a:t>
            </a:r>
          </a:p>
          <a:p>
            <a:pPr eaLnBrk="1" hangingPunct="1">
              <a:lnSpc>
                <a:spcPct val="100000"/>
              </a:lnSpc>
              <a:spcBef>
                <a:spcPct val="0"/>
              </a:spcBef>
            </a:pPr>
            <a:endParaRPr lang="en-US" sz="2600"/>
          </a:p>
          <a:p>
            <a:pPr eaLnBrk="1" hangingPunct="1">
              <a:lnSpc>
                <a:spcPct val="100000"/>
              </a:lnSpc>
              <a:spcBef>
                <a:spcPct val="0"/>
              </a:spcBef>
            </a:pPr>
            <a:r>
              <a:rPr lang="en-US" sz="2600"/>
              <a:t>The </a:t>
            </a:r>
            <a:r>
              <a:rPr lang="en-US" sz="2600" b="1"/>
              <a:t>balance of payments on current account, </a:t>
            </a:r>
            <a:r>
              <a:rPr lang="en-US" sz="2600"/>
              <a:t>or </a:t>
            </a:r>
            <a:r>
              <a:rPr lang="en-US" sz="2600" b="1"/>
              <a:t>current account,</a:t>
            </a:r>
            <a:r>
              <a:rPr lang="en-US" sz="2600"/>
              <a:t> includes the </a:t>
            </a:r>
            <a:r>
              <a:rPr lang="en-US" sz="2600" b="1"/>
              <a:t>balance of payments on goods and services</a:t>
            </a:r>
            <a:r>
              <a:rPr lang="en-US" sz="2600"/>
              <a:t> together with balances on factor income and transfers.</a:t>
            </a:r>
          </a:p>
          <a:p>
            <a:pPr eaLnBrk="1" hangingPunct="1">
              <a:lnSpc>
                <a:spcPct val="100000"/>
              </a:lnSpc>
              <a:spcBef>
                <a:spcPct val="0"/>
              </a:spcBef>
            </a:pPr>
            <a:endParaRPr lang="en-US" sz="2600" b="1"/>
          </a:p>
          <a:p>
            <a:pPr eaLnBrk="1" hangingPunct="1">
              <a:lnSpc>
                <a:spcPct val="100000"/>
              </a:lnSpc>
              <a:spcBef>
                <a:spcPct val="0"/>
              </a:spcBef>
            </a:pPr>
            <a:r>
              <a:rPr lang="en-US" sz="2600" b="1"/>
              <a:t>The merchandise trade balance</a:t>
            </a:r>
            <a:r>
              <a:rPr lang="en-US" sz="2600"/>
              <a:t> is a frequently-cited component of the balance of payments on goods and services.</a:t>
            </a:r>
          </a:p>
          <a:p>
            <a:pPr eaLnBrk="1" hangingPunct="1">
              <a:lnSpc>
                <a:spcPct val="100000"/>
              </a:lnSpc>
              <a:spcBef>
                <a:spcPct val="0"/>
              </a:spcBef>
            </a:pPr>
            <a:endParaRPr lang="en-US" sz="2600"/>
          </a:p>
        </p:txBody>
      </p:sp>
      <p:sp>
        <p:nvSpPr>
          <p:cNvPr id="12" name="TextBox 11"/>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a:p>
        </p:txBody>
      </p:sp>
      <p:pic>
        <p:nvPicPr>
          <p:cNvPr id="7171"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174"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Capital Flows and The Balance of Payments</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7176" name="TextBox 8"/>
          <p:cNvSpPr txBox="1">
            <a:spLocks noChangeArrowheads="1"/>
          </p:cNvSpPr>
          <p:nvPr/>
        </p:nvSpPr>
        <p:spPr bwMode="auto">
          <a:xfrm>
            <a:off x="757238" y="2306638"/>
            <a:ext cx="6591300" cy="209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sz="2600"/>
              <a:t>A country</a:t>
            </a:r>
            <a:r>
              <a:rPr lang="en-US" altLang="en-US" sz="2600"/>
              <a:t>’</a:t>
            </a:r>
            <a:r>
              <a:rPr lang="en-US" sz="2600"/>
              <a:t>s </a:t>
            </a:r>
            <a:r>
              <a:rPr lang="en-US" sz="2600" b="1"/>
              <a:t>balance of payments</a:t>
            </a:r>
            <a:r>
              <a:rPr lang="en-US" sz="2600"/>
              <a:t> </a:t>
            </a:r>
            <a:r>
              <a:rPr lang="en-US" sz="2600" b="1"/>
              <a:t>on financial account</a:t>
            </a:r>
            <a:r>
              <a:rPr lang="en-US" sz="2600"/>
              <a:t>, or simply its </a:t>
            </a:r>
            <a:r>
              <a:rPr lang="en-US" sz="2600" b="1"/>
              <a:t>financial account</a:t>
            </a:r>
            <a:r>
              <a:rPr lang="en-US" sz="2600"/>
              <a:t>, is the difference between its sales of assets to foreigners and its purchases of assets from foreigners during a given period.</a:t>
            </a:r>
          </a:p>
        </p:txBody>
      </p:sp>
      <p:pic>
        <p:nvPicPr>
          <p:cNvPr id="7177" name="Picture 1" descr="Krug_AP_2e_Econ_41UN0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3513" y="2009775"/>
            <a:ext cx="3778250" cy="283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US"/>
          </a:p>
        </p:txBody>
      </p:sp>
      <p:pic>
        <p:nvPicPr>
          <p:cNvPr id="819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198"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Capital Flows and The Balance of Payments</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pic>
        <p:nvPicPr>
          <p:cNvPr id="8200" name="Picture 1" descr="Krug_AP_2e_Econ_table_41_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11375" y="2097088"/>
            <a:ext cx="8229600" cy="301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13"/>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US"/>
          </a:p>
        </p:txBody>
      </p:sp>
      <p:pic>
        <p:nvPicPr>
          <p:cNvPr id="9219"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222"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Capital Flows and The Balance of Payments</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224" name="TextBox 8"/>
          <p:cNvSpPr txBox="1">
            <a:spLocks noChangeArrowheads="1"/>
          </p:cNvSpPr>
          <p:nvPr/>
        </p:nvSpPr>
        <p:spPr bwMode="auto">
          <a:xfrm>
            <a:off x="627063" y="1358900"/>
            <a:ext cx="7615237" cy="4894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r>
              <a:rPr lang="en-US" sz="2600"/>
              <a:t>The current account and the financial account must sum to zero.</a:t>
            </a:r>
          </a:p>
          <a:p>
            <a:pPr eaLnBrk="1" hangingPunct="1">
              <a:lnSpc>
                <a:spcPct val="100000"/>
              </a:lnSpc>
              <a:spcBef>
                <a:spcPct val="0"/>
              </a:spcBef>
            </a:pPr>
            <a:endParaRPr lang="en-US" sz="2600"/>
          </a:p>
          <a:p>
            <a:pPr eaLnBrk="1" hangingPunct="1">
              <a:lnSpc>
                <a:spcPct val="100000"/>
              </a:lnSpc>
              <a:spcBef>
                <a:spcPct val="0"/>
              </a:spcBef>
            </a:pPr>
            <a:r>
              <a:rPr lang="en-US" sz="2600"/>
              <a:t>Money flows into the U.S. from the rest of the world as payment for U.S. exports of goods and services, as payment for the use of U.S.-owned factors of production, and as transfer payments.</a:t>
            </a:r>
          </a:p>
          <a:p>
            <a:pPr eaLnBrk="1" hangingPunct="1">
              <a:lnSpc>
                <a:spcPct val="100000"/>
              </a:lnSpc>
              <a:spcBef>
                <a:spcPct val="0"/>
              </a:spcBef>
            </a:pPr>
            <a:endParaRPr lang="en-US" sz="2600"/>
          </a:p>
          <a:p>
            <a:pPr eaLnBrk="1" hangingPunct="1">
              <a:lnSpc>
                <a:spcPct val="100000"/>
              </a:lnSpc>
              <a:spcBef>
                <a:spcPct val="0"/>
              </a:spcBef>
            </a:pPr>
            <a:r>
              <a:rPr lang="en-US" sz="2600"/>
              <a:t>Money flows out of the U.S. to the rest of the world as payment for the U.S. imports of goods and services, as payment for the use of foreign-owned factors of production, and as transfer payments.</a:t>
            </a: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41</a:t>
            </a:r>
          </a:p>
        </p:txBody>
      </p:sp>
      <p:pic>
        <p:nvPicPr>
          <p:cNvPr id="9226" name="Picture 2" descr="Krug_AP_2e_Econ_41UN0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96275" y="1490663"/>
            <a:ext cx="3214688" cy="418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US"/>
          </a:p>
        </p:txBody>
      </p:sp>
      <p:pic>
        <p:nvPicPr>
          <p:cNvPr id="10243"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46"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The U.S. Balance of Payments, 2012</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0248" name="TextBox 8"/>
          <p:cNvSpPr txBox="1">
            <a:spLocks noChangeArrowheads="1"/>
          </p:cNvSpPr>
          <p:nvPr/>
        </p:nvSpPr>
        <p:spPr bwMode="auto">
          <a:xfrm>
            <a:off x="681038" y="1636713"/>
            <a:ext cx="1055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endParaRPr lang="en-US" sz="2600"/>
          </a:p>
        </p:txBody>
      </p:sp>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41</a:t>
            </a:r>
          </a:p>
        </p:txBody>
      </p:sp>
      <p:pic>
        <p:nvPicPr>
          <p:cNvPr id="10250" name="Picture 1" descr="Krug_AP_2e_Econ_table_41_0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654175"/>
            <a:ext cx="8229600" cy="432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endParaRPr lang="en-US"/>
          </a:p>
        </p:txBody>
      </p:sp>
      <p:pic>
        <p:nvPicPr>
          <p:cNvPr id="11267"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270"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The Balance of Payments</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pic>
        <p:nvPicPr>
          <p:cNvPr id="11272"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36763" y="1341438"/>
            <a:ext cx="8181975" cy="5211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a:p>
        </p:txBody>
      </p:sp>
      <p:pic>
        <p:nvPicPr>
          <p:cNvPr id="133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ounded Rectangle 6"/>
          <p:cNvSpPr>
            <a:spLocks noChangeArrowheads="1"/>
          </p:cNvSpPr>
          <p:nvPr/>
        </p:nvSpPr>
        <p:spPr bwMode="auto">
          <a:xfrm>
            <a:off x="314325" y="517525"/>
            <a:ext cx="11572875" cy="6107113"/>
          </a:xfrm>
          <a:prstGeom prst="roundRect">
            <a:avLst>
              <a:gd name="adj" fmla="val 16667"/>
            </a:avLst>
          </a:prstGeom>
          <a:solidFill>
            <a:srgbClr val="00B050"/>
          </a:solidFill>
          <a:ln w="6350">
            <a:solidFill>
              <a:srgbClr val="548235"/>
            </a:solidFill>
            <a:miter lim="800000"/>
            <a:headEnd/>
            <a:tailEnd/>
          </a:ln>
          <a:effectLst>
            <a:outerShdw blurRad="50800" dist="38100" dir="2700000" algn="tl" rotWithShape="0">
              <a:srgbClr val="808080">
                <a:alpha val="39999"/>
              </a:srgbClr>
            </a:outerShdw>
          </a:effectLst>
        </p:spPr>
        <p:txBody>
          <a:bodyPr anchor="ctr"/>
          <a:lstStyle/>
          <a:p>
            <a:pPr algn="ctr" eaLnBrk="1" fontAlgn="auto" hangingPunct="1">
              <a:spcBef>
                <a:spcPts val="0"/>
              </a:spcBef>
              <a:spcAft>
                <a:spcPts val="0"/>
              </a:spcAft>
              <a:defRPr/>
            </a:pPr>
            <a:endParaRPr lang="en-US" dirty="0">
              <a:solidFill>
                <a:schemeClr val="lt1"/>
              </a:solidFill>
              <a:latin typeface="+mn-lt"/>
              <a:ea typeface="+mn-ea"/>
            </a:endParaRPr>
          </a:p>
        </p:txBody>
      </p:sp>
      <p:sp>
        <p:nvSpPr>
          <p:cNvPr id="12" name="Rounded Rectangle 11"/>
          <p:cNvSpPr>
            <a:spLocks noChangeArrowheads="1"/>
          </p:cNvSpPr>
          <p:nvPr/>
        </p:nvSpPr>
        <p:spPr bwMode="auto">
          <a:xfrm>
            <a:off x="314325" y="1177925"/>
            <a:ext cx="11572875" cy="5446713"/>
          </a:xfrm>
          <a:prstGeom prst="roundRect">
            <a:avLst>
              <a:gd name="adj" fmla="val 16667"/>
            </a:avLst>
          </a:prstGeom>
          <a:solidFill>
            <a:schemeClr val="bg1"/>
          </a:solidFill>
          <a:ln w="9525">
            <a:solidFill>
              <a:srgbClr val="548235"/>
            </a:solidFill>
            <a:miter lim="800000"/>
            <a:headEnd/>
            <a:tailEnd/>
          </a:ln>
          <a:effectLst>
            <a:outerShdw blurRad="50800" dist="38100" dir="2700000" algn="tl" rotWithShape="0">
              <a:srgbClr val="808080">
                <a:alpha val="39999"/>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319"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ed Rectangle 4"/>
          <p:cNvSpPr>
            <a:spLocks noChangeArrowheads="1"/>
          </p:cNvSpPr>
          <p:nvPr/>
        </p:nvSpPr>
        <p:spPr bwMode="auto">
          <a:xfrm>
            <a:off x="1350963" y="365125"/>
            <a:ext cx="1595437" cy="946150"/>
          </a:xfrm>
          <a:prstGeom prst="roundRect">
            <a:avLst>
              <a:gd name="adj" fmla="val 16667"/>
            </a:avLst>
          </a:prstGeom>
          <a:solidFill>
            <a:schemeClr val="bg1"/>
          </a:solidFill>
          <a:ln w="9525">
            <a:solidFill>
              <a:srgbClr val="548235"/>
            </a:solidFill>
            <a:miter lim="800000"/>
            <a:headEnd/>
            <a:tailEnd/>
          </a:ln>
          <a:effectLst>
            <a:outerShdw blurRad="50800" dist="38100" dir="2700000" algn="tl" rotWithShape="0">
              <a:srgbClr val="808080">
                <a:alpha val="39999"/>
              </a:srgbClr>
            </a:outerShdw>
          </a:effec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5400">
                <a:solidFill>
                  <a:srgbClr val="7030A0"/>
                </a:solidFill>
                <a:effectLst>
                  <a:outerShdw blurRad="38100" dist="38100" dir="2700000" algn="tl">
                    <a:srgbClr val="C0C0C0"/>
                  </a:outerShdw>
                </a:effectLst>
                <a:latin typeface="Arial Rounded MT Bold" panose="020F0704030504030204" pitchFamily="34" charset="0"/>
              </a:rPr>
              <a:t>F</a:t>
            </a:r>
            <a:r>
              <a:rPr lang="en-US" sz="2000">
                <a:solidFill>
                  <a:srgbClr val="7030A0"/>
                </a:solidFill>
                <a:effectLst>
                  <a:outerShdw blurRad="38100" dist="38100" dir="2700000" algn="tl">
                    <a:srgbClr val="C0C0C0"/>
                  </a:outerShdw>
                </a:effectLst>
                <a:latin typeface="Arial Rounded MT Bold" panose="020F0704030504030204" pitchFamily="34" charset="0"/>
              </a:rPr>
              <a:t> </a:t>
            </a:r>
            <a:r>
              <a:rPr lang="en-US" sz="5400">
                <a:solidFill>
                  <a:srgbClr val="7030A0"/>
                </a:solidFill>
                <a:effectLst>
                  <a:outerShdw blurRad="38100" dist="38100" dir="2700000" algn="tl">
                    <a:srgbClr val="C0C0C0"/>
                  </a:outerShdw>
                </a:effectLst>
                <a:latin typeface="Arial Rounded MT Bold" panose="020F0704030504030204" pitchFamily="34" charset="0"/>
              </a:rPr>
              <a:t>Y</a:t>
            </a:r>
            <a:r>
              <a:rPr lang="en-US" sz="2000">
                <a:solidFill>
                  <a:srgbClr val="7030A0"/>
                </a:solidFill>
                <a:effectLst>
                  <a:outerShdw blurRad="38100" dist="38100" dir="2700000" algn="tl">
                    <a:srgbClr val="C0C0C0"/>
                  </a:outerShdw>
                </a:effectLst>
                <a:latin typeface="Arial Rounded MT Bold" panose="020F0704030504030204" pitchFamily="34" charset="0"/>
              </a:rPr>
              <a:t> </a:t>
            </a:r>
            <a:r>
              <a:rPr lang="en-US" sz="5400">
                <a:solidFill>
                  <a:srgbClr val="7030A0"/>
                </a:solidFill>
                <a:effectLst>
                  <a:outerShdw blurRad="38100" dist="38100" dir="2700000" algn="tl">
                    <a:srgbClr val="C0C0C0"/>
                  </a:outerShdw>
                </a:effectLst>
                <a:latin typeface="Arial Rounded MT Bold" panose="020F0704030504030204" pitchFamily="34" charset="0"/>
              </a:rPr>
              <a:t>I</a:t>
            </a:r>
          </a:p>
        </p:txBody>
      </p:sp>
      <p:sp>
        <p:nvSpPr>
          <p:cNvPr id="13321" name="TextBox 7"/>
          <p:cNvSpPr txBox="1">
            <a:spLocks noChangeArrowheads="1"/>
          </p:cNvSpPr>
          <p:nvPr/>
        </p:nvSpPr>
        <p:spPr bwMode="auto">
          <a:xfrm>
            <a:off x="3089275" y="627063"/>
            <a:ext cx="47371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sz="2400" b="1">
                <a:solidFill>
                  <a:schemeClr val="bg1"/>
                </a:solidFill>
              </a:rPr>
              <a:t>GDP, GNP, and the Current Account</a:t>
            </a:r>
          </a:p>
        </p:txBody>
      </p:sp>
      <p:sp>
        <p:nvSpPr>
          <p:cNvPr id="13322" name="TextBox 12"/>
          <p:cNvSpPr txBox="1">
            <a:spLocks noChangeArrowheads="1"/>
          </p:cNvSpPr>
          <p:nvPr/>
        </p:nvSpPr>
        <p:spPr bwMode="auto">
          <a:xfrm>
            <a:off x="500063" y="1406525"/>
            <a:ext cx="6781800" cy="526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Clr>
                <a:schemeClr val="tx1"/>
              </a:buClr>
            </a:pPr>
            <a:r>
              <a:rPr lang="en-US" sz="2400"/>
              <a:t>Why doesn</a:t>
            </a:r>
            <a:r>
              <a:rPr lang="en-US" altLang="en-US" sz="2400"/>
              <a:t>’</a:t>
            </a:r>
            <a:r>
              <a:rPr lang="en-US" sz="2400"/>
              <a:t>t the national income equation use the current account as a whole? </a:t>
            </a:r>
          </a:p>
          <a:p>
            <a:pPr eaLnBrk="1" hangingPunct="1">
              <a:lnSpc>
                <a:spcPct val="100000"/>
              </a:lnSpc>
              <a:spcBef>
                <a:spcPct val="0"/>
              </a:spcBef>
              <a:buClr>
                <a:schemeClr val="tx1"/>
              </a:buClr>
            </a:pPr>
            <a:r>
              <a:rPr lang="en-US" sz="2400"/>
              <a:t>Gross domestic product, which is the value of goods and services produced in a country, doesn</a:t>
            </a:r>
            <a:r>
              <a:rPr lang="en-US" altLang="en-US" sz="2400"/>
              <a:t>’</a:t>
            </a:r>
            <a:r>
              <a:rPr lang="en-US" sz="2400"/>
              <a:t>t include two sources of income that are included in calculating the current account balance: international factor income and international transfers.</a:t>
            </a:r>
          </a:p>
          <a:p>
            <a:pPr eaLnBrk="1" hangingPunct="1">
              <a:lnSpc>
                <a:spcPct val="100000"/>
              </a:lnSpc>
              <a:spcBef>
                <a:spcPct val="0"/>
              </a:spcBef>
              <a:buClr>
                <a:schemeClr val="tx1"/>
              </a:buClr>
            </a:pPr>
            <a:r>
              <a:rPr lang="en-US" sz="2400"/>
              <a:t>For example, the profits of Ford Motors U.K. aren</a:t>
            </a:r>
            <a:r>
              <a:rPr lang="en-US" altLang="en-US" sz="2400"/>
              <a:t>’</a:t>
            </a:r>
            <a:r>
              <a:rPr lang="en-US" sz="2400"/>
              <a:t>t included in America</a:t>
            </a:r>
            <a:r>
              <a:rPr lang="en-US" altLang="en-US" sz="2400"/>
              <a:t>’</a:t>
            </a:r>
            <a:r>
              <a:rPr lang="en-US" sz="2400"/>
              <a:t>s GDP and the funds Latin American immigrants send home to their families aren</a:t>
            </a:r>
            <a:r>
              <a:rPr lang="en-US" altLang="en-US" sz="2400"/>
              <a:t>’</a:t>
            </a:r>
            <a:r>
              <a:rPr lang="en-US" sz="2400"/>
              <a:t>t subtracted from GDP.</a:t>
            </a:r>
          </a:p>
          <a:p>
            <a:pPr eaLnBrk="1" hangingPunct="1">
              <a:lnSpc>
                <a:spcPct val="100000"/>
              </a:lnSpc>
              <a:spcBef>
                <a:spcPct val="0"/>
              </a:spcBef>
              <a:buClr>
                <a:schemeClr val="tx1"/>
              </a:buClr>
            </a:pPr>
            <a:r>
              <a:rPr lang="en-US" sz="2400"/>
              <a:t>Gross </a:t>
            </a:r>
            <a:r>
              <a:rPr lang="en-US" sz="2400" i="1"/>
              <a:t>national </a:t>
            </a:r>
            <a:r>
              <a:rPr lang="en-US" sz="2400"/>
              <a:t>product does include international factor income.</a:t>
            </a:r>
          </a:p>
        </p:txBody>
      </p:sp>
      <p:sp>
        <p:nvSpPr>
          <p:cNvPr id="13" name="TextBox 12"/>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41</a:t>
            </a:r>
          </a:p>
        </p:txBody>
      </p:sp>
      <p:pic>
        <p:nvPicPr>
          <p:cNvPr id="13324" name="Picture 2" descr="Krug_AP_2e_Econ_41UN0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2484438"/>
            <a:ext cx="4225925" cy="247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en-US"/>
          </a:p>
        </p:txBody>
      </p:sp>
      <p:pic>
        <p:nvPicPr>
          <p:cNvPr id="14339"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ounded Rectangle 6"/>
          <p:cNvSpPr>
            <a:spLocks noChangeArrowheads="1"/>
          </p:cNvSpPr>
          <p:nvPr/>
        </p:nvSpPr>
        <p:spPr bwMode="auto">
          <a:xfrm>
            <a:off x="314325" y="517525"/>
            <a:ext cx="11572875" cy="6107113"/>
          </a:xfrm>
          <a:prstGeom prst="roundRect">
            <a:avLst>
              <a:gd name="adj" fmla="val 16667"/>
            </a:avLst>
          </a:prstGeom>
          <a:solidFill>
            <a:srgbClr val="00B050"/>
          </a:solidFill>
          <a:ln w="6350">
            <a:solidFill>
              <a:srgbClr val="548235"/>
            </a:solidFill>
            <a:miter lim="800000"/>
            <a:headEnd/>
            <a:tailEnd/>
          </a:ln>
          <a:effectLst>
            <a:outerShdw blurRad="50800" dist="38100" dir="2700000" algn="tl" rotWithShape="0">
              <a:srgbClr val="808080">
                <a:alpha val="39999"/>
              </a:srgbClr>
            </a:outerShdw>
          </a:effectLst>
        </p:spPr>
        <p:txBody>
          <a:bodyPr anchor="ctr"/>
          <a:lstStyle/>
          <a:p>
            <a:pPr algn="ctr" eaLnBrk="1" fontAlgn="auto" hangingPunct="1">
              <a:spcBef>
                <a:spcPts val="0"/>
              </a:spcBef>
              <a:spcAft>
                <a:spcPts val="0"/>
              </a:spcAft>
              <a:defRPr/>
            </a:pPr>
            <a:endParaRPr lang="en-US" dirty="0">
              <a:solidFill>
                <a:schemeClr val="lt1"/>
              </a:solidFill>
              <a:latin typeface="+mn-lt"/>
              <a:ea typeface="+mn-ea"/>
            </a:endParaRPr>
          </a:p>
        </p:txBody>
      </p:sp>
      <p:sp>
        <p:nvSpPr>
          <p:cNvPr id="12" name="Rounded Rectangle 11"/>
          <p:cNvSpPr>
            <a:spLocks noChangeArrowheads="1"/>
          </p:cNvSpPr>
          <p:nvPr/>
        </p:nvSpPr>
        <p:spPr bwMode="auto">
          <a:xfrm>
            <a:off x="314325" y="1177925"/>
            <a:ext cx="11572875" cy="5446713"/>
          </a:xfrm>
          <a:prstGeom prst="roundRect">
            <a:avLst>
              <a:gd name="adj" fmla="val 16667"/>
            </a:avLst>
          </a:prstGeom>
          <a:solidFill>
            <a:schemeClr val="bg1"/>
          </a:solidFill>
          <a:ln w="9525">
            <a:solidFill>
              <a:srgbClr val="548235"/>
            </a:solidFill>
            <a:miter lim="800000"/>
            <a:headEnd/>
            <a:tailEnd/>
          </a:ln>
          <a:effectLst>
            <a:outerShdw blurRad="50800" dist="38100" dir="2700000" algn="tl" rotWithShape="0">
              <a:srgbClr val="808080">
                <a:alpha val="39999"/>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4343"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ed Rectangle 4"/>
          <p:cNvSpPr>
            <a:spLocks noChangeArrowheads="1"/>
          </p:cNvSpPr>
          <p:nvPr/>
        </p:nvSpPr>
        <p:spPr bwMode="auto">
          <a:xfrm>
            <a:off x="1350963" y="365125"/>
            <a:ext cx="1595437" cy="946150"/>
          </a:xfrm>
          <a:prstGeom prst="roundRect">
            <a:avLst>
              <a:gd name="adj" fmla="val 16667"/>
            </a:avLst>
          </a:prstGeom>
          <a:solidFill>
            <a:schemeClr val="bg1"/>
          </a:solidFill>
          <a:ln w="9525">
            <a:solidFill>
              <a:srgbClr val="548235"/>
            </a:solidFill>
            <a:miter lim="800000"/>
            <a:headEnd/>
            <a:tailEnd/>
          </a:ln>
          <a:effectLst>
            <a:outerShdw blurRad="50800" dist="38100" dir="2700000" algn="tl" rotWithShape="0">
              <a:srgbClr val="808080">
                <a:alpha val="39999"/>
              </a:srgbClr>
            </a:outerShdw>
          </a:effec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5400">
                <a:solidFill>
                  <a:srgbClr val="7030A0"/>
                </a:solidFill>
                <a:effectLst>
                  <a:outerShdw blurRad="38100" dist="38100" dir="2700000" algn="tl">
                    <a:srgbClr val="C0C0C0"/>
                  </a:outerShdw>
                </a:effectLst>
                <a:latin typeface="Arial Rounded MT Bold" panose="020F0704030504030204" pitchFamily="34" charset="0"/>
              </a:rPr>
              <a:t>F</a:t>
            </a:r>
            <a:r>
              <a:rPr lang="en-US" sz="2000">
                <a:solidFill>
                  <a:srgbClr val="7030A0"/>
                </a:solidFill>
                <a:effectLst>
                  <a:outerShdw blurRad="38100" dist="38100" dir="2700000" algn="tl">
                    <a:srgbClr val="C0C0C0"/>
                  </a:outerShdw>
                </a:effectLst>
                <a:latin typeface="Arial Rounded MT Bold" panose="020F0704030504030204" pitchFamily="34" charset="0"/>
              </a:rPr>
              <a:t> </a:t>
            </a:r>
            <a:r>
              <a:rPr lang="en-US" sz="5400">
                <a:solidFill>
                  <a:srgbClr val="7030A0"/>
                </a:solidFill>
                <a:effectLst>
                  <a:outerShdw blurRad="38100" dist="38100" dir="2700000" algn="tl">
                    <a:srgbClr val="C0C0C0"/>
                  </a:outerShdw>
                </a:effectLst>
                <a:latin typeface="Arial Rounded MT Bold" panose="020F0704030504030204" pitchFamily="34" charset="0"/>
              </a:rPr>
              <a:t>Y</a:t>
            </a:r>
            <a:r>
              <a:rPr lang="en-US" sz="2000">
                <a:solidFill>
                  <a:srgbClr val="7030A0"/>
                </a:solidFill>
                <a:effectLst>
                  <a:outerShdw blurRad="38100" dist="38100" dir="2700000" algn="tl">
                    <a:srgbClr val="C0C0C0"/>
                  </a:outerShdw>
                </a:effectLst>
                <a:latin typeface="Arial Rounded MT Bold" panose="020F0704030504030204" pitchFamily="34" charset="0"/>
              </a:rPr>
              <a:t> </a:t>
            </a:r>
            <a:r>
              <a:rPr lang="en-US" sz="5400">
                <a:solidFill>
                  <a:srgbClr val="7030A0"/>
                </a:solidFill>
                <a:effectLst>
                  <a:outerShdw blurRad="38100" dist="38100" dir="2700000" algn="tl">
                    <a:srgbClr val="C0C0C0"/>
                  </a:outerShdw>
                </a:effectLst>
                <a:latin typeface="Arial Rounded MT Bold" panose="020F0704030504030204" pitchFamily="34" charset="0"/>
              </a:rPr>
              <a:t>I</a:t>
            </a:r>
          </a:p>
        </p:txBody>
      </p:sp>
      <p:sp>
        <p:nvSpPr>
          <p:cNvPr id="14345" name="TextBox 7"/>
          <p:cNvSpPr txBox="1">
            <a:spLocks noChangeArrowheads="1"/>
          </p:cNvSpPr>
          <p:nvPr/>
        </p:nvSpPr>
        <p:spPr bwMode="auto">
          <a:xfrm>
            <a:off x="3089275" y="627063"/>
            <a:ext cx="47371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sz="2400" b="1">
                <a:solidFill>
                  <a:schemeClr val="bg1"/>
                </a:solidFill>
              </a:rPr>
              <a:t>GDP, GNP, and the Current Account</a:t>
            </a:r>
          </a:p>
        </p:txBody>
      </p:sp>
      <p:sp>
        <p:nvSpPr>
          <p:cNvPr id="14346" name="TextBox 12"/>
          <p:cNvSpPr txBox="1">
            <a:spLocks noChangeArrowheads="1"/>
          </p:cNvSpPr>
          <p:nvPr/>
        </p:nvSpPr>
        <p:spPr bwMode="auto">
          <a:xfrm>
            <a:off x="854075" y="1601788"/>
            <a:ext cx="10553700" cy="369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0988" indent="-2809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828675" indent="-29527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r>
              <a:rPr lang="en-US" sz="2600"/>
              <a:t>Estimates of U.S. GNP differ slightly from estimates of GDP.</a:t>
            </a:r>
          </a:p>
          <a:p>
            <a:pPr lvl="1" eaLnBrk="1" hangingPunct="1">
              <a:lnSpc>
                <a:spcPct val="100000"/>
              </a:lnSpc>
              <a:spcBef>
                <a:spcPct val="0"/>
              </a:spcBef>
              <a:buFont typeface="Arial" panose="020B0604020202020204" pitchFamily="34" charset="0"/>
              <a:buChar char="–"/>
            </a:pPr>
            <a:r>
              <a:rPr lang="en-US" sz="2600"/>
              <a:t>GNP adds in items such as the earnings of U.S. companies abroad and subtracts items such as the interest payments on bonds owned by residents of China and Japan.</a:t>
            </a:r>
          </a:p>
          <a:p>
            <a:pPr eaLnBrk="1" hangingPunct="1">
              <a:lnSpc>
                <a:spcPct val="100000"/>
              </a:lnSpc>
              <a:spcBef>
                <a:spcPct val="0"/>
              </a:spcBef>
            </a:pPr>
            <a:r>
              <a:rPr lang="en-US" sz="2600"/>
              <a:t>Economists use GDP rather than a broader measure because:</a:t>
            </a:r>
          </a:p>
          <a:p>
            <a:pPr lvl="1" eaLnBrk="1" hangingPunct="1">
              <a:lnSpc>
                <a:spcPct val="100000"/>
              </a:lnSpc>
              <a:spcBef>
                <a:spcPct val="0"/>
              </a:spcBef>
              <a:buFont typeface="Arial" panose="020B0604020202020204" pitchFamily="34" charset="0"/>
              <a:buChar char="–"/>
            </a:pPr>
            <a:r>
              <a:rPr lang="en-US" sz="2600"/>
              <a:t>The original purpose of the national accounts was to track production rather than income.</a:t>
            </a:r>
          </a:p>
          <a:p>
            <a:pPr lvl="1" eaLnBrk="1" hangingPunct="1">
              <a:lnSpc>
                <a:spcPct val="100000"/>
              </a:lnSpc>
              <a:spcBef>
                <a:spcPct val="0"/>
              </a:spcBef>
              <a:buFont typeface="Arial" panose="020B0604020202020204" pitchFamily="34" charset="0"/>
              <a:buChar char="–"/>
            </a:pPr>
            <a:r>
              <a:rPr lang="en-US" sz="2600"/>
              <a:t>Data on international factor income and transfer payments are generally considered somewhat unreliable. </a:t>
            </a:r>
          </a:p>
        </p:txBody>
      </p:sp>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8 | Module 41</a:t>
            </a:r>
          </a:p>
        </p:txBody>
      </p:sp>
      <p:sp>
        <p:nvSpPr>
          <p:cNvPr id="13" name="Rectangle 12"/>
          <p:cNvSpPr/>
          <p:nvPr/>
        </p:nvSpPr>
        <p:spPr>
          <a:xfrm>
            <a:off x="4646613" y="5514975"/>
            <a:ext cx="2898775" cy="769938"/>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eaLnBrk="1" hangingPunct="1">
              <a:defRPr/>
            </a:pPr>
            <a:r>
              <a:rPr lang="en-US" sz="4400" dirty="0">
                <a:solidFill>
                  <a:schemeClr val="accent6">
                    <a:lumMod val="50000"/>
                  </a:schemeClr>
                </a:solidFill>
              </a:rPr>
              <a:t>Y=C+I+G-IM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5858</TotalTime>
  <Words>1315</Words>
  <Application>Microsoft Office PowerPoint</Application>
  <PresentationFormat>Widescreen</PresentationFormat>
  <Paragraphs>107</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FRQ</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Macmillan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Pierce-Bratcher, Janie</dc:creator>
  <cp:lastModifiedBy>AAPS Information Technology Department</cp:lastModifiedBy>
  <cp:revision>34</cp:revision>
  <dcterms:created xsi:type="dcterms:W3CDTF">2015-01-29T01:02:02Z</dcterms:created>
  <dcterms:modified xsi:type="dcterms:W3CDTF">2019-04-24T11:27:18Z</dcterms:modified>
</cp:coreProperties>
</file>