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0" r:id="rId4"/>
    <p:sldId id="264" r:id="rId5"/>
    <p:sldId id="263"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7" autoAdjust="0"/>
    <p:restoredTop sz="94660"/>
  </p:normalViewPr>
  <p:slideViewPr>
    <p:cSldViewPr snapToGrid="0">
      <p:cViewPr varScale="1">
        <p:scale>
          <a:sx n="81" d="100"/>
          <a:sy n="81" d="100"/>
        </p:scale>
        <p:origin x="208"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7/22/19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7/22/19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7/22/19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412440" y="818633"/>
            <a:ext cx="6967891" cy="5804666"/>
          </a:xfrm>
          <a:prstGeom prst="rect">
            <a:avLst/>
          </a:prstGeom>
          <a:noFill/>
        </p:spPr>
        <p:txBody>
          <a:bodyPr wrap="square" rtlCol="0">
            <a:spAutoFit/>
          </a:bodyPr>
          <a:lstStyle/>
          <a:p>
            <a:pPr marL="457200" lvl="0" indent="-354013" fontAlgn="base">
              <a:spcBef>
                <a:spcPct val="20000"/>
              </a:spcBef>
              <a:spcAft>
                <a:spcPct val="0"/>
              </a:spcAft>
              <a:buFont typeface="Arial" pitchFamily="34" charset="0"/>
              <a:buChar char="•"/>
            </a:pPr>
            <a:r>
              <a:rPr lang="en-US" sz="2600" dirty="0">
                <a:solidFill>
                  <a:prstClr val="black"/>
                </a:solidFill>
              </a:rPr>
              <a:t>List and describe the elements of the modern macroeconomic consensus</a:t>
            </a:r>
          </a:p>
          <a:p>
            <a:pPr marL="457200" lvl="0" indent="-354013" fontAlgn="base">
              <a:spcBef>
                <a:spcPct val="20000"/>
              </a:spcBef>
              <a:spcAft>
                <a:spcPct val="0"/>
              </a:spcAft>
              <a:buFont typeface="Arial" pitchFamily="34" charset="0"/>
              <a:buChar char="•"/>
            </a:pPr>
            <a:r>
              <a:rPr lang="en-US" sz="2600" dirty="0">
                <a:solidFill>
                  <a:prstClr val="black"/>
                </a:solidFill>
              </a:rPr>
              <a:t>Explain the main remaining disputes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pic>
        <p:nvPicPr>
          <p:cNvPr id="12" name="Picture 1" descr="Krug_AP_2e_Econ_MO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8770" y="2583972"/>
            <a:ext cx="6455229" cy="323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dirty="0"/>
              <a:t>Five Key Questions About Macroeconomic Policy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graphicFrame>
        <p:nvGraphicFramePr>
          <p:cNvPr id="12" name="Group 161"/>
          <p:cNvGraphicFramePr>
            <a:graphicFrameLocks noGrp="1"/>
          </p:cNvGraphicFramePr>
          <p:nvPr>
            <p:extLst>
              <p:ext uri="{D42A27DB-BD31-4B8C-83A1-F6EECF244321}">
                <p14:modId xmlns:p14="http://schemas.microsoft.com/office/powerpoint/2010/main" val="1202635095"/>
              </p:ext>
            </p:extLst>
          </p:nvPr>
        </p:nvGraphicFramePr>
        <p:xfrm>
          <a:off x="2243858" y="1353185"/>
          <a:ext cx="8064500" cy="4752975"/>
        </p:xfrm>
        <a:graphic>
          <a:graphicData uri="http://schemas.openxmlformats.org/drawingml/2006/table">
            <a:tbl>
              <a:tblPr firstRow="1" bandRow="1">
                <a:tableStyleId>{21E4AEA4-8DFA-4A89-87EB-49C32662AFE0}</a:tableStyleId>
              </a:tblPr>
              <a:tblGrid>
                <a:gridCol w="2384010">
                  <a:extLst>
                    <a:ext uri="{9D8B030D-6E8A-4147-A177-3AD203B41FA5}">
                      <a16:colId xmlns:a16="http://schemas.microsoft.com/office/drawing/2014/main" val="20000"/>
                    </a:ext>
                  </a:extLst>
                </a:gridCol>
                <a:gridCol w="1684449">
                  <a:extLst>
                    <a:ext uri="{9D8B030D-6E8A-4147-A177-3AD203B41FA5}">
                      <a16:colId xmlns:a16="http://schemas.microsoft.com/office/drawing/2014/main" val="20001"/>
                    </a:ext>
                  </a:extLst>
                </a:gridCol>
                <a:gridCol w="1612032">
                  <a:extLst>
                    <a:ext uri="{9D8B030D-6E8A-4147-A177-3AD203B41FA5}">
                      <a16:colId xmlns:a16="http://schemas.microsoft.com/office/drawing/2014/main" val="20002"/>
                    </a:ext>
                  </a:extLst>
                </a:gridCol>
                <a:gridCol w="1121034">
                  <a:extLst>
                    <a:ext uri="{9D8B030D-6E8A-4147-A177-3AD203B41FA5}">
                      <a16:colId xmlns:a16="http://schemas.microsoft.com/office/drawing/2014/main" val="20003"/>
                    </a:ext>
                  </a:extLst>
                </a:gridCol>
                <a:gridCol w="1262975">
                  <a:extLst>
                    <a:ext uri="{9D8B030D-6E8A-4147-A177-3AD203B41FA5}">
                      <a16:colId xmlns:a16="http://schemas.microsoft.com/office/drawing/2014/main" val="20004"/>
                    </a:ext>
                  </a:extLst>
                </a:gridCol>
              </a:tblGrid>
              <a:tr h="6307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Classical macroeconomics</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Keynesian macroeconomics</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Monetarism</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Modern consensus</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0"/>
                  </a:ext>
                </a:extLst>
              </a:tr>
              <a:tr h="8213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Is expansionary monetary policy helpful in fighting recessions?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Not very</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 except in special circumstances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1"/>
                  </a:ext>
                </a:extLst>
              </a:tr>
              <a:tr h="762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Is expansionary fiscal policy effective in fighting recessions?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2"/>
                  </a:ext>
                </a:extLst>
              </a:tr>
              <a:tr h="10137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Can monetary and/or fiscal policy reduce unemployment in the long run?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3"/>
                  </a:ext>
                </a:extLst>
              </a:tr>
              <a:tr h="762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Should fiscal policy be used in a discretionary way?</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 except in special circumstances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4"/>
                  </a:ext>
                </a:extLst>
              </a:tr>
              <a:tr h="762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Should monetary policy be used in a discretionary way?</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Yes</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No</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Calibri" pitchFamily="34" charset="0"/>
                          <a:cs typeface="Calibri" pitchFamily="34" charset="0"/>
                        </a:rPr>
                        <a:t>Still in dispute</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8009" marR="8009" marT="8010" marB="0" anchor="ctr" anchorCtr="1" horzOverflow="overflow"/>
                </a:tc>
                <a:extLst>
                  <a:ext uri="{0D108BD9-81ED-4DB2-BD59-A6C34878D82A}">
                    <a16:rowId xmlns:a16="http://schemas.microsoft.com/office/drawing/2014/main" val="10005"/>
                  </a:ext>
                </a:extLst>
              </a:tr>
            </a:tbl>
          </a:graphicData>
        </a:graphic>
      </p:graphicFrame>
      <p:sp>
        <p:nvSpPr>
          <p:cNvPr id="9" name="TextBox 8"/>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spTree>
    <p:extLst>
      <p:ext uri="{BB962C8B-B14F-4D97-AF65-F5344CB8AC3E}">
        <p14:creationId xmlns:p14="http://schemas.microsoft.com/office/powerpoint/2010/main" val="32960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3167406" cy="461665"/>
          </a:xfrm>
          <a:prstGeom prst="rect">
            <a:avLst/>
          </a:prstGeom>
          <a:noFill/>
        </p:spPr>
        <p:txBody>
          <a:bodyPr wrap="none" rtlCol="0">
            <a:spAutoFit/>
          </a:bodyPr>
          <a:lstStyle/>
          <a:p>
            <a:pPr>
              <a:buClr>
                <a:schemeClr val="tx1"/>
              </a:buClr>
              <a:defRPr/>
            </a:pPr>
            <a:r>
              <a:rPr lang="en-US" sz="2400" b="1" dirty="0">
                <a:solidFill>
                  <a:schemeClr val="bg1"/>
                </a:solidFill>
              </a:rPr>
              <a:t>Supply-Side Economics</a:t>
            </a:r>
            <a:r>
              <a:rPr lang="en-US" sz="2400" dirty="0">
                <a:solidFill>
                  <a:schemeClr val="bg1"/>
                </a:solidFill>
              </a:rPr>
              <a:t> </a:t>
            </a:r>
          </a:p>
        </p:txBody>
      </p:sp>
      <p:sp>
        <p:nvSpPr>
          <p:cNvPr id="13" name="TextBox 12"/>
          <p:cNvSpPr txBox="1"/>
          <p:nvPr/>
        </p:nvSpPr>
        <p:spPr>
          <a:xfrm>
            <a:off x="1056337" y="1538172"/>
            <a:ext cx="5078900" cy="1938992"/>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000" dirty="0">
                <a:solidFill>
                  <a:prstClr val="black"/>
                </a:solidFill>
              </a:rPr>
              <a:t>The core of the “supply-side economics” view of economic policy was the belief that reducing tax rates, and so increasing the incentives to work and invest, would have a powerful positive effect on the growth rate of potential output.</a:t>
            </a: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pic>
        <p:nvPicPr>
          <p:cNvPr id="16" name="Picture 1" descr="Krug_AP_2e_Econ_36UN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769" y="3492911"/>
            <a:ext cx="5482060" cy="31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135237" y="1466415"/>
            <a:ext cx="5505881" cy="2246769"/>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000" dirty="0">
                <a:solidFill>
                  <a:prstClr val="black"/>
                </a:solidFill>
              </a:rPr>
              <a:t>Almost all economists agree that tax cuts increase incentives to work and invest.  However, attempts to estimate these incentive effects indicate that, at current U.S. tax levels, they aren’t nearly strong enough to support the strong claims made by supply-siders.</a:t>
            </a:r>
          </a:p>
          <a:p>
            <a:endParaRPr lang="en-US" sz="2000" dirty="0"/>
          </a:p>
        </p:txBody>
      </p:sp>
    </p:spTree>
    <p:extLst>
      <p:ext uri="{BB962C8B-B14F-4D97-AF65-F5344CB8AC3E}">
        <p14:creationId xmlns:p14="http://schemas.microsoft.com/office/powerpoint/2010/main" val="398121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Should Monetary Policy Be Used in a Discretionary Way?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232137" y="2257949"/>
            <a:ext cx="10553463" cy="2099036"/>
          </a:xfrm>
          <a:prstGeom prst="rect">
            <a:avLst/>
          </a:prstGeom>
          <a:noFill/>
        </p:spPr>
        <p:txBody>
          <a:bodyPr wrap="square" rtlCol="0">
            <a:spAutoFit/>
          </a:bodyPr>
          <a:lstStyle/>
          <a:p>
            <a:pPr marL="88900" lvl="0" fontAlgn="base">
              <a:spcBef>
                <a:spcPct val="20000"/>
              </a:spcBef>
              <a:spcAft>
                <a:spcPct val="0"/>
              </a:spcAft>
            </a:pPr>
            <a:r>
              <a:rPr lang="en-US" sz="2600" dirty="0">
                <a:solidFill>
                  <a:prstClr val="black"/>
                </a:solidFill>
              </a:rPr>
              <a:t>There is a broad consensus among macroeconomists on these points:</a:t>
            </a:r>
          </a:p>
          <a:p>
            <a:pPr marL="88900" lvl="0" fontAlgn="base">
              <a:spcBef>
                <a:spcPct val="20000"/>
              </a:spcBef>
              <a:spcAft>
                <a:spcPct val="0"/>
              </a:spcAft>
            </a:pPr>
            <a:endParaRPr lang="en-US" sz="800" dirty="0">
              <a:solidFill>
                <a:prstClr val="black"/>
              </a:solidFill>
            </a:endParaRPr>
          </a:p>
          <a:p>
            <a:pPr marL="825500" lvl="1" indent="-295275" fontAlgn="base">
              <a:spcBef>
                <a:spcPct val="20000"/>
              </a:spcBef>
              <a:spcAft>
                <a:spcPct val="0"/>
              </a:spcAft>
              <a:buFont typeface="Arial" pitchFamily="34" charset="0"/>
              <a:buChar char="–"/>
            </a:pPr>
            <a:r>
              <a:rPr lang="en-US" sz="2400" dirty="0">
                <a:solidFill>
                  <a:prstClr val="black"/>
                </a:solidFill>
              </a:rPr>
              <a:t>Monetary policy should play the main role in stabilization policy.</a:t>
            </a:r>
          </a:p>
          <a:p>
            <a:pPr marL="825500" lvl="1" indent="-295275" fontAlgn="base">
              <a:spcBef>
                <a:spcPct val="0"/>
              </a:spcBef>
              <a:spcAft>
                <a:spcPct val="0"/>
              </a:spcAft>
              <a:buFont typeface="Arial" pitchFamily="34" charset="0"/>
              <a:buChar char="–"/>
            </a:pPr>
            <a:r>
              <a:rPr lang="en-US" sz="2400" dirty="0">
                <a:solidFill>
                  <a:prstClr val="black"/>
                </a:solidFill>
              </a:rPr>
              <a:t>The central bank should be independent.</a:t>
            </a:r>
          </a:p>
          <a:p>
            <a:pPr marL="825500" lvl="1" indent="-295275" fontAlgn="base">
              <a:spcBef>
                <a:spcPct val="0"/>
              </a:spcBef>
              <a:spcAft>
                <a:spcPct val="0"/>
              </a:spcAft>
              <a:buFont typeface="Arial" pitchFamily="34" charset="0"/>
              <a:buChar char="–"/>
            </a:pPr>
            <a:r>
              <a:rPr lang="en-US" sz="2400" dirty="0">
                <a:solidFill>
                  <a:prstClr val="black"/>
                </a:solidFill>
              </a:rPr>
              <a:t>Discretionary fiscal policy should be used sparingly.</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spTree>
    <p:extLst>
      <p:ext uri="{BB962C8B-B14F-4D97-AF65-F5344CB8AC3E}">
        <p14:creationId xmlns:p14="http://schemas.microsoft.com/office/powerpoint/2010/main" val="329608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Should Monetary Policy Be Used in a Discretionary Way?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46482" y="1797518"/>
            <a:ext cx="10553463" cy="4074962"/>
          </a:xfrm>
          <a:prstGeom prst="rect">
            <a:avLst/>
          </a:prstGeom>
          <a:noFill/>
        </p:spPr>
        <p:txBody>
          <a:bodyPr wrap="square" rtlCol="0">
            <a:spAutoFit/>
          </a:bodyPr>
          <a:lstStyle/>
          <a:p>
            <a:pPr marL="295275" lvl="0" indent="-206375" fontAlgn="base">
              <a:spcBef>
                <a:spcPct val="20000"/>
              </a:spcBef>
              <a:spcAft>
                <a:spcPct val="0"/>
              </a:spcAft>
              <a:buFont typeface="Arial" pitchFamily="34" charset="0"/>
              <a:buChar char="•"/>
            </a:pPr>
            <a:r>
              <a:rPr lang="en-US" sz="2600" dirty="0">
                <a:solidFill>
                  <a:prstClr val="black"/>
                </a:solidFill>
              </a:rPr>
              <a:t>However, there are debates over how the central bank should set its policy.</a:t>
            </a:r>
          </a:p>
          <a:p>
            <a:pPr marL="295275" lvl="0" indent="-206375" fontAlgn="base">
              <a:spcBef>
                <a:spcPct val="20000"/>
              </a:spcBef>
              <a:spcAft>
                <a:spcPct val="0"/>
              </a:spcAft>
              <a:buFont typeface="Arial" pitchFamily="34" charset="0"/>
              <a:buChar char="•"/>
            </a:pPr>
            <a:r>
              <a:rPr lang="en-US" sz="2600" dirty="0">
                <a:solidFill>
                  <a:prstClr val="black"/>
                </a:solidFill>
              </a:rPr>
              <a:t> </a:t>
            </a:r>
          </a:p>
          <a:p>
            <a:pPr marL="295275" lvl="0" indent="-206375" fontAlgn="base">
              <a:spcBef>
                <a:spcPct val="20000"/>
              </a:spcBef>
              <a:spcAft>
                <a:spcPct val="0"/>
              </a:spcAft>
              <a:buFont typeface="Arial" pitchFamily="34" charset="0"/>
              <a:buChar char="•"/>
            </a:pPr>
            <a:r>
              <a:rPr lang="en-US" sz="2600" dirty="0">
                <a:solidFill>
                  <a:prstClr val="black"/>
                </a:solidFill>
              </a:rPr>
              <a:t>The questions:</a:t>
            </a:r>
          </a:p>
          <a:p>
            <a:pPr marL="295275" lvl="0" indent="-206375" fontAlgn="base">
              <a:spcBef>
                <a:spcPct val="20000"/>
              </a:spcBef>
              <a:spcAft>
                <a:spcPct val="0"/>
              </a:spcAft>
              <a:buFont typeface="Arial" pitchFamily="34" charset="0"/>
              <a:buChar char="•"/>
            </a:pPr>
            <a:endParaRPr lang="en-US" sz="800" dirty="0">
              <a:solidFill>
                <a:prstClr val="black"/>
              </a:solidFill>
            </a:endParaRPr>
          </a:p>
          <a:p>
            <a:pPr marL="820738" lvl="1" indent="-296863" fontAlgn="base">
              <a:spcBef>
                <a:spcPct val="20000"/>
              </a:spcBef>
              <a:spcAft>
                <a:spcPct val="0"/>
              </a:spcAft>
              <a:buFont typeface="Arial" pitchFamily="34" charset="0"/>
              <a:buChar char="–"/>
            </a:pPr>
            <a:r>
              <a:rPr lang="en-US" sz="2400" dirty="0">
                <a:solidFill>
                  <a:prstClr val="black"/>
                </a:solidFill>
              </a:rPr>
              <a:t>Should the central bank be given a defined target or the discretion to manage the economy?</a:t>
            </a:r>
          </a:p>
          <a:p>
            <a:pPr marL="820738" lvl="1" indent="-296863" fontAlgn="base">
              <a:spcBef>
                <a:spcPct val="0"/>
              </a:spcBef>
              <a:spcAft>
                <a:spcPct val="0"/>
              </a:spcAft>
              <a:buFont typeface="Arial" pitchFamily="34" charset="0"/>
              <a:buChar char="–"/>
            </a:pPr>
            <a:r>
              <a:rPr lang="en-US" sz="2400" dirty="0">
                <a:solidFill>
                  <a:prstClr val="black"/>
                </a:solidFill>
              </a:rPr>
              <a:t>Should the central bank manage asset prices?</a:t>
            </a:r>
          </a:p>
          <a:p>
            <a:pPr marL="820738" lvl="1" indent="-296863" fontAlgn="base">
              <a:spcBef>
                <a:spcPct val="0"/>
              </a:spcBef>
              <a:spcAft>
                <a:spcPct val="0"/>
              </a:spcAft>
              <a:buFont typeface="Arial" pitchFamily="34" charset="0"/>
              <a:buChar char="–"/>
            </a:pPr>
            <a:r>
              <a:rPr lang="en-US" sz="2400" dirty="0">
                <a:solidFill>
                  <a:prstClr val="black"/>
                </a:solidFill>
              </a:rPr>
              <a:t>What should the central bank do when conventional policy has reached it limits?</a:t>
            </a:r>
            <a:endParaRPr lang="id-ID" sz="2400" dirty="0">
              <a:solidFill>
                <a:prstClr val="black"/>
              </a:solidFill>
            </a:endParaRPr>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spTree>
    <p:extLst>
      <p:ext uri="{BB962C8B-B14F-4D97-AF65-F5344CB8AC3E}">
        <p14:creationId xmlns:p14="http://schemas.microsoft.com/office/powerpoint/2010/main" val="329608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Clean Little Secret of Macroeconomics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434420" y="1924368"/>
            <a:ext cx="9323159" cy="892552"/>
          </a:xfrm>
          <a:prstGeom prst="rect">
            <a:avLst/>
          </a:prstGeom>
          <a:noFill/>
        </p:spPr>
        <p:txBody>
          <a:bodyPr wrap="square" rtlCol="0">
            <a:spAutoFit/>
          </a:bodyPr>
          <a:lstStyle/>
          <a:p>
            <a:pPr marL="88900" lvl="0" fontAlgn="base">
              <a:spcBef>
                <a:spcPct val="20000"/>
              </a:spcBef>
              <a:spcAft>
                <a:spcPct val="0"/>
              </a:spcAft>
              <a:defRPr/>
            </a:pPr>
            <a:r>
              <a:rPr lang="en-US" sz="2600" dirty="0">
                <a:solidFill>
                  <a:prstClr val="black"/>
                </a:solidFill>
              </a:rPr>
              <a:t>The clean little secret of modern macroeconomics is how much </a:t>
            </a:r>
            <a:r>
              <a:rPr lang="en-US" sz="2600" b="1" dirty="0">
                <a:solidFill>
                  <a:prstClr val="black"/>
                </a:solidFill>
              </a:rPr>
              <a:t>consensus</a:t>
            </a:r>
            <a:r>
              <a:rPr lang="en-US" sz="2600" dirty="0">
                <a:solidFill>
                  <a:prstClr val="black"/>
                </a:solidFill>
              </a:rPr>
              <a:t> economists have reached over the past 70 years.</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spTree>
    <p:extLst>
      <p:ext uri="{BB962C8B-B14F-4D97-AF65-F5344CB8AC3E}">
        <p14:creationId xmlns:p14="http://schemas.microsoft.com/office/powerpoint/2010/main" val="329608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725192"/>
          </a:xfrm>
          <a:prstGeom prst="rect">
            <a:avLst/>
          </a:prstGeom>
          <a:noFill/>
        </p:spPr>
        <p:txBody>
          <a:bodyPr wrap="square" rtlCol="0">
            <a:spAutoFit/>
          </a:bodyPr>
          <a:lstStyle/>
          <a:p>
            <a:pPr marL="295275" lvl="0" indent="-295275" fontAlgn="base">
              <a:lnSpc>
                <a:spcPct val="90000"/>
              </a:lnSpc>
              <a:spcBef>
                <a:spcPct val="20000"/>
              </a:spcBef>
              <a:spcAft>
                <a:spcPct val="0"/>
              </a:spcAft>
              <a:buClr>
                <a:srgbClr val="FFCC00"/>
              </a:buClr>
              <a:buFontTx/>
              <a:buAutoNum type="arabicPeriod"/>
            </a:pPr>
            <a:r>
              <a:rPr lang="en-US" sz="2600" dirty="0">
                <a:solidFill>
                  <a:prstClr val="black"/>
                </a:solidFill>
              </a:rPr>
              <a:t>The modern consensus is that monetary and fiscal policy are both effective in the short run but that neither can reduce the unemployment rate in the long run.</a:t>
            </a:r>
          </a:p>
          <a:p>
            <a:pPr marL="295275" lvl="0" indent="-295275" fontAlgn="base">
              <a:lnSpc>
                <a:spcPct val="90000"/>
              </a:lnSpc>
              <a:spcBef>
                <a:spcPct val="20000"/>
              </a:spcBef>
              <a:spcAft>
                <a:spcPct val="0"/>
              </a:spcAft>
              <a:buClr>
                <a:srgbClr val="FFCC00"/>
              </a:buClr>
              <a:buFontTx/>
              <a:buAutoNum type="arabicPeriod"/>
            </a:pPr>
            <a:endParaRPr lang="en-US" sz="2600" dirty="0">
              <a:solidFill>
                <a:prstClr val="black"/>
              </a:solidFill>
            </a:endParaRPr>
          </a:p>
          <a:p>
            <a:pPr marL="295275" lvl="0" indent="-295275" fontAlgn="base">
              <a:lnSpc>
                <a:spcPct val="90000"/>
              </a:lnSpc>
              <a:spcBef>
                <a:spcPct val="20000"/>
              </a:spcBef>
              <a:spcAft>
                <a:spcPct val="0"/>
              </a:spcAft>
              <a:buClr>
                <a:srgbClr val="FFCC00"/>
              </a:buClr>
              <a:buFontTx/>
              <a:buAutoNum type="arabicPeriod"/>
            </a:pPr>
            <a:r>
              <a:rPr lang="en-US" sz="2600" dirty="0">
                <a:solidFill>
                  <a:prstClr val="black"/>
                </a:solidFill>
              </a:rPr>
              <a:t>Discretionary fiscal policy is considered generally unadvisable, except in special circumstances.</a:t>
            </a:r>
          </a:p>
          <a:p>
            <a:pPr marL="295275" lvl="0" indent="-295275" fontAlgn="base">
              <a:lnSpc>
                <a:spcPct val="90000"/>
              </a:lnSpc>
              <a:spcBef>
                <a:spcPct val="20000"/>
              </a:spcBef>
              <a:spcAft>
                <a:spcPct val="0"/>
              </a:spcAft>
              <a:buClr>
                <a:srgbClr val="FFCC00"/>
              </a:buClr>
              <a:buFontTx/>
              <a:buAutoNum type="arabicPeriod"/>
            </a:pPr>
            <a:endParaRPr lang="en-US" sz="2600" b="1" dirty="0">
              <a:solidFill>
                <a:prstClr val="black"/>
              </a:solidFill>
            </a:endParaRPr>
          </a:p>
          <a:p>
            <a:pPr marL="295275" lvl="0" indent="-295275" fontAlgn="base">
              <a:lnSpc>
                <a:spcPct val="90000"/>
              </a:lnSpc>
              <a:spcBef>
                <a:spcPct val="20000"/>
              </a:spcBef>
              <a:spcAft>
                <a:spcPct val="0"/>
              </a:spcAft>
              <a:buClr>
                <a:srgbClr val="FFCC00"/>
              </a:buClr>
              <a:buFontTx/>
              <a:buAutoNum type="arabicPeriod"/>
            </a:pPr>
            <a:r>
              <a:rPr lang="en-US" sz="2600" dirty="0">
                <a:solidFill>
                  <a:prstClr val="black"/>
                </a:solidFill>
              </a:rPr>
              <a:t>There are continuing debates about the appropriate role of monetary policy.</a:t>
            </a:r>
            <a:endParaRPr lang="en-US" sz="2600" b="1"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36</a:t>
            </a:r>
          </a:p>
        </p:txBody>
      </p:sp>
    </p:spTree>
    <p:extLst>
      <p:ext uri="{BB962C8B-B14F-4D97-AF65-F5344CB8AC3E}">
        <p14:creationId xmlns:p14="http://schemas.microsoft.com/office/powerpoint/2010/main" val="55061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448</Words>
  <Application>Microsoft Macintosh PowerPoint</Application>
  <PresentationFormat>Widescreen</PresentationFormat>
  <Paragraphs>94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宋体</vt:lpstr>
      <vt:lpstr>Arial</vt:lpstr>
      <vt:lpstr>Arial Rounded MT Bold</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15</cp:revision>
  <dcterms:created xsi:type="dcterms:W3CDTF">2015-01-29T01:02:02Z</dcterms:created>
  <dcterms:modified xsi:type="dcterms:W3CDTF">2019-07-22T14:51:46Z</dcterms:modified>
</cp:coreProperties>
</file>