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0" r:id="rId4"/>
    <p:sldId id="269" r:id="rId5"/>
    <p:sldId id="268" r:id="rId6"/>
    <p:sldId id="277" r:id="rId7"/>
    <p:sldId id="267" r:id="rId8"/>
    <p:sldId id="266" r:id="rId9"/>
    <p:sldId id="265" r:id="rId10"/>
    <p:sldId id="264" r:id="rId11"/>
    <p:sldId id="263" r:id="rId12"/>
    <p:sldId id="262" r:id="rId13"/>
    <p:sldId id="274" r:id="rId14"/>
    <p:sldId id="273" r:id="rId15"/>
    <p:sldId id="278" r:id="rId16"/>
    <p:sldId id="279" r:id="rId17"/>
    <p:sldId id="280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3166" y="705520"/>
            <a:ext cx="6967891" cy="676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Describe the role of banks in the economy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Identify the reasons for and types of banking regulation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Explain how banks create money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  <p:pic>
        <p:nvPicPr>
          <p:cNvPr id="12" name="Picture 1" descr="Krug_AP_2e_Econ_MO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19" y="3023419"/>
            <a:ext cx="6592186" cy="330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Determining the Money Supply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247" y="1718245"/>
            <a:ext cx="75519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0" indent="-1588" algn="ctr">
              <a:spcBef>
                <a:spcPct val="20000"/>
              </a:spcBef>
              <a:defRPr/>
            </a:pPr>
            <a:r>
              <a:rPr lang="en-US" sz="2600" dirty="0">
                <a:solidFill>
                  <a:srgbClr val="006600"/>
                </a:solidFill>
              </a:rPr>
              <a:t>Effect on the Money Supply of a Deposit at First Street Bank Initial Effect Before Bank Makes New Loans: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127" y="2906343"/>
            <a:ext cx="6540180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Determining the Money Supply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946" y="1771769"/>
            <a:ext cx="7282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0" indent="-1588">
              <a:spcBef>
                <a:spcPct val="20000"/>
              </a:spcBef>
              <a:defRPr/>
            </a:pPr>
            <a:r>
              <a:rPr lang="en-US" sz="2600" dirty="0">
                <a:solidFill>
                  <a:srgbClr val="006600"/>
                </a:solidFill>
              </a:rPr>
              <a:t>Effect on the Money Supply of a Deposit at First Street Bank Effect After Bank Makes New Loans: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10" y="3050313"/>
            <a:ext cx="70675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Banks Create Money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  <p:pic>
        <p:nvPicPr>
          <p:cNvPr id="13" name="Picture 2" descr="Krug_AP_2e_Econ_table_25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60" y="1924368"/>
            <a:ext cx="82296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Reserves, Bank Deposits, and the Money Multiplier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7709" y="2667345"/>
            <a:ext cx="10553463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Increase in bank deposits from $1,000 in excess reserves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= </a:t>
            </a:r>
            <a:r>
              <a:rPr lang="en-US" sz="2600" b="1" dirty="0">
                <a:solidFill>
                  <a:prstClr val="black"/>
                </a:solidFill>
              </a:rPr>
              <a:t>$1,000 + $1,000 × (1 − </a:t>
            </a:r>
            <a:r>
              <a:rPr lang="en-US" sz="2600" b="1" i="1" dirty="0" err="1">
                <a:solidFill>
                  <a:prstClr val="black"/>
                </a:solidFill>
              </a:rPr>
              <a:t>rr</a:t>
            </a:r>
            <a:r>
              <a:rPr lang="en-US" sz="2600" b="1" dirty="0">
                <a:solidFill>
                  <a:prstClr val="black"/>
                </a:solidFill>
              </a:rPr>
              <a:t>) + $1,000 × (1 − </a:t>
            </a:r>
            <a:r>
              <a:rPr lang="en-US" sz="2600" b="1" i="1" dirty="0" err="1">
                <a:solidFill>
                  <a:prstClr val="black"/>
                </a:solidFill>
              </a:rPr>
              <a:t>rr</a:t>
            </a:r>
            <a:r>
              <a:rPr lang="en-US" sz="2600" b="1" dirty="0">
                <a:solidFill>
                  <a:prstClr val="black"/>
                </a:solidFill>
              </a:rPr>
              <a:t>)2 + $1,000 × (1 − </a:t>
            </a:r>
            <a:r>
              <a:rPr lang="en-US" sz="2600" b="1" i="1" dirty="0" err="1">
                <a:solidFill>
                  <a:prstClr val="black"/>
                </a:solidFill>
              </a:rPr>
              <a:t>rr</a:t>
            </a:r>
            <a:r>
              <a:rPr lang="en-US" sz="2600" b="1" dirty="0">
                <a:solidFill>
                  <a:prstClr val="black"/>
                </a:solidFill>
              </a:rPr>
              <a:t>)3 + . . 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This can be simplified to: </a:t>
            </a:r>
          </a:p>
          <a:p>
            <a:pPr marL="300038" lvl="0" indent="-219075">
              <a:spcBef>
                <a:spcPct val="20000"/>
              </a:spcBef>
              <a:defRPr/>
            </a:pPr>
            <a:r>
              <a:rPr lang="en-US" sz="2600" dirty="0">
                <a:solidFill>
                  <a:prstClr val="black"/>
                </a:solidFill>
              </a:rPr>
              <a:t>	Increase in bank deposits from $1,000 in excess reserves = </a:t>
            </a:r>
            <a:r>
              <a:rPr lang="en-US" sz="2600" b="1" dirty="0">
                <a:solidFill>
                  <a:prstClr val="black"/>
                </a:solidFill>
              </a:rPr>
              <a:t>$1,000/</a:t>
            </a:r>
            <a:r>
              <a:rPr lang="en-US" sz="2600" b="1" dirty="0" err="1">
                <a:solidFill>
                  <a:prstClr val="black"/>
                </a:solidFill>
              </a:rPr>
              <a:t>rr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  <p:pic>
        <p:nvPicPr>
          <p:cNvPr id="13" name="Picture 1" descr="Krug_AP_2e_Econ_25UN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37" y="0"/>
            <a:ext cx="1930275" cy="273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77372" y="1789914"/>
            <a:ext cx="762076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Excess reserves </a:t>
            </a:r>
            <a:r>
              <a:rPr lang="en-US" sz="2600" dirty="0">
                <a:solidFill>
                  <a:prstClr val="black"/>
                </a:solidFill>
              </a:rPr>
              <a:t>are bank reserves over and above its required reserves.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6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Money Multiplier in Reality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348" y="1470729"/>
            <a:ext cx="10553463" cy="659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monetary base </a:t>
            </a:r>
            <a:r>
              <a:rPr lang="en-US" sz="2600" dirty="0">
                <a:solidFill>
                  <a:prstClr val="black"/>
                </a:solidFill>
              </a:rPr>
              <a:t>is the sum of currency in circulation and bank reserves.</a:t>
            </a:r>
          </a:p>
          <a:p>
            <a:pPr marL="21907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money multiplier </a:t>
            </a:r>
            <a:r>
              <a:rPr lang="en-US" sz="2600" dirty="0">
                <a:solidFill>
                  <a:prstClr val="black"/>
                </a:solidFill>
              </a:rPr>
              <a:t>is the ratio of the money supply to the monetary base. 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  <p:pic>
        <p:nvPicPr>
          <p:cNvPr id="14" name="Picture 1" descr="Krug_AP_2e_Econ_fig_25_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39" y="2855033"/>
            <a:ext cx="5622747" cy="335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6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9EE9-6F08-814E-AF43-D23A1687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62" y="-262672"/>
            <a:ext cx="10515600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D21F-FD59-1A48-BE00-FE2D009C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791570"/>
            <a:ext cx="11067197" cy="53853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Which of the following would be the initial effect of an individual making a $10,000 cash deposit in a bank? </a:t>
            </a:r>
          </a:p>
          <a:p>
            <a:pPr marL="0" indent="0">
              <a:buNone/>
            </a:pPr>
            <a:r>
              <a:rPr lang="en-US" dirty="0"/>
              <a:t>A. The money supply would rise by $10,000. </a:t>
            </a:r>
          </a:p>
          <a:p>
            <a:pPr marL="0" indent="0">
              <a:buNone/>
            </a:pPr>
            <a:r>
              <a:rPr lang="en-US" dirty="0"/>
              <a:t>B. The money supply would fall by $10,000. </a:t>
            </a:r>
          </a:p>
          <a:p>
            <a:pPr marL="0" indent="0">
              <a:buNone/>
            </a:pPr>
            <a:r>
              <a:rPr lang="en-US" dirty="0"/>
              <a:t>C. The money supply is not be affected by the deposit. </a:t>
            </a:r>
          </a:p>
          <a:p>
            <a:pPr marL="0" indent="0">
              <a:buNone/>
            </a:pPr>
            <a:r>
              <a:rPr lang="en-US" dirty="0"/>
              <a:t>D. The money supply would fall, but by less than the $10,000 deposit. </a:t>
            </a:r>
          </a:p>
          <a:p>
            <a:pPr marL="0" indent="0">
              <a:buNone/>
            </a:pPr>
            <a:r>
              <a:rPr lang="en-US" dirty="0"/>
              <a:t>E. The money supply would rise by more than $10,000.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4DD4-F175-C84A-9FD8-4B1B5063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6" y="-262672"/>
            <a:ext cx="10515600" cy="1325563"/>
          </a:xfrm>
        </p:spPr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A5FC-2DE9-FE4D-95D1-05A4F95C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6" y="682388"/>
            <a:ext cx="11225284" cy="54945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First National Bank has $80 million in checkable deposits, $15 million in deposits with the Federal Reserve, $5 million cash in the bank vault and $5 million in government bonds. Consider the information for First National Bank. If the reserve ratio is 20%, what are the excess reserves available for the bank to lend? </a:t>
            </a:r>
          </a:p>
          <a:p>
            <a:pPr marL="0" indent="0">
              <a:buNone/>
            </a:pPr>
            <a:r>
              <a:rPr lang="en-US" dirty="0"/>
              <a:t>A. $76 million </a:t>
            </a:r>
          </a:p>
          <a:p>
            <a:pPr marL="0" indent="0">
              <a:buNone/>
            </a:pPr>
            <a:r>
              <a:rPr lang="en-US" dirty="0"/>
              <a:t>B. $55 million </a:t>
            </a:r>
          </a:p>
          <a:p>
            <a:pPr marL="0" indent="0">
              <a:buNone/>
            </a:pPr>
            <a:r>
              <a:rPr lang="en-US" dirty="0"/>
              <a:t>C. $68 million </a:t>
            </a:r>
          </a:p>
          <a:p>
            <a:pPr marL="0" indent="0">
              <a:buNone/>
            </a:pPr>
            <a:r>
              <a:rPr lang="en-US" dirty="0"/>
              <a:t>D. $20 million </a:t>
            </a:r>
          </a:p>
          <a:p>
            <a:pPr marL="0" indent="0">
              <a:buNone/>
            </a:pPr>
            <a:r>
              <a:rPr lang="en-US" dirty="0"/>
              <a:t>E. $16 million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7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E4AD-0508-C54E-AF4B-BCFE98A8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5377"/>
            <a:ext cx="10515600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5D39-65F0-A746-95F0-F22AABFAF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8740"/>
            <a:ext cx="11353800" cy="55082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Suppose your grandma sends you $100 for your birthday and you deposit $100 into your checking account at the local bank. The reserve ratio is 10%. Based upon this deposit, the bank's excess reserves have increased by _____ and, if the bank lends all excess reserves, the money supply could eventually grow by as much as _____. </a:t>
            </a:r>
          </a:p>
          <a:p>
            <a:pPr marL="0" indent="0">
              <a:buNone/>
            </a:pPr>
            <a:r>
              <a:rPr lang="en-US" dirty="0"/>
              <a:t>A. $90; $1000 </a:t>
            </a:r>
          </a:p>
          <a:p>
            <a:pPr marL="0" indent="0">
              <a:buNone/>
            </a:pPr>
            <a:r>
              <a:rPr lang="en-US" dirty="0"/>
              <a:t>B. $100; $900 </a:t>
            </a:r>
          </a:p>
          <a:p>
            <a:pPr marL="0" indent="0">
              <a:buNone/>
            </a:pPr>
            <a:r>
              <a:rPr lang="en-US" dirty="0"/>
              <a:t>C. $90; $900 </a:t>
            </a:r>
          </a:p>
          <a:p>
            <a:pPr marL="0" indent="0">
              <a:buNone/>
            </a:pPr>
            <a:r>
              <a:rPr lang="en-US" dirty="0"/>
              <a:t>D. $100; $1000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090" y="1542240"/>
            <a:ext cx="10891520" cy="804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Banks allow depositors immediate access to their funds, but they also lend out most of the funds deposited in their care.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To meet demands for cash, they maintain </a:t>
            </a:r>
            <a:r>
              <a:rPr lang="en-US" sz="2600" b="1" dirty="0">
                <a:solidFill>
                  <a:prstClr val="black"/>
                </a:solidFill>
              </a:rPr>
              <a:t>bank reserves </a:t>
            </a:r>
            <a:r>
              <a:rPr lang="en-US" sz="2600" dirty="0">
                <a:solidFill>
                  <a:prstClr val="black"/>
                </a:solidFill>
              </a:rPr>
              <a:t>composed of both currency held in vaults and deposits at the Federal Reserve.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reserve ratio </a:t>
            </a:r>
            <a:r>
              <a:rPr lang="en-US" sz="2600" dirty="0">
                <a:solidFill>
                  <a:prstClr val="black"/>
                </a:solidFill>
              </a:rPr>
              <a:t>is the ratio of bank reserves to bank deposits.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T-account </a:t>
            </a:r>
            <a:r>
              <a:rPr lang="en-US" sz="2600" dirty="0">
                <a:solidFill>
                  <a:prstClr val="black"/>
                </a:solidFill>
              </a:rPr>
              <a:t>summarizes a bank’s financial position.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Banks have sometimes been subject to </a:t>
            </a:r>
            <a:r>
              <a:rPr lang="en-US" sz="2600" b="1" dirty="0">
                <a:solidFill>
                  <a:prstClr val="black"/>
                </a:solidFill>
              </a:rPr>
              <a:t>bank runs, </a:t>
            </a:r>
            <a:r>
              <a:rPr lang="en-US" sz="2600" dirty="0">
                <a:solidFill>
                  <a:prstClr val="black"/>
                </a:solidFill>
              </a:rPr>
              <a:t>most notably in the early 1930s. 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</p:spTree>
    <p:extLst>
      <p:ext uri="{BB962C8B-B14F-4D97-AF65-F5344CB8AC3E}">
        <p14:creationId xmlns:p14="http://schemas.microsoft.com/office/powerpoint/2010/main" val="164944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788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 startAt="6"/>
              <a:defRPr/>
            </a:pPr>
            <a:r>
              <a:rPr lang="en-US" sz="2600" dirty="0">
                <a:solidFill>
                  <a:prstClr val="black"/>
                </a:solidFill>
              </a:rPr>
              <a:t>Depositors are now protected by </a:t>
            </a:r>
            <a:r>
              <a:rPr lang="en-US" sz="2600" b="1" dirty="0">
                <a:solidFill>
                  <a:prstClr val="black"/>
                </a:solidFill>
              </a:rPr>
              <a:t>deposit insurance, </a:t>
            </a:r>
            <a:r>
              <a:rPr lang="en-US" sz="2600" dirty="0">
                <a:solidFill>
                  <a:prstClr val="black"/>
                </a:solidFill>
              </a:rPr>
              <a:t>bank owners face capital requirements that reduce the incentive to make overly risky loans with depositors’ funds, and banks must satisfy </a:t>
            </a:r>
            <a:r>
              <a:rPr lang="en-US" sz="2600" b="1" dirty="0">
                <a:solidFill>
                  <a:prstClr val="black"/>
                </a:solidFill>
              </a:rPr>
              <a:t>reserve requirements.</a:t>
            </a:r>
            <a:endParaRPr lang="en-US" sz="2600" dirty="0">
              <a:solidFill>
                <a:prstClr val="black"/>
              </a:solidFill>
            </a:endParaRP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 startAt="6"/>
              <a:defRPr/>
            </a:pPr>
            <a:r>
              <a:rPr lang="en-US" sz="2600" dirty="0">
                <a:solidFill>
                  <a:prstClr val="black"/>
                </a:solidFill>
              </a:rPr>
              <a:t>When currency is deposited in a bank, it starts a multiplier process in which banks lend out </a:t>
            </a:r>
            <a:r>
              <a:rPr lang="en-US" sz="2600" b="1" dirty="0">
                <a:solidFill>
                  <a:prstClr val="black"/>
                </a:solidFill>
              </a:rPr>
              <a:t>excess reserves, </a:t>
            </a:r>
            <a:r>
              <a:rPr lang="en-US" sz="2600" dirty="0">
                <a:solidFill>
                  <a:prstClr val="black"/>
                </a:solidFill>
              </a:rPr>
              <a:t>leading to an increase in the money supply—so banks create money.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 startAt="6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money multiplier </a:t>
            </a:r>
            <a:r>
              <a:rPr lang="en-US" sz="2600" dirty="0">
                <a:solidFill>
                  <a:prstClr val="black"/>
                </a:solidFill>
              </a:rPr>
              <a:t>is the ratio of the money supply to the monetary base.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</p:spTree>
    <p:extLst>
      <p:ext uri="{BB962C8B-B14F-4D97-AF65-F5344CB8AC3E}">
        <p14:creationId xmlns:p14="http://schemas.microsoft.com/office/powerpoint/2010/main" val="164944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Monetary Role of Banks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297" y="1416900"/>
            <a:ext cx="10553463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bank is a financial intermediary that uses liquid assets in the form of bank deposits to finance the illiquid investments of borrowers.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T-account</a:t>
            </a:r>
            <a:r>
              <a:rPr lang="en-US" sz="2600" dirty="0">
                <a:solidFill>
                  <a:prstClr val="black"/>
                </a:solidFill>
              </a:rPr>
              <a:t> is a tool for analyzing a business’s financial position by showing, in a single table, the business’s assets (on the left) and liabilities (on the right).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65" y="4624429"/>
            <a:ext cx="7100134" cy="166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4361" y="3933794"/>
            <a:ext cx="5127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A T-Account for Samantha’s Smoothies</a:t>
            </a:r>
          </a:p>
        </p:txBody>
      </p:sp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Monetary Role of Banks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1451" y="1904580"/>
            <a:ext cx="8527311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Bank reserves</a:t>
            </a:r>
            <a:r>
              <a:rPr lang="en-US" sz="2600" dirty="0">
                <a:solidFill>
                  <a:prstClr val="black"/>
                </a:solidFill>
              </a:rPr>
              <a:t> are the currency banks hold in their vaults plus their deposits at the Federal Reserve.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reserve ratio</a:t>
            </a:r>
            <a:r>
              <a:rPr lang="en-US" sz="2600" dirty="0">
                <a:solidFill>
                  <a:prstClr val="black"/>
                </a:solidFill>
              </a:rPr>
              <a:t> is the fraction of bank deposits that a bank holds as reserves.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Federal Reserve sets the </a:t>
            </a:r>
            <a:r>
              <a:rPr lang="en-US" sz="2600" b="1" dirty="0">
                <a:solidFill>
                  <a:prstClr val="black"/>
                </a:solidFill>
              </a:rPr>
              <a:t>required reserve ratio</a:t>
            </a:r>
            <a:r>
              <a:rPr lang="en-US" sz="2600" dirty="0">
                <a:solidFill>
                  <a:prstClr val="black"/>
                </a:solidFill>
              </a:rPr>
              <a:t>, which is smallest fraction of deposits that the Federal Reserve allows banks to hold.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Assets and Liabilities of First Street Bank</a:t>
            </a:r>
            <a:r>
              <a:rPr lang="en-US" sz="3600" dirty="0"/>
              <a:t>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666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1907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T-account</a:t>
            </a:r>
            <a:r>
              <a:rPr lang="en-US" sz="2600" dirty="0">
                <a:solidFill>
                  <a:prstClr val="black"/>
                </a:solidFill>
              </a:rPr>
              <a:t> summarizes a bank’s financial position.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The bank’s assets, $900,000 in outstanding loans to borrowers and reserves of $100,000, are entered on the left side. Its liabilities, $1,000,000 in bank deposits held for depositors, are entered on the right side.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43" y="4615138"/>
            <a:ext cx="6891209" cy="16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4486" y="3976835"/>
            <a:ext cx="546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Assets and Liabilities of First street Bank</a:t>
            </a:r>
          </a:p>
        </p:txBody>
      </p:sp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Problem of Bank Runs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725" y="1563681"/>
            <a:ext cx="4730419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bank run</a:t>
            </a:r>
            <a:r>
              <a:rPr lang="en-US" sz="2600" dirty="0">
                <a:solidFill>
                  <a:prstClr val="black"/>
                </a:solidFill>
              </a:rPr>
              <a:t> is a phenomenon in which many of a bank’s depositors try to withdraw their funds due to fears of a bank failure.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Historically, they have often proved contagious, with a run on one bank leading to a loss of faith in other banks, causing additional bank runs.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  <p:pic>
        <p:nvPicPr>
          <p:cNvPr id="13" name="Picture 1" descr="Krug_AP_2e_Econ_25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37" y="1799507"/>
            <a:ext cx="5715270" cy="349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4300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It’s a Wonderful Banking System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457663"/>
            <a:ext cx="10553463" cy="952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7025" lvl="0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There was a wave of bank runs in the early 1930s. To bring the panic to an end Franklin Delano Roosevelt declared a national “bank holiday,” closing all banks for a week to give bank regulators time to close unhealthy banks and certify healthy ones.</a:t>
            </a:r>
          </a:p>
          <a:p>
            <a:pPr marL="327025" lvl="0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327025" lvl="0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Since then, regulation has protected the United States and other wealthy countries against most bank runs. </a:t>
            </a:r>
          </a:p>
          <a:p>
            <a:pPr marL="327025" lvl="0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327025" lvl="0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There are some limits on deposit insurance; in particular, currently only the first $250,000 of any bank account is insured. As a result, there can still be a rush out of a bank perceived as troubled.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</p:spTree>
    <p:extLst>
      <p:ext uri="{BB962C8B-B14F-4D97-AF65-F5344CB8AC3E}">
        <p14:creationId xmlns:p14="http://schemas.microsoft.com/office/powerpoint/2010/main" val="264934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Bank Regulations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209" y="2158048"/>
            <a:ext cx="945733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Deposit Insurance</a:t>
            </a:r>
            <a:r>
              <a:rPr lang="en-US" sz="2600" dirty="0">
                <a:solidFill>
                  <a:prstClr val="black"/>
                </a:solidFill>
              </a:rPr>
              <a:t> guarantees that a bank’s depositors will be paid even if the bank can’t come up with the funds, up to a maximum amount per account.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FDIC currently guarantees the first $250,000 of each account.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Bank Regulations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0696" y="2122527"/>
            <a:ext cx="95703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5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Capital Requirements</a:t>
            </a:r>
            <a:r>
              <a:rPr lang="en-US" sz="2600" dirty="0">
                <a:solidFill>
                  <a:prstClr val="black"/>
                </a:solidFill>
              </a:rPr>
              <a:t> - regulators require that the owners of banks hold substantially more assets than the value of bank deposits. </a:t>
            </a:r>
          </a:p>
          <a:p>
            <a:pPr marL="300038" lvl="0" indent="-219075">
              <a:spcBef>
                <a:spcPct val="5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5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 practice, banks’ capital is equal to 7% or more of their assets.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Bank Regulations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752" y="1792923"/>
            <a:ext cx="9393793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Reserve Requirements</a:t>
            </a:r>
            <a:r>
              <a:rPr lang="en-US" sz="2600" dirty="0">
                <a:solidFill>
                  <a:prstClr val="black"/>
                </a:solidFill>
              </a:rPr>
              <a:t> - rules set by the Federal Reserve that determine the minimum reserve ratio for a bank. For example, in the United States, the minimum reserve ratio for checkable bank deposits is 10%.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discount window</a:t>
            </a:r>
            <a:r>
              <a:rPr lang="en-US" sz="2600" dirty="0">
                <a:solidFill>
                  <a:prstClr val="black"/>
                </a:solidFill>
              </a:rPr>
              <a:t> is an arrangement in which the Federal Reserve stands ready to lend money to banks in trouble.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25</a:t>
            </a:r>
          </a:p>
        </p:txBody>
      </p:sp>
    </p:spTree>
    <p:extLst>
      <p:ext uri="{BB962C8B-B14F-4D97-AF65-F5344CB8AC3E}">
        <p14:creationId xmlns:p14="http://schemas.microsoft.com/office/powerpoint/2010/main" val="107491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1028</Words>
  <Application>Microsoft Macintosh PowerPoint</Application>
  <PresentationFormat>Widescreen</PresentationFormat>
  <Paragraphs>192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Practice </vt:lpstr>
      <vt:lpstr>Practice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21</cp:revision>
  <dcterms:created xsi:type="dcterms:W3CDTF">2015-01-29T01:02:02Z</dcterms:created>
  <dcterms:modified xsi:type="dcterms:W3CDTF">2019-04-02T13:42:19Z</dcterms:modified>
</cp:coreProperties>
</file>