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4" r:id="rId17"/>
    <p:sldId id="275" r:id="rId18"/>
    <p:sldId id="276" r:id="rId19"/>
    <p:sldId id="27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00" y="6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8071-E81A-464E-8937-A3D4DB39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Today's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2876-5916-48B7-96B8-E9C905DB7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Calibri"/>
              </a:rPr>
              <a:t>Go over homework – have it out so I can see you did it</a:t>
            </a: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Begin Module 5 – Demand and the Demand curve</a:t>
            </a: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Quiz tomorrow on Modules 1-4 </a:t>
            </a:r>
          </a:p>
        </p:txBody>
      </p:sp>
    </p:spTree>
    <p:extLst>
      <p:ext uri="{BB962C8B-B14F-4D97-AF65-F5344CB8AC3E}">
        <p14:creationId xmlns:p14="http://schemas.microsoft.com/office/powerpoint/2010/main" val="123669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Shifts of the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7680" y="1470944"/>
            <a:ext cx="105534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1332917" y="1887538"/>
            <a:ext cx="4876800" cy="4076700"/>
            <a:chOff x="304800" y="1255713"/>
            <a:chExt cx="5654675" cy="4726452"/>
          </a:xfrm>
        </p:grpSpPr>
        <p:sp>
          <p:nvSpPr>
            <p:cNvPr id="13" name="AutoShape 76"/>
            <p:cNvSpPr>
              <a:spLocks noChangeAspect="1" noChangeArrowheads="1" noTextEdit="1"/>
            </p:cNvSpPr>
            <p:nvPr/>
          </p:nvSpPr>
          <p:spPr bwMode="auto">
            <a:xfrm>
              <a:off x="457200" y="1255713"/>
              <a:ext cx="5502275" cy="46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79"/>
            <p:cNvSpPr>
              <a:spLocks noChangeArrowheads="1"/>
            </p:cNvSpPr>
            <p:nvPr/>
          </p:nvSpPr>
          <p:spPr bwMode="auto">
            <a:xfrm>
              <a:off x="304800" y="1500188"/>
              <a:ext cx="548242" cy="32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b="1">
                  <a:solidFill>
                    <a:srgbClr val="000000"/>
                  </a:solidFill>
                </a:rPr>
                <a:t>Price</a:t>
              </a:r>
              <a:endParaRPr lang="en-US" b="1"/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4903788" y="5661025"/>
              <a:ext cx="976950" cy="32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b="1">
                  <a:solidFill>
                    <a:srgbClr val="000000"/>
                  </a:solidFill>
                </a:rPr>
                <a:t>Quantity</a:t>
              </a:r>
              <a:endParaRPr lang="en-US" b="1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939800" y="1295400"/>
              <a:ext cx="4927600" cy="4294188"/>
            </a:xfrm>
            <a:custGeom>
              <a:avLst/>
              <a:gdLst>
                <a:gd name="T0" fmla="*/ 2147483647 w 2963"/>
                <a:gd name="T1" fmla="*/ 2147483647 h 2547"/>
                <a:gd name="T2" fmla="*/ 0 w 2963"/>
                <a:gd name="T3" fmla="*/ 2147483647 h 2547"/>
                <a:gd name="T4" fmla="*/ 0 w 2963"/>
                <a:gd name="T5" fmla="*/ 0 h 2547"/>
                <a:gd name="T6" fmla="*/ 0 60000 65536"/>
                <a:gd name="T7" fmla="*/ 0 60000 65536"/>
                <a:gd name="T8" fmla="*/ 0 60000 65536"/>
                <a:gd name="T9" fmla="*/ 0 w 2963"/>
                <a:gd name="T10" fmla="*/ 0 h 2547"/>
                <a:gd name="T11" fmla="*/ 2963 w 2963"/>
                <a:gd name="T12" fmla="*/ 2547 h 25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3" h="2547">
                  <a:moveTo>
                    <a:pt x="2963" y="2547"/>
                  </a:moveTo>
                  <a:lnTo>
                    <a:pt x="0" y="254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90"/>
            <p:cNvSpPr>
              <a:spLocks noChangeShapeType="1"/>
            </p:cNvSpPr>
            <p:nvPr/>
          </p:nvSpPr>
          <p:spPr bwMode="auto">
            <a:xfrm>
              <a:off x="1206500" y="2082800"/>
              <a:ext cx="1338263" cy="2806700"/>
            </a:xfrm>
            <a:prstGeom prst="line">
              <a:avLst/>
            </a:prstGeom>
            <a:noFill/>
            <a:ln w="44450">
              <a:solidFill>
                <a:srgbClr val="3C5DAA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91"/>
            <p:cNvSpPr>
              <a:spLocks noChangeShapeType="1"/>
            </p:cNvSpPr>
            <p:nvPr/>
          </p:nvSpPr>
          <p:spPr bwMode="auto">
            <a:xfrm>
              <a:off x="2606675" y="2082800"/>
              <a:ext cx="1336675" cy="2806700"/>
            </a:xfrm>
            <a:prstGeom prst="line">
              <a:avLst/>
            </a:prstGeom>
            <a:noFill/>
            <a:ln w="44450">
              <a:solidFill>
                <a:srgbClr val="AEC5E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2"/>
            <p:cNvSpPr>
              <a:spLocks noChangeShapeType="1"/>
            </p:cNvSpPr>
            <p:nvPr/>
          </p:nvSpPr>
          <p:spPr bwMode="auto">
            <a:xfrm>
              <a:off x="4005263" y="2082800"/>
              <a:ext cx="1338262" cy="2806700"/>
            </a:xfrm>
            <a:prstGeom prst="line">
              <a:avLst/>
            </a:prstGeom>
            <a:noFill/>
            <a:ln w="44450">
              <a:solidFill>
                <a:srgbClr val="3C5DAA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93"/>
            <p:cNvSpPr>
              <a:spLocks noChangeShapeType="1"/>
            </p:cNvSpPr>
            <p:nvPr/>
          </p:nvSpPr>
          <p:spPr bwMode="auto">
            <a:xfrm>
              <a:off x="3218717" y="3208379"/>
              <a:ext cx="1087437" cy="158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4"/>
            <p:cNvSpPr>
              <a:spLocks/>
            </p:cNvSpPr>
            <p:nvPr/>
          </p:nvSpPr>
          <p:spPr bwMode="auto">
            <a:xfrm>
              <a:off x="4265066" y="3034944"/>
              <a:ext cx="169862" cy="346870"/>
            </a:xfrm>
            <a:custGeom>
              <a:avLst/>
              <a:gdLst>
                <a:gd name="T0" fmla="*/ 2147483647 w 29"/>
                <a:gd name="T1" fmla="*/ 2147483647 h 18"/>
                <a:gd name="T2" fmla="*/ 0 w 29"/>
                <a:gd name="T3" fmla="*/ 0 h 18"/>
                <a:gd name="T4" fmla="*/ 0 w 29"/>
                <a:gd name="T5" fmla="*/ 0 h 18"/>
                <a:gd name="T6" fmla="*/ 2147483647 w 29"/>
                <a:gd name="T7" fmla="*/ 2147483647 h 18"/>
                <a:gd name="T8" fmla="*/ 2147483647 w 29"/>
                <a:gd name="T9" fmla="*/ 2147483647 h 18"/>
                <a:gd name="T10" fmla="*/ 2147483647 w 29"/>
                <a:gd name="T11" fmla="*/ 2147483647 h 18"/>
                <a:gd name="T12" fmla="*/ 0 w 29"/>
                <a:gd name="T13" fmla="*/ 2147483647 h 18"/>
                <a:gd name="T14" fmla="*/ 0 w 29"/>
                <a:gd name="T15" fmla="*/ 2147483647 h 18"/>
                <a:gd name="T16" fmla="*/ 2147483647 w 29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8"/>
                <a:gd name="T29" fmla="*/ 29 w 2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5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95"/>
            <p:cNvSpPr>
              <a:spLocks noChangeShapeType="1"/>
            </p:cNvSpPr>
            <p:nvPr/>
          </p:nvSpPr>
          <p:spPr bwMode="auto">
            <a:xfrm flipH="1">
              <a:off x="2248491" y="3878556"/>
              <a:ext cx="1128713" cy="15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2154680" y="3721047"/>
              <a:ext cx="187622" cy="315017"/>
            </a:xfrm>
            <a:custGeom>
              <a:avLst/>
              <a:gdLst>
                <a:gd name="T0" fmla="*/ 2147483647 w 29"/>
                <a:gd name="T1" fmla="*/ 2147483647 h 18"/>
                <a:gd name="T2" fmla="*/ 2147483647 w 29"/>
                <a:gd name="T3" fmla="*/ 2147483647 h 18"/>
                <a:gd name="T4" fmla="*/ 2147483647 w 29"/>
                <a:gd name="T5" fmla="*/ 2147483647 h 18"/>
                <a:gd name="T6" fmla="*/ 2147483647 w 29"/>
                <a:gd name="T7" fmla="*/ 2147483647 h 18"/>
                <a:gd name="T8" fmla="*/ 0 w 29"/>
                <a:gd name="T9" fmla="*/ 2147483647 h 18"/>
                <a:gd name="T10" fmla="*/ 2147483647 w 29"/>
                <a:gd name="T11" fmla="*/ 2147483647 h 18"/>
                <a:gd name="T12" fmla="*/ 2147483647 w 29"/>
                <a:gd name="T13" fmla="*/ 0 h 18"/>
                <a:gd name="T14" fmla="*/ 2147483647 w 29"/>
                <a:gd name="T15" fmla="*/ 2147483647 h 18"/>
                <a:gd name="T16" fmla="*/ 2147483647 w 29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8"/>
                <a:gd name="T29" fmla="*/ 29 w 2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8">
                  <a:moveTo>
                    <a:pt x="24" y="9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1"/>
                    <a:pt x="5" y="10"/>
                    <a:pt x="0" y="9"/>
                  </a:cubicBezTo>
                  <a:cubicBezTo>
                    <a:pt x="5" y="8"/>
                    <a:pt x="10" y="7"/>
                    <a:pt x="15" y="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lnTo>
                    <a:pt x="2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97"/>
            <p:cNvSpPr>
              <a:spLocks noChangeArrowheads="1"/>
            </p:cNvSpPr>
            <p:nvPr/>
          </p:nvSpPr>
          <p:spPr bwMode="auto">
            <a:xfrm>
              <a:off x="2487612" y="4913313"/>
              <a:ext cx="128234" cy="24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</a:rPr>
                <a:t>D</a:t>
              </a:r>
              <a:endParaRPr lang="en-US" sz="1400"/>
            </a:p>
          </p:txBody>
        </p:sp>
        <p:sp>
          <p:nvSpPr>
            <p:cNvPr id="25" name="Rectangle 98"/>
            <p:cNvSpPr>
              <a:spLocks noChangeArrowheads="1"/>
            </p:cNvSpPr>
            <p:nvPr/>
          </p:nvSpPr>
          <p:spPr bwMode="auto">
            <a:xfrm>
              <a:off x="2606675" y="5019675"/>
              <a:ext cx="105933" cy="24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</a:rPr>
                <a:t>3</a:t>
              </a:r>
              <a:endParaRPr lang="en-US" sz="1400"/>
            </a:p>
          </p:txBody>
        </p:sp>
        <p:sp>
          <p:nvSpPr>
            <p:cNvPr id="26" name="Rectangle 99"/>
            <p:cNvSpPr>
              <a:spLocks noChangeArrowheads="1"/>
            </p:cNvSpPr>
            <p:nvPr/>
          </p:nvSpPr>
          <p:spPr bwMode="auto">
            <a:xfrm>
              <a:off x="3889375" y="4913313"/>
              <a:ext cx="128234" cy="24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</a:rPr>
                <a:t>D</a:t>
              </a:r>
              <a:endParaRPr lang="en-US" sz="1400"/>
            </a:p>
          </p:txBody>
        </p:sp>
        <p:sp>
          <p:nvSpPr>
            <p:cNvPr id="27" name="Rectangle 100"/>
            <p:cNvSpPr>
              <a:spLocks noChangeArrowheads="1"/>
            </p:cNvSpPr>
            <p:nvPr/>
          </p:nvSpPr>
          <p:spPr bwMode="auto">
            <a:xfrm>
              <a:off x="4008438" y="5019675"/>
              <a:ext cx="105933" cy="24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28" name="Rectangle 101"/>
            <p:cNvSpPr>
              <a:spLocks noChangeArrowheads="1"/>
            </p:cNvSpPr>
            <p:nvPr/>
          </p:nvSpPr>
          <p:spPr bwMode="auto">
            <a:xfrm>
              <a:off x="5294313" y="4913313"/>
              <a:ext cx="128234" cy="24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</a:rPr>
                <a:t>D</a:t>
              </a:r>
              <a:endParaRPr lang="en-US" sz="1400"/>
            </a:p>
          </p:txBody>
        </p:sp>
        <p:sp>
          <p:nvSpPr>
            <p:cNvPr id="29" name="Rectangle 102"/>
            <p:cNvSpPr>
              <a:spLocks noChangeArrowheads="1"/>
            </p:cNvSpPr>
            <p:nvPr/>
          </p:nvSpPr>
          <p:spPr bwMode="auto">
            <a:xfrm>
              <a:off x="5413375" y="5019675"/>
              <a:ext cx="105933" cy="24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 sz="1400"/>
            </a:p>
          </p:txBody>
        </p:sp>
        <p:sp>
          <p:nvSpPr>
            <p:cNvPr id="30" name="Freeform 103"/>
            <p:cNvSpPr>
              <a:spLocks/>
            </p:cNvSpPr>
            <p:nvPr/>
          </p:nvSpPr>
          <p:spPr bwMode="auto">
            <a:xfrm>
              <a:off x="2410577" y="4042258"/>
              <a:ext cx="1207509" cy="625776"/>
            </a:xfrm>
            <a:custGeom>
              <a:avLst/>
              <a:gdLst>
                <a:gd name="T0" fmla="*/ 2147483647 w 173"/>
                <a:gd name="T1" fmla="*/ 2147483647 h 94"/>
                <a:gd name="T2" fmla="*/ 2147483647 w 173"/>
                <a:gd name="T3" fmla="*/ 2147483647 h 94"/>
                <a:gd name="T4" fmla="*/ 2147483647 w 173"/>
                <a:gd name="T5" fmla="*/ 2147483647 h 94"/>
                <a:gd name="T6" fmla="*/ 0 w 173"/>
                <a:gd name="T7" fmla="*/ 2147483647 h 94"/>
                <a:gd name="T8" fmla="*/ 0 w 173"/>
                <a:gd name="T9" fmla="*/ 2147483647 h 94"/>
                <a:gd name="T10" fmla="*/ 2147483647 w 173"/>
                <a:gd name="T11" fmla="*/ 0 h 94"/>
                <a:gd name="T12" fmla="*/ 2147483647 w 173"/>
                <a:gd name="T13" fmla="*/ 0 h 94"/>
                <a:gd name="T14" fmla="*/ 2147483647 w 173"/>
                <a:gd name="T15" fmla="*/ 2147483647 h 94"/>
                <a:gd name="T16" fmla="*/ 2147483647 w 173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" h="94">
                  <a:moveTo>
                    <a:pt x="173" y="85"/>
                  </a:moveTo>
                  <a:cubicBezTo>
                    <a:pt x="173" y="90"/>
                    <a:pt x="168" y="94"/>
                    <a:pt x="163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5" y="94"/>
                    <a:pt x="0" y="90"/>
                    <a:pt x="0" y="8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8" y="0"/>
                    <a:pt x="173" y="3"/>
                    <a:pt x="173" y="8"/>
                  </a:cubicBezTo>
                  <a:lnTo>
                    <a:pt x="173" y="8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Freeform 109"/>
            <p:cNvSpPr>
              <a:spLocks/>
            </p:cNvSpPr>
            <p:nvPr/>
          </p:nvSpPr>
          <p:spPr bwMode="auto">
            <a:xfrm>
              <a:off x="3089800" y="2387631"/>
              <a:ext cx="1190943" cy="669949"/>
            </a:xfrm>
            <a:custGeom>
              <a:avLst/>
              <a:gdLst>
                <a:gd name="T0" fmla="*/ 2147483647 w 172"/>
                <a:gd name="T1" fmla="*/ 2147483647 h 95"/>
                <a:gd name="T2" fmla="*/ 2147483647 w 172"/>
                <a:gd name="T3" fmla="*/ 2147483647 h 95"/>
                <a:gd name="T4" fmla="*/ 2147483647 w 172"/>
                <a:gd name="T5" fmla="*/ 2147483647 h 95"/>
                <a:gd name="T6" fmla="*/ 0 w 172"/>
                <a:gd name="T7" fmla="*/ 2147483647 h 95"/>
                <a:gd name="T8" fmla="*/ 0 w 172"/>
                <a:gd name="T9" fmla="*/ 2147483647 h 95"/>
                <a:gd name="T10" fmla="*/ 2147483647 w 172"/>
                <a:gd name="T11" fmla="*/ 0 h 95"/>
                <a:gd name="T12" fmla="*/ 2147483647 w 172"/>
                <a:gd name="T13" fmla="*/ 0 h 95"/>
                <a:gd name="T14" fmla="*/ 2147483647 w 172"/>
                <a:gd name="T15" fmla="*/ 2147483647 h 95"/>
                <a:gd name="T16" fmla="*/ 2147483647 w 172"/>
                <a:gd name="T17" fmla="*/ 2147483647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95">
                  <a:moveTo>
                    <a:pt x="172" y="86"/>
                  </a:moveTo>
                  <a:cubicBezTo>
                    <a:pt x="172" y="91"/>
                    <a:pt x="168" y="95"/>
                    <a:pt x="1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4" y="95"/>
                    <a:pt x="0" y="91"/>
                    <a:pt x="0" y="8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8" y="0"/>
                    <a:pt x="172" y="4"/>
                    <a:pt x="172" y="9"/>
                  </a:cubicBezTo>
                  <a:lnTo>
                    <a:pt x="172" y="8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TextBox 56"/>
            <p:cNvSpPr txBox="1">
              <a:spLocks noChangeArrowheads="1"/>
            </p:cNvSpPr>
            <p:nvPr/>
          </p:nvSpPr>
          <p:spPr bwMode="auto">
            <a:xfrm>
              <a:off x="3073977" y="2388835"/>
              <a:ext cx="1232178" cy="67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600">
                  <a:ea typeface="MS PGothic" pitchFamily="34" charset="-128"/>
                </a:rPr>
                <a:t>Increase in demand</a:t>
              </a:r>
            </a:p>
          </p:txBody>
        </p:sp>
        <p:sp>
          <p:nvSpPr>
            <p:cNvPr id="33" name="TextBox 56"/>
            <p:cNvSpPr txBox="1">
              <a:spLocks noChangeArrowheads="1"/>
            </p:cNvSpPr>
            <p:nvPr/>
          </p:nvSpPr>
          <p:spPr bwMode="auto">
            <a:xfrm>
              <a:off x="2362199" y="4036065"/>
              <a:ext cx="1255477" cy="67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600">
                  <a:ea typeface="MS PGothic" pitchFamily="34" charset="-128"/>
                </a:rPr>
                <a:t>Decrease in demand</a:t>
              </a:r>
            </a:p>
          </p:txBody>
        </p:sp>
      </p:grpSp>
      <p:sp>
        <p:nvSpPr>
          <p:cNvPr id="35" name="Text Box 115"/>
          <p:cNvSpPr txBox="1">
            <a:spLocks noChangeArrowheads="1"/>
          </p:cNvSpPr>
          <p:nvPr/>
        </p:nvSpPr>
        <p:spPr bwMode="auto">
          <a:xfrm>
            <a:off x="5684816" y="1527175"/>
            <a:ext cx="3962400" cy="1720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nThick" algn="ctr">
            <a:noFill/>
            <a:miter lim="800000"/>
            <a:headEnd/>
            <a:tailEnd type="none" w="sm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15888" lvl="1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>
                <a:latin typeface="+mn-lt"/>
              </a:rPr>
              <a:t>An “</a:t>
            </a:r>
            <a:r>
              <a:rPr lang="en-US" sz="2000" b="1" dirty="0">
                <a:latin typeface="+mn-lt"/>
              </a:rPr>
              <a:t>increase in demand</a:t>
            </a:r>
            <a:r>
              <a:rPr lang="en-US" sz="2000" dirty="0">
                <a:latin typeface="+mn-lt"/>
              </a:rPr>
              <a:t>” means a </a:t>
            </a:r>
            <a:r>
              <a:rPr lang="en-US" sz="2000" i="1" dirty="0">
                <a:latin typeface="+mn-lt"/>
              </a:rPr>
              <a:t>rightward</a:t>
            </a:r>
            <a:r>
              <a:rPr lang="en-US" sz="2000" dirty="0">
                <a:latin typeface="+mn-lt"/>
              </a:rPr>
              <a:t> shift of the demand curve: at any given price, consumers demand a larger quantity than before.  (D1</a:t>
            </a:r>
            <a:r>
              <a:rPr lang="en-US" sz="2000" dirty="0">
                <a:latin typeface="+mn-lt"/>
                <a:sym typeface="Wingdings" pitchFamily="2" charset="2"/>
              </a:rPr>
              <a:t>D2)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</p:spTree>
    <p:extLst>
      <p:ext uri="{BB962C8B-B14F-4D97-AF65-F5344CB8AC3E}">
        <p14:creationId xmlns:p14="http://schemas.microsoft.com/office/powerpoint/2010/main" val="40240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Understanding Shifts of the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733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2841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Changes in the Prices of Related Goods</a:t>
            </a:r>
          </a:p>
          <a:p>
            <a:pPr marL="898525" lvl="1" indent="-2889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Substitutes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i="1" dirty="0">
                <a:solidFill>
                  <a:prstClr val="black"/>
                </a:solidFill>
              </a:rPr>
              <a:t>Two goods are </a:t>
            </a:r>
            <a:r>
              <a:rPr lang="en-US" sz="2400" b="1" i="1" dirty="0">
                <a:solidFill>
                  <a:prstClr val="black"/>
                </a:solidFill>
              </a:rPr>
              <a:t>substitutes</a:t>
            </a:r>
            <a:r>
              <a:rPr lang="en-US" sz="2400" i="1" dirty="0">
                <a:solidFill>
                  <a:prstClr val="black"/>
                </a:solidFill>
              </a:rPr>
              <a:t> if a fall in the price of one of the goods makes consumers less willing to buy the other good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</a:p>
          <a:p>
            <a:pPr marL="609600" lvl="1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898525" lvl="1" indent="-2889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Complements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i="1" dirty="0">
                <a:solidFill>
                  <a:prstClr val="black"/>
                </a:solidFill>
              </a:rPr>
              <a:t>Two goods are </a:t>
            </a:r>
            <a:r>
              <a:rPr lang="en-US" sz="2400" b="1" i="1" dirty="0">
                <a:solidFill>
                  <a:prstClr val="black"/>
                </a:solidFill>
              </a:rPr>
              <a:t>complements</a:t>
            </a:r>
            <a:r>
              <a:rPr lang="en-US" sz="2400" i="1" dirty="0">
                <a:solidFill>
                  <a:prstClr val="black"/>
                </a:solidFill>
              </a:rPr>
              <a:t> if a fall in the price of one good makes people more willing to buy the other good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r>
              <a:rPr lang="en-US" sz="2800" dirty="0">
                <a:solidFill>
                  <a:prstClr val="black"/>
                </a:solidFill>
              </a:rPr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</p:spTree>
    <p:extLst>
      <p:ext uri="{BB962C8B-B14F-4D97-AF65-F5344CB8AC3E}">
        <p14:creationId xmlns:p14="http://schemas.microsoft.com/office/powerpoint/2010/main" val="199233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Understanding Shifts of the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726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2841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Changes in Income</a:t>
            </a:r>
          </a:p>
          <a:p>
            <a:pPr marL="898525" lvl="1" indent="-2889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Normal Goods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i="1" dirty="0">
                <a:solidFill>
                  <a:prstClr val="black"/>
                </a:solidFill>
              </a:rPr>
              <a:t>When a rise in income increases the demand for a good - the normal case - we say that the good is a </a:t>
            </a:r>
            <a:r>
              <a:rPr lang="en-US" sz="2400" b="1" i="1" dirty="0">
                <a:solidFill>
                  <a:prstClr val="black"/>
                </a:solidFill>
              </a:rPr>
              <a:t>normal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b="1" i="1" dirty="0">
                <a:solidFill>
                  <a:prstClr val="black"/>
                </a:solidFill>
              </a:rPr>
              <a:t>good</a:t>
            </a:r>
            <a:r>
              <a:rPr lang="en-US" sz="2400" i="1" dirty="0">
                <a:solidFill>
                  <a:prstClr val="black"/>
                </a:solidFill>
              </a:rPr>
              <a:t>.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marL="609600" lvl="1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898525" lvl="1" indent="-2889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Inferior Goods: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prstClr val="black"/>
                </a:solidFill>
              </a:rPr>
              <a:t>When a rise in income decreases the demand for a good, it is an </a:t>
            </a:r>
            <a:r>
              <a:rPr lang="en-US" sz="2400" b="1" i="1" dirty="0">
                <a:solidFill>
                  <a:prstClr val="black"/>
                </a:solidFill>
              </a:rPr>
              <a:t>inferior good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</p:spTree>
    <p:extLst>
      <p:ext uri="{BB962C8B-B14F-4D97-AF65-F5344CB8AC3E}">
        <p14:creationId xmlns:p14="http://schemas.microsoft.com/office/powerpoint/2010/main" val="398554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Understanding Shifts of the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3" y="1246286"/>
            <a:ext cx="724398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2841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Changes in Tastes</a:t>
            </a:r>
          </a:p>
          <a:p>
            <a:pPr marL="890588" lvl="1" indent="-2841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prstClr val="black"/>
                </a:solidFill>
              </a:rPr>
              <a:t>Economists usually lump together changes in demand due to fads, beliefs, cultural shifts, and so on under the heading of changes in </a:t>
            </a:r>
            <a:r>
              <a:rPr lang="en-US" sz="2200" i="1" dirty="0">
                <a:solidFill>
                  <a:prstClr val="black"/>
                </a:solidFill>
              </a:rPr>
              <a:t>tastes</a:t>
            </a:r>
            <a:r>
              <a:rPr lang="en-US" sz="2200" dirty="0">
                <a:solidFill>
                  <a:prstClr val="black"/>
                </a:solidFill>
              </a:rPr>
              <a:t>, or </a:t>
            </a:r>
            <a:r>
              <a:rPr lang="en-US" sz="2200" i="1" dirty="0">
                <a:solidFill>
                  <a:prstClr val="black"/>
                </a:solidFill>
              </a:rPr>
              <a:t>preferences.</a:t>
            </a:r>
            <a:endParaRPr lang="en-US" sz="2200" dirty="0">
              <a:solidFill>
                <a:prstClr val="black"/>
              </a:solidFill>
            </a:endParaRPr>
          </a:p>
          <a:p>
            <a:pPr marL="80962"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65125" lvl="0" indent="-2841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Changes in Expectations</a:t>
            </a:r>
          </a:p>
          <a:p>
            <a:pPr marL="890588" lvl="1" indent="-2841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prstClr val="black"/>
                </a:solidFill>
              </a:rPr>
              <a:t>Expectations of a future drop in price lead to a decrease in demand today.</a:t>
            </a:r>
          </a:p>
          <a:p>
            <a:pPr marL="890588" lvl="1" indent="-2841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prstClr val="black"/>
                </a:solidFill>
              </a:rPr>
              <a:t>Expectations of a future rise in price are likely 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to cause an increase in demand today.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23" y="1743254"/>
            <a:ext cx="3966548" cy="35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9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02724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Individual Demand Curve and the Market Demand Curve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7" name="Line 344"/>
          <p:cNvSpPr>
            <a:spLocks noChangeShapeType="1"/>
          </p:cNvSpPr>
          <p:nvPr/>
        </p:nvSpPr>
        <p:spPr bwMode="auto">
          <a:xfrm>
            <a:off x="4210965" y="4862513"/>
            <a:ext cx="0" cy="0"/>
          </a:xfrm>
          <a:prstGeom prst="line">
            <a:avLst/>
          </a:prstGeom>
          <a:noFill/>
          <a:ln w="36513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345"/>
          <p:cNvSpPr>
            <a:spLocks noChangeShapeType="1"/>
          </p:cNvSpPr>
          <p:nvPr/>
        </p:nvSpPr>
        <p:spPr bwMode="auto">
          <a:xfrm>
            <a:off x="3331490" y="3752850"/>
            <a:ext cx="0" cy="0"/>
          </a:xfrm>
          <a:prstGeom prst="line">
            <a:avLst/>
          </a:prstGeom>
          <a:noFill/>
          <a:ln w="36513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 Box 62"/>
          <p:cNvSpPr txBox="1">
            <a:spLocks noChangeArrowheads="1"/>
          </p:cNvSpPr>
          <p:nvPr/>
        </p:nvSpPr>
        <p:spPr bwMode="auto">
          <a:xfrm>
            <a:off x="1001251" y="1275231"/>
            <a:ext cx="767050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algn="ctr">
            <a:noFill/>
            <a:prstDash val="sysDot"/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1588" indent="-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</a:rPr>
              <a:t>The market demand curve is the </a:t>
            </a:r>
            <a:r>
              <a:rPr lang="en-US" sz="2200" i="1" dirty="0">
                <a:latin typeface="+mn-lt"/>
              </a:rPr>
              <a:t>horizontal sum </a:t>
            </a:r>
            <a:r>
              <a:rPr lang="en-US" sz="2200" dirty="0">
                <a:latin typeface="+mn-lt"/>
              </a:rPr>
              <a:t>of the individual demand curves of all consumers in that market.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680" y="2143271"/>
            <a:ext cx="105441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960" y="1027906"/>
            <a:ext cx="5703840" cy="3262860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Factors That Shift Demand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897" y="2375409"/>
            <a:ext cx="5703840" cy="3679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897" y="2162492"/>
            <a:ext cx="56769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9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204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Beating the Traffic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349" y="1601748"/>
            <a:ext cx="7143604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All big cities have traffic problems.</a:t>
            </a:r>
          </a:p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Cities can develop strategies to reduce the demand for auto trips .</a:t>
            </a:r>
          </a:p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London has imposed a “congestion charge” on all cars entering the city— currently about £8 ($13).</a:t>
            </a:r>
          </a:p>
          <a:p>
            <a:pPr marL="288925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Three years later traffic in central London was about 10 percent lower than before the charge.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13" y="1690688"/>
            <a:ext cx="2861782" cy="40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1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768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supply and demand model </a:t>
            </a:r>
            <a:r>
              <a:rPr lang="en-US" sz="2600" dirty="0">
                <a:solidFill>
                  <a:prstClr val="black"/>
                </a:solidFill>
              </a:rPr>
              <a:t>illustrates how a </a:t>
            </a:r>
            <a:r>
              <a:rPr lang="en-US" sz="2600" b="1" dirty="0">
                <a:solidFill>
                  <a:prstClr val="black"/>
                </a:solidFill>
              </a:rPr>
              <a:t>competitive market</a:t>
            </a:r>
            <a:r>
              <a:rPr lang="en-US" sz="2600" dirty="0">
                <a:solidFill>
                  <a:prstClr val="black"/>
                </a:solidFill>
              </a:rPr>
              <a:t> works.</a:t>
            </a:r>
            <a:endParaRPr lang="en-US" sz="2600" b="1" dirty="0">
              <a:solidFill>
                <a:prstClr val="black"/>
              </a:solidFill>
            </a:endParaRP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demand schedule </a:t>
            </a:r>
            <a:r>
              <a:rPr lang="en-US" sz="2600" dirty="0">
                <a:solidFill>
                  <a:prstClr val="black"/>
                </a:solidFill>
              </a:rPr>
              <a:t>shows the </a:t>
            </a:r>
            <a:r>
              <a:rPr lang="en-US" sz="2600" b="1" dirty="0">
                <a:solidFill>
                  <a:prstClr val="black"/>
                </a:solidFill>
              </a:rPr>
              <a:t>quantity demanded </a:t>
            </a:r>
            <a:r>
              <a:rPr lang="en-US" sz="2600" dirty="0">
                <a:solidFill>
                  <a:prstClr val="black"/>
                </a:solidFill>
              </a:rPr>
              <a:t>at each price and is represented graphically by a </a:t>
            </a:r>
            <a:r>
              <a:rPr lang="en-US" sz="2600" b="1" dirty="0">
                <a:solidFill>
                  <a:prstClr val="black"/>
                </a:solidFill>
              </a:rPr>
              <a:t>demand curve. 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law of demand </a:t>
            </a:r>
            <a:r>
              <a:rPr lang="en-US" sz="2600" dirty="0">
                <a:solidFill>
                  <a:prstClr val="black"/>
                </a:solidFill>
              </a:rPr>
              <a:t>says that demand curves slope downward.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movement along the demand curve </a:t>
            </a:r>
            <a:r>
              <a:rPr lang="en-US" sz="2600" dirty="0">
                <a:solidFill>
                  <a:prstClr val="black"/>
                </a:solidFill>
              </a:rPr>
              <a:t>occurs when a price change leads to a change in the quantity demanded. When economists talk of increasing or decreasing demand, they mean </a:t>
            </a:r>
            <a:r>
              <a:rPr lang="en-US" sz="2600" b="1" dirty="0">
                <a:solidFill>
                  <a:prstClr val="black"/>
                </a:solidFill>
              </a:rPr>
              <a:t>shifts of the demand curve</a:t>
            </a:r>
            <a:r>
              <a:rPr lang="en-US" sz="2600" dirty="0">
                <a:solidFill>
                  <a:prstClr val="black"/>
                </a:solidFill>
              </a:rPr>
              <a:t>—a change in the quantity demanded at any given price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</p:spTree>
    <p:extLst>
      <p:ext uri="{BB962C8B-B14F-4D97-AF65-F5344CB8AC3E}">
        <p14:creationId xmlns:p14="http://schemas.microsoft.com/office/powerpoint/2010/main" val="79405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765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Calibri" pitchFamily="34" charset="0"/>
              <a:buAutoNum type="arabicPeriod" startAt="5"/>
            </a:pPr>
            <a:r>
              <a:rPr lang="en-US" sz="2600" dirty="0">
                <a:solidFill>
                  <a:prstClr val="black"/>
                </a:solidFill>
              </a:rPr>
              <a:t>There are five main factors that shift the demand curve:</a:t>
            </a:r>
          </a:p>
          <a:p>
            <a:pPr marL="822325" lvl="1" indent="-288925" fontAlgn="base">
              <a:spcBef>
                <a:spcPct val="0"/>
              </a:spcBef>
              <a:spcAft>
                <a:spcPct val="0"/>
              </a:spcAft>
              <a:buClr>
                <a:srgbClr val="E2AC00"/>
              </a:buCl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change in the prices of related goods or services</a:t>
            </a:r>
          </a:p>
          <a:p>
            <a:pPr marL="822325" lvl="1" indent="-288925" fontAlgn="base">
              <a:spcBef>
                <a:spcPct val="0"/>
              </a:spcBef>
              <a:spcAft>
                <a:spcPct val="0"/>
              </a:spcAft>
              <a:buClr>
                <a:srgbClr val="E2AC00"/>
              </a:buCl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change in income</a:t>
            </a:r>
          </a:p>
          <a:p>
            <a:pPr marL="822325" lvl="1" indent="-288925" fontAlgn="base">
              <a:spcBef>
                <a:spcPct val="0"/>
              </a:spcBef>
              <a:spcAft>
                <a:spcPct val="0"/>
              </a:spcAft>
              <a:buClr>
                <a:srgbClr val="E2AC00"/>
              </a:buCl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change in tastes</a:t>
            </a:r>
          </a:p>
          <a:p>
            <a:pPr marL="822325" lvl="1" indent="-288925" fontAlgn="base">
              <a:spcBef>
                <a:spcPct val="0"/>
              </a:spcBef>
              <a:spcAft>
                <a:spcPct val="0"/>
              </a:spcAft>
              <a:buClr>
                <a:srgbClr val="E2AC00"/>
              </a:buCl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change in expectations</a:t>
            </a:r>
          </a:p>
          <a:p>
            <a:pPr marL="822325" lvl="1" indent="-288925" fontAlgn="base">
              <a:spcBef>
                <a:spcPct val="0"/>
              </a:spcBef>
              <a:spcAft>
                <a:spcPct val="0"/>
              </a:spcAft>
              <a:buClr>
                <a:srgbClr val="E2AC00"/>
              </a:buCl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change in the number of consumers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Calibri" pitchFamily="34" charset="0"/>
              <a:buAutoNum type="arabicPeriod" startAt="5"/>
            </a:pPr>
            <a:r>
              <a:rPr lang="en-US" sz="2600" dirty="0">
                <a:solidFill>
                  <a:prstClr val="black"/>
                </a:solidFill>
              </a:rPr>
              <a:t>The market demand curve for a good or service is the horizontal sum of the </a:t>
            </a:r>
            <a:r>
              <a:rPr lang="en-US" sz="2600" b="1" dirty="0">
                <a:solidFill>
                  <a:prstClr val="black"/>
                </a:solidFill>
              </a:rPr>
              <a:t>individual demand curves </a:t>
            </a:r>
            <a:r>
              <a:rPr lang="en-US" sz="2600" dirty="0">
                <a:solidFill>
                  <a:prstClr val="black"/>
                </a:solidFill>
              </a:rPr>
              <a:t>of all consumers in the market.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</p:spTree>
    <p:extLst>
      <p:ext uri="{BB962C8B-B14F-4D97-AF65-F5344CB8AC3E}">
        <p14:creationId xmlns:p14="http://schemas.microsoft.com/office/powerpoint/2010/main" val="839764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40267"/>
            <a:ext cx="10845800" cy="618066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/>
              <a:t>The law of demand and downward sloping demand curve tell us which of the following:</a:t>
            </a:r>
          </a:p>
          <a:p>
            <a:pPr marL="0" indent="0">
              <a:buNone/>
            </a:pPr>
            <a:r>
              <a:rPr lang="en-US" dirty="0"/>
              <a:t>A. There is a direct relationship between price and quantity supplied</a:t>
            </a:r>
            <a:br>
              <a:rPr lang="en-US" dirty="0"/>
            </a:br>
            <a:r>
              <a:rPr lang="en-US" dirty="0"/>
              <a:t>B. There is a direct relationship between price and quantity demanded</a:t>
            </a:r>
            <a:br>
              <a:rPr lang="en-US" dirty="0"/>
            </a:br>
            <a:r>
              <a:rPr lang="en-US" dirty="0"/>
              <a:t>C. There is a direct relationship between price and demand </a:t>
            </a:r>
          </a:p>
          <a:p>
            <a:pPr marL="0" indent="0">
              <a:buNone/>
            </a:pPr>
            <a:r>
              <a:rPr lang="en-US" dirty="0"/>
              <a:t>D. There is an inverse relationship between price and quantity demanded </a:t>
            </a:r>
          </a:p>
          <a:p>
            <a:pPr marL="0" indent="0">
              <a:buNone/>
            </a:pPr>
            <a:r>
              <a:rPr lang="en-US" dirty="0"/>
              <a:t>E. There is an inverse relationship between price and supply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What causes a change in quantity demanded? </a:t>
            </a:r>
          </a:p>
          <a:p>
            <a:pPr marL="0" indent="0">
              <a:buNone/>
            </a:pPr>
            <a:r>
              <a:rPr lang="en-US" dirty="0"/>
              <a:t>A. Income </a:t>
            </a:r>
          </a:p>
          <a:p>
            <a:pPr marL="0" indent="0">
              <a:buNone/>
            </a:pPr>
            <a:r>
              <a:rPr lang="en-US" dirty="0"/>
              <a:t>B. The price of other goods in the marketplace </a:t>
            </a:r>
          </a:p>
          <a:p>
            <a:pPr marL="0" indent="0">
              <a:buNone/>
            </a:pPr>
            <a:r>
              <a:rPr lang="en-US" dirty="0"/>
              <a:t>C. Price of the good</a:t>
            </a:r>
            <a:br>
              <a:rPr lang="en-US" dirty="0"/>
            </a:br>
            <a:r>
              <a:rPr lang="en-US" dirty="0"/>
              <a:t>D. Interest rates</a:t>
            </a:r>
            <a:br>
              <a:rPr lang="en-US" dirty="0"/>
            </a:br>
            <a:r>
              <a:rPr lang="en-US" dirty="0"/>
              <a:t>E. Expectations 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An increase in demand is shown on a graph by </a:t>
            </a:r>
          </a:p>
          <a:p>
            <a:pPr marL="0" indent="0">
              <a:buNone/>
            </a:pPr>
            <a:r>
              <a:rPr lang="en-US" dirty="0"/>
              <a:t>A. Movement up the same demand curve</a:t>
            </a:r>
            <a:br>
              <a:rPr lang="en-US" dirty="0"/>
            </a:br>
            <a:r>
              <a:rPr lang="en-US" dirty="0"/>
              <a:t>B. Shifting of the demand curve to the left</a:t>
            </a:r>
          </a:p>
          <a:p>
            <a:pPr marL="0" indent="0">
              <a:buNone/>
            </a:pPr>
            <a:r>
              <a:rPr lang="en-US" dirty="0"/>
              <a:t>C. Movement down the same demand curve </a:t>
            </a:r>
          </a:p>
          <a:p>
            <a:pPr marL="0" indent="0">
              <a:buNone/>
            </a:pPr>
            <a:r>
              <a:rPr lang="en-US" dirty="0"/>
              <a:t>D. Shifting of the demand curve to the right </a:t>
            </a:r>
          </a:p>
          <a:p>
            <a:pPr marL="0" indent="0">
              <a:buNone/>
            </a:pPr>
            <a:r>
              <a:rPr lang="en-US" dirty="0"/>
              <a:t>E. Shifting of the supply curve to the right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7214" y="595908"/>
            <a:ext cx="6967891" cy="736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0" indent="-35242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What a </a:t>
            </a:r>
            <a:r>
              <a:rPr lang="en-US" sz="2800" b="1" dirty="0">
                <a:solidFill>
                  <a:prstClr val="black"/>
                </a:solidFill>
              </a:rPr>
              <a:t>competitive market </a:t>
            </a:r>
            <a:r>
              <a:rPr lang="en-US" sz="2800" dirty="0">
                <a:solidFill>
                  <a:prstClr val="black"/>
                </a:solidFill>
              </a:rPr>
              <a:t>is and how it is described by the </a:t>
            </a:r>
            <a:r>
              <a:rPr lang="en-US" sz="2800" b="1" dirty="0">
                <a:solidFill>
                  <a:prstClr val="black"/>
                </a:solidFill>
              </a:rPr>
              <a:t>supply and demand model</a:t>
            </a:r>
          </a:p>
          <a:p>
            <a:pPr marL="352425" lvl="0" indent="-35242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What the </a:t>
            </a:r>
            <a:r>
              <a:rPr lang="en-US" sz="2800" b="1" dirty="0">
                <a:solidFill>
                  <a:prstClr val="black"/>
                </a:solidFill>
              </a:rPr>
              <a:t>demand curve </a:t>
            </a:r>
            <a:r>
              <a:rPr lang="en-US" sz="2800" dirty="0">
                <a:solidFill>
                  <a:prstClr val="black"/>
                </a:solidFill>
              </a:rPr>
              <a:t>is</a:t>
            </a:r>
          </a:p>
          <a:p>
            <a:pPr marL="352425" lvl="0" indent="-35242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difference between movements along the demand curve and changes in demand</a:t>
            </a:r>
          </a:p>
          <a:p>
            <a:pPr marL="352425" lvl="0" indent="-35242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factors that shift the demand curve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5" y="3642330"/>
            <a:ext cx="5357897" cy="26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1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05" y="362887"/>
            <a:ext cx="10854895" cy="5542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1. All of the following would decrease demand for the latest style furry boots except: </a:t>
            </a:r>
          </a:p>
          <a:p>
            <a:pPr marL="0" indent="0">
              <a:buNone/>
            </a:pPr>
            <a:r>
              <a:rPr lang="en-US" sz="1600" dirty="0"/>
              <a:t>A. The price of shoes goes down </a:t>
            </a:r>
          </a:p>
          <a:p>
            <a:pPr marL="0" indent="0">
              <a:buNone/>
            </a:pPr>
            <a:r>
              <a:rPr lang="en-US" sz="1600" dirty="0"/>
              <a:t>B. People prefer boots without fur</a:t>
            </a:r>
            <a:br>
              <a:rPr lang="en-US" sz="1600" dirty="0"/>
            </a:br>
            <a:r>
              <a:rPr lang="en-US" sz="1600" dirty="0"/>
              <a:t>C. The price of the furry boots goes up</a:t>
            </a:r>
            <a:br>
              <a:rPr lang="en-US" sz="1600" dirty="0"/>
            </a:br>
            <a:r>
              <a:rPr lang="en-US" sz="1600" dirty="0"/>
              <a:t>D. People expect the boots to go out of style soon </a:t>
            </a:r>
          </a:p>
          <a:p>
            <a:pPr marL="0" indent="0">
              <a:buNone/>
            </a:pPr>
            <a:r>
              <a:rPr lang="en-US" sz="1600" dirty="0"/>
              <a:t>E. The weather forecast is for a very warm winter </a:t>
            </a:r>
          </a:p>
          <a:p>
            <a:pPr marL="0" indent="0">
              <a:buNone/>
            </a:pPr>
            <a:r>
              <a:rPr lang="en-US" sz="1600" dirty="0"/>
              <a:t>2. A decrease in the price of toothpaste in a tube can lead to a decrease in the purchases of toothpaste in a pump. This means </a:t>
            </a:r>
          </a:p>
          <a:p>
            <a:pPr marL="0" indent="0">
              <a:buNone/>
            </a:pPr>
            <a:r>
              <a:rPr lang="en-US" sz="1600" dirty="0"/>
              <a:t>A. Toothpaste in a tube and in a pump are substitute goods and the demand curve for toothpaste in a tube will shift right. </a:t>
            </a:r>
          </a:p>
          <a:p>
            <a:pPr marL="0" indent="0">
              <a:buNone/>
            </a:pPr>
            <a:r>
              <a:rPr lang="en-US" sz="1600" dirty="0"/>
              <a:t>B. Toothpaste in a tube and in a pump are complementary goods and the demand curve for toothpaste in a tube will shift right. </a:t>
            </a:r>
          </a:p>
          <a:p>
            <a:pPr marL="0" indent="0">
              <a:buNone/>
            </a:pPr>
            <a:r>
              <a:rPr lang="en-US" sz="1600" dirty="0"/>
              <a:t>C. Toothpaste in a tube and in a pump are substitute goods and the demand curve for toothpaste in a pump will shift left. </a:t>
            </a:r>
          </a:p>
          <a:p>
            <a:pPr marL="0" indent="0">
              <a:buNone/>
            </a:pPr>
            <a:r>
              <a:rPr lang="en-US" sz="1600" dirty="0"/>
              <a:t>D. Toothpaste in a tube and in a pump are complementary goods and the demand curve for toothpaste in a pump will shift left. </a:t>
            </a:r>
          </a:p>
          <a:p>
            <a:pPr marL="0" indent="0">
              <a:buNone/>
            </a:pPr>
            <a:r>
              <a:rPr lang="en-US" sz="1600" dirty="0"/>
              <a:t>E. Toothpaste in a tube and in a pump are complementary goods and the demand curve for both toothpastes will shift left.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3. Suppose that the Food and Drug Administration has written an article stating green tea reduces heart disease and many illnesses. What might be the immediate effect seen in the economy? </a:t>
            </a:r>
          </a:p>
          <a:p>
            <a:pPr marL="0" indent="0">
              <a:buNone/>
            </a:pPr>
            <a:r>
              <a:rPr lang="en-US" sz="1600" dirty="0"/>
              <a:t>A. The demand for green tea would increase, forcing the price to go up.</a:t>
            </a:r>
            <a:br>
              <a:rPr lang="en-US" sz="1600" dirty="0"/>
            </a:br>
            <a:r>
              <a:rPr lang="en-US" sz="1600" dirty="0"/>
              <a:t>B. The quantity demanded for green tea would increase, forcing the price to go up. </a:t>
            </a:r>
          </a:p>
          <a:p>
            <a:pPr marL="0" indent="0">
              <a:buNone/>
            </a:pPr>
            <a:r>
              <a:rPr lang="en-US" sz="1600" dirty="0"/>
              <a:t>C. The quantity supplied of green tea would increase, forcing the price to go up. </a:t>
            </a:r>
          </a:p>
          <a:p>
            <a:pPr marL="0" indent="0">
              <a:buNone/>
            </a:pPr>
            <a:r>
              <a:rPr lang="en-US" sz="1600" dirty="0"/>
              <a:t>D. The supply of green tea would increase, forcing the price to go down.</a:t>
            </a:r>
            <a:br>
              <a:rPr lang="en-US" sz="1600" dirty="0"/>
            </a:br>
            <a:r>
              <a:rPr lang="en-US" sz="1600" dirty="0"/>
              <a:t>E. The quantity supplied for green tea would go down, forcing the price to go up. </a:t>
            </a:r>
          </a:p>
        </p:txBody>
      </p:sp>
    </p:spTree>
    <p:extLst>
      <p:ext uri="{BB962C8B-B14F-4D97-AF65-F5344CB8AC3E}">
        <p14:creationId xmlns:p14="http://schemas.microsoft.com/office/powerpoint/2010/main" val="33556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Supply and Demand:  A Model of a Competitive Market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1014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 lvl="0" indent="-3095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competitive market</a:t>
            </a:r>
            <a:r>
              <a:rPr lang="en-US" sz="2600" dirty="0">
                <a:solidFill>
                  <a:prstClr val="black"/>
                </a:solidFill>
              </a:rPr>
              <a:t>:</a:t>
            </a:r>
            <a:endParaRPr lang="en-US" sz="2600" u="sng" dirty="0">
              <a:solidFill>
                <a:prstClr val="black"/>
              </a:solidFill>
            </a:endParaRPr>
          </a:p>
          <a:p>
            <a:pPr marL="844550" lvl="1" indent="-2952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u="sng" dirty="0">
                <a:solidFill>
                  <a:prstClr val="black"/>
                </a:solidFill>
              </a:rPr>
              <a:t>Many</a:t>
            </a:r>
            <a:r>
              <a:rPr lang="en-US" sz="2400" dirty="0">
                <a:solidFill>
                  <a:prstClr val="black"/>
                </a:solidFill>
              </a:rPr>
              <a:t> buyers and sellers </a:t>
            </a:r>
            <a:endParaRPr lang="en-US" sz="2400" u="sng" dirty="0">
              <a:solidFill>
                <a:prstClr val="black"/>
              </a:solidFill>
            </a:endParaRPr>
          </a:p>
          <a:p>
            <a:pPr marL="844550" lvl="1" indent="-2952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u="sng" dirty="0">
                <a:solidFill>
                  <a:prstClr val="black"/>
                </a:solidFill>
              </a:rPr>
              <a:t>Identical</a:t>
            </a:r>
            <a:r>
              <a:rPr lang="en-US" sz="2400" dirty="0">
                <a:solidFill>
                  <a:prstClr val="black"/>
                </a:solidFill>
              </a:rPr>
              <a:t> good or service</a:t>
            </a:r>
          </a:p>
          <a:p>
            <a:pPr marL="309563" lvl="0" indent="-3095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supply and demand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model</a:t>
            </a:r>
            <a:r>
              <a:rPr lang="en-US" sz="2600" dirty="0">
                <a:solidFill>
                  <a:prstClr val="black"/>
                </a:solidFill>
              </a:rPr>
              <a:t> is a model of how a competitive market works. </a:t>
            </a:r>
          </a:p>
          <a:p>
            <a:pPr marL="309563" lvl="0" indent="-3095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Five key elements:</a:t>
            </a:r>
          </a:p>
          <a:p>
            <a:pPr marL="844550" lvl="1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Demand curve</a:t>
            </a:r>
          </a:p>
          <a:p>
            <a:pPr marL="844550" lvl="1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Supply curve</a:t>
            </a:r>
          </a:p>
          <a:p>
            <a:pPr marL="844550" lvl="1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Demand and supply curve shifts</a:t>
            </a:r>
          </a:p>
          <a:p>
            <a:pPr marL="844550" lvl="1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Market equilibrium</a:t>
            </a:r>
          </a:p>
          <a:p>
            <a:pPr marL="844550" lvl="1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Changes in the market equilibrium</a:t>
            </a:r>
          </a:p>
          <a:p>
            <a:pPr marL="309563" lvl="0" indent="-30956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96" y="3221096"/>
            <a:ext cx="3634613" cy="29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2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Demand Schedule and the Demand Curve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137" y="1398023"/>
            <a:ext cx="51214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lvl="0" indent="-31273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 demand schedule shows how much of a good or service consumers will want to buy at different prices.</a:t>
            </a:r>
            <a:endParaRPr lang="en-US" sz="2600" u="sng" dirty="0">
              <a:solidFill>
                <a:srgbClr val="3F6D4E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83"/>
          <p:cNvGrpSpPr>
            <a:grpSpLocks/>
          </p:cNvGrpSpPr>
          <p:nvPr/>
        </p:nvGrpSpPr>
        <p:grpSpPr bwMode="auto">
          <a:xfrm>
            <a:off x="6951460" y="1377575"/>
            <a:ext cx="3571875" cy="4521200"/>
            <a:chOff x="2891" y="583"/>
            <a:chExt cx="2455" cy="3342"/>
          </a:xfrm>
        </p:grpSpPr>
        <p:sp>
          <p:nvSpPr>
            <p:cNvPr id="13" name="Rectangle 124"/>
            <p:cNvSpPr>
              <a:spLocks noChangeArrowheads="1"/>
            </p:cNvSpPr>
            <p:nvPr/>
          </p:nvSpPr>
          <p:spPr bwMode="auto">
            <a:xfrm>
              <a:off x="4688" y="1619"/>
              <a:ext cx="2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7.1</a:t>
              </a:r>
              <a:endParaRPr lang="en-US"/>
            </a:p>
          </p:txBody>
        </p:sp>
        <p:sp>
          <p:nvSpPr>
            <p:cNvPr id="14" name="Rectangle 125"/>
            <p:cNvSpPr>
              <a:spLocks noChangeArrowheads="1"/>
            </p:cNvSpPr>
            <p:nvPr/>
          </p:nvSpPr>
          <p:spPr bwMode="auto">
            <a:xfrm>
              <a:off x="4688" y="1954"/>
              <a:ext cx="2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7.5</a:t>
              </a:r>
              <a:endParaRPr lang="en-US"/>
            </a:p>
          </p:txBody>
        </p:sp>
        <p:sp>
          <p:nvSpPr>
            <p:cNvPr id="15" name="Rectangle 126"/>
            <p:cNvSpPr>
              <a:spLocks noChangeArrowheads="1"/>
            </p:cNvSpPr>
            <p:nvPr/>
          </p:nvSpPr>
          <p:spPr bwMode="auto">
            <a:xfrm>
              <a:off x="4688" y="2288"/>
              <a:ext cx="2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8.1</a:t>
              </a:r>
              <a:endParaRPr lang="en-US"/>
            </a:p>
          </p:txBody>
        </p:sp>
        <p:sp>
          <p:nvSpPr>
            <p:cNvPr id="16" name="Rectangle 127"/>
            <p:cNvSpPr>
              <a:spLocks noChangeArrowheads="1"/>
            </p:cNvSpPr>
            <p:nvPr/>
          </p:nvSpPr>
          <p:spPr bwMode="auto">
            <a:xfrm>
              <a:off x="4688" y="2623"/>
              <a:ext cx="2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8.9</a:t>
              </a:r>
              <a:endParaRPr lang="en-US"/>
            </a:p>
          </p:txBody>
        </p:sp>
        <p:sp>
          <p:nvSpPr>
            <p:cNvPr id="17" name="Rectangle 128"/>
            <p:cNvSpPr>
              <a:spLocks noChangeArrowheads="1"/>
            </p:cNvSpPr>
            <p:nvPr/>
          </p:nvSpPr>
          <p:spPr bwMode="auto">
            <a:xfrm>
              <a:off x="4612" y="2960"/>
              <a:ext cx="2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10.0</a:t>
              </a:r>
              <a:endParaRPr lang="en-US"/>
            </a:p>
          </p:txBody>
        </p:sp>
        <p:sp>
          <p:nvSpPr>
            <p:cNvPr id="18" name="Rectangle 129"/>
            <p:cNvSpPr>
              <a:spLocks noChangeArrowheads="1"/>
            </p:cNvSpPr>
            <p:nvPr/>
          </p:nvSpPr>
          <p:spPr bwMode="auto">
            <a:xfrm>
              <a:off x="4612" y="3295"/>
              <a:ext cx="2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11.5</a:t>
              </a:r>
              <a:endParaRPr lang="en-US"/>
            </a:p>
          </p:txBody>
        </p:sp>
        <p:sp>
          <p:nvSpPr>
            <p:cNvPr id="19" name="Rectangle 130"/>
            <p:cNvSpPr>
              <a:spLocks noChangeArrowheads="1"/>
            </p:cNvSpPr>
            <p:nvPr/>
          </p:nvSpPr>
          <p:spPr bwMode="auto">
            <a:xfrm>
              <a:off x="4612" y="3630"/>
              <a:ext cx="2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14.2</a:t>
              </a:r>
              <a:endParaRPr lang="en-US"/>
            </a:p>
          </p:txBody>
        </p:sp>
        <p:sp>
          <p:nvSpPr>
            <p:cNvPr id="20" name="Rectangle 131"/>
            <p:cNvSpPr>
              <a:spLocks noChangeArrowheads="1"/>
            </p:cNvSpPr>
            <p:nvPr/>
          </p:nvSpPr>
          <p:spPr bwMode="auto">
            <a:xfrm>
              <a:off x="2891" y="847"/>
              <a:ext cx="2455" cy="7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Rectangle 132"/>
            <p:cNvSpPr>
              <a:spLocks noChangeArrowheads="1"/>
            </p:cNvSpPr>
            <p:nvPr/>
          </p:nvSpPr>
          <p:spPr bwMode="auto">
            <a:xfrm>
              <a:off x="2974" y="1019"/>
              <a:ext cx="90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ctr"/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Price of cotton</a:t>
              </a:r>
            </a:p>
            <a:p>
              <a:pPr marL="1588" indent="-1588" algn="ctr"/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(per pound)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2" name="Rectangle 142"/>
            <p:cNvSpPr>
              <a:spLocks noChangeArrowheads="1"/>
            </p:cNvSpPr>
            <p:nvPr/>
          </p:nvSpPr>
          <p:spPr bwMode="auto">
            <a:xfrm>
              <a:off x="4070" y="921"/>
              <a:ext cx="1152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ctr"/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Quantity of cotton beans demanded (billions of pounds)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3" name="Rectangle 153"/>
            <p:cNvSpPr>
              <a:spLocks noChangeArrowheads="1"/>
            </p:cNvSpPr>
            <p:nvPr/>
          </p:nvSpPr>
          <p:spPr bwMode="auto">
            <a:xfrm>
              <a:off x="3312" y="1957"/>
              <a:ext cx="2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1.75</a:t>
              </a:r>
              <a:endParaRPr lang="en-US"/>
            </a:p>
          </p:txBody>
        </p:sp>
        <p:sp>
          <p:nvSpPr>
            <p:cNvPr id="24" name="Rectangle 154"/>
            <p:cNvSpPr>
              <a:spLocks noChangeArrowheads="1"/>
            </p:cNvSpPr>
            <p:nvPr/>
          </p:nvSpPr>
          <p:spPr bwMode="auto">
            <a:xfrm>
              <a:off x="3312" y="2292"/>
              <a:ext cx="2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1.50</a:t>
              </a:r>
              <a:endParaRPr lang="en-US"/>
            </a:p>
          </p:txBody>
        </p:sp>
        <p:sp>
          <p:nvSpPr>
            <p:cNvPr id="25" name="Rectangle 155"/>
            <p:cNvSpPr>
              <a:spLocks noChangeArrowheads="1"/>
            </p:cNvSpPr>
            <p:nvPr/>
          </p:nvSpPr>
          <p:spPr bwMode="auto">
            <a:xfrm>
              <a:off x="3312" y="2629"/>
              <a:ext cx="2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1.25</a:t>
              </a:r>
              <a:endParaRPr lang="en-US"/>
            </a:p>
          </p:txBody>
        </p:sp>
        <p:sp>
          <p:nvSpPr>
            <p:cNvPr id="26" name="Rectangle 156"/>
            <p:cNvSpPr>
              <a:spLocks noChangeArrowheads="1"/>
            </p:cNvSpPr>
            <p:nvPr/>
          </p:nvSpPr>
          <p:spPr bwMode="auto">
            <a:xfrm>
              <a:off x="3312" y="2964"/>
              <a:ext cx="2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 dirty="0">
                  <a:solidFill>
                    <a:srgbClr val="000000"/>
                  </a:solidFill>
                </a:rPr>
                <a:t>1.00</a:t>
              </a:r>
              <a:endParaRPr lang="en-US" dirty="0"/>
            </a:p>
          </p:txBody>
        </p:sp>
        <p:sp>
          <p:nvSpPr>
            <p:cNvPr id="27" name="Rectangle 157"/>
            <p:cNvSpPr>
              <a:spLocks noChangeArrowheads="1"/>
            </p:cNvSpPr>
            <p:nvPr/>
          </p:nvSpPr>
          <p:spPr bwMode="auto">
            <a:xfrm>
              <a:off x="3312" y="3298"/>
              <a:ext cx="2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0.75</a:t>
              </a:r>
              <a:endParaRPr lang="en-US"/>
            </a:p>
          </p:txBody>
        </p:sp>
        <p:sp>
          <p:nvSpPr>
            <p:cNvPr id="28" name="Rectangle 158"/>
            <p:cNvSpPr>
              <a:spLocks noChangeArrowheads="1"/>
            </p:cNvSpPr>
            <p:nvPr/>
          </p:nvSpPr>
          <p:spPr bwMode="auto">
            <a:xfrm>
              <a:off x="3312" y="3633"/>
              <a:ext cx="2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0.50</a:t>
              </a:r>
              <a:endParaRPr lang="en-US"/>
            </a:p>
          </p:txBody>
        </p:sp>
        <p:sp>
          <p:nvSpPr>
            <p:cNvPr id="29" name="Rectangle 159"/>
            <p:cNvSpPr>
              <a:spLocks noChangeArrowheads="1"/>
            </p:cNvSpPr>
            <p:nvPr/>
          </p:nvSpPr>
          <p:spPr bwMode="auto">
            <a:xfrm>
              <a:off x="3242" y="1617"/>
              <a:ext cx="38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900">
                  <a:solidFill>
                    <a:srgbClr val="000000"/>
                  </a:solidFill>
                </a:rPr>
                <a:t>$2.00</a:t>
              </a:r>
              <a:endParaRPr lang="en-US"/>
            </a:p>
          </p:txBody>
        </p:sp>
        <p:sp>
          <p:nvSpPr>
            <p:cNvPr id="30" name="Rectangle 160"/>
            <p:cNvSpPr>
              <a:spLocks noChangeArrowheads="1"/>
            </p:cNvSpPr>
            <p:nvPr/>
          </p:nvSpPr>
          <p:spPr bwMode="auto">
            <a:xfrm>
              <a:off x="2891" y="583"/>
              <a:ext cx="2455" cy="3342"/>
            </a:xfrm>
            <a:prstGeom prst="rect">
              <a:avLst/>
            </a:prstGeom>
            <a:noFill/>
            <a:ln w="28575">
              <a:solidFill>
                <a:srgbClr val="E2A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161"/>
            <p:cNvSpPr>
              <a:spLocks noChangeArrowheads="1"/>
            </p:cNvSpPr>
            <p:nvPr/>
          </p:nvSpPr>
          <p:spPr bwMode="auto">
            <a:xfrm>
              <a:off x="3242" y="616"/>
              <a:ext cx="16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 algn="ctr"/>
              <a:r>
                <a:rPr lang="en-US" sz="1600" b="1" dirty="0">
                  <a:solidFill>
                    <a:srgbClr val="000000"/>
                  </a:solidFill>
                </a:rPr>
                <a:t>Demand Schedule for Cotton</a:t>
              </a:r>
              <a:endParaRPr lang="en-US" sz="1600" b="1" dirty="0"/>
            </a:p>
          </p:txBody>
        </p:sp>
        <p:sp>
          <p:nvSpPr>
            <p:cNvPr id="32" name="Line 173"/>
            <p:cNvSpPr>
              <a:spLocks noChangeShapeType="1"/>
            </p:cNvSpPr>
            <p:nvPr/>
          </p:nvSpPr>
          <p:spPr bwMode="auto">
            <a:xfrm>
              <a:off x="2891" y="1556"/>
              <a:ext cx="2455" cy="0"/>
            </a:xfrm>
            <a:prstGeom prst="line">
              <a:avLst/>
            </a:prstGeom>
            <a:noFill/>
            <a:ln w="14288">
              <a:solidFill>
                <a:srgbClr val="E2A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74"/>
            <p:cNvSpPr>
              <a:spLocks noChangeShapeType="1"/>
            </p:cNvSpPr>
            <p:nvPr/>
          </p:nvSpPr>
          <p:spPr bwMode="auto">
            <a:xfrm>
              <a:off x="2891" y="847"/>
              <a:ext cx="2455" cy="0"/>
            </a:xfrm>
            <a:prstGeom prst="line">
              <a:avLst/>
            </a:prstGeom>
            <a:noFill/>
            <a:ln w="14288">
              <a:solidFill>
                <a:srgbClr val="E2A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75"/>
            <p:cNvSpPr>
              <a:spLocks noChangeShapeType="1"/>
            </p:cNvSpPr>
            <p:nvPr/>
          </p:nvSpPr>
          <p:spPr bwMode="auto">
            <a:xfrm>
              <a:off x="3935" y="845"/>
              <a:ext cx="0" cy="3071"/>
            </a:xfrm>
            <a:prstGeom prst="line">
              <a:avLst/>
            </a:prstGeom>
            <a:noFill/>
            <a:ln w="14288">
              <a:solidFill>
                <a:srgbClr val="E2A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</p:spTree>
    <p:extLst>
      <p:ext uri="{BB962C8B-B14F-4D97-AF65-F5344CB8AC3E}">
        <p14:creationId xmlns:p14="http://schemas.microsoft.com/office/powerpoint/2010/main" val="104630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960" y="1194688"/>
            <a:ext cx="8514534" cy="4891544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Demand Schedule and the Demand Curve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002022" y="2550133"/>
            <a:ext cx="2712650" cy="2179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11125" indent="476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A </a:t>
            </a:r>
            <a:r>
              <a:rPr lang="en-US" b="1" i="1" dirty="0">
                <a:latin typeface="+mn-lt"/>
              </a:rPr>
              <a:t>demand curve</a:t>
            </a:r>
            <a:r>
              <a:rPr lang="en-US" dirty="0">
                <a:latin typeface="+mn-lt"/>
              </a:rPr>
              <a:t> is the graphical representation of the demand schedule; it shows how much of a good or service consumers want to buy at any given price.</a:t>
            </a:r>
          </a:p>
        </p:txBody>
      </p:sp>
    </p:spTree>
    <p:extLst>
      <p:ext uri="{BB962C8B-B14F-4D97-AF65-F5344CB8AC3E}">
        <p14:creationId xmlns:p14="http://schemas.microsoft.com/office/powerpoint/2010/main" val="24469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Shifts of the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116" y="2813507"/>
            <a:ext cx="4622707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90513">
              <a:lnSpc>
                <a:spcPct val="95000"/>
              </a:lnSpc>
              <a:buClr>
                <a:schemeClr val="tx1"/>
              </a:buClr>
            </a:pPr>
            <a:r>
              <a:rPr lang="en-US" sz="2400" dirty="0"/>
              <a:t>An increase in the population and other factors generate an increase in demand  –  a rise in the quantity demanded at any given price. </a:t>
            </a:r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6398982" y="1842929"/>
            <a:ext cx="3744912" cy="3289300"/>
            <a:chOff x="3897313" y="1268413"/>
            <a:chExt cx="4927600" cy="4327525"/>
          </a:xfrm>
        </p:grpSpPr>
        <p:sp>
          <p:nvSpPr>
            <p:cNvPr id="13" name="Rectangle 147"/>
            <p:cNvSpPr>
              <a:spLocks noChangeArrowheads="1"/>
            </p:cNvSpPr>
            <p:nvPr/>
          </p:nvSpPr>
          <p:spPr bwMode="auto">
            <a:xfrm>
              <a:off x="6418263" y="3208925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7.1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48"/>
            <p:cNvSpPr>
              <a:spLocks noChangeArrowheads="1"/>
            </p:cNvSpPr>
            <p:nvPr/>
          </p:nvSpPr>
          <p:spPr bwMode="auto">
            <a:xfrm>
              <a:off x="6418263" y="3553414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7.5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9"/>
            <p:cNvSpPr>
              <a:spLocks noChangeArrowheads="1"/>
            </p:cNvSpPr>
            <p:nvPr/>
          </p:nvSpPr>
          <p:spPr bwMode="auto">
            <a:xfrm>
              <a:off x="6418263" y="3901076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8.1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0"/>
            <p:cNvSpPr>
              <a:spLocks noChangeArrowheads="1"/>
            </p:cNvSpPr>
            <p:nvPr/>
          </p:nvSpPr>
          <p:spPr bwMode="auto">
            <a:xfrm>
              <a:off x="6418263" y="4245564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8.9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51"/>
            <p:cNvSpPr>
              <a:spLocks noChangeArrowheads="1"/>
            </p:cNvSpPr>
            <p:nvPr/>
          </p:nvSpPr>
          <p:spPr bwMode="auto">
            <a:xfrm>
              <a:off x="6284912" y="458846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10.0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52"/>
            <p:cNvSpPr>
              <a:spLocks noChangeArrowheads="1"/>
            </p:cNvSpPr>
            <p:nvPr/>
          </p:nvSpPr>
          <p:spPr bwMode="auto">
            <a:xfrm>
              <a:off x="6284912" y="4932951"/>
              <a:ext cx="440071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11.5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53"/>
            <p:cNvSpPr>
              <a:spLocks noChangeArrowheads="1"/>
            </p:cNvSpPr>
            <p:nvPr/>
          </p:nvSpPr>
          <p:spPr bwMode="auto">
            <a:xfrm>
              <a:off x="6284912" y="528061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14.2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54"/>
            <p:cNvSpPr>
              <a:spLocks noChangeArrowheads="1"/>
            </p:cNvSpPr>
            <p:nvPr/>
          </p:nvSpPr>
          <p:spPr bwMode="auto">
            <a:xfrm>
              <a:off x="7883525" y="3208925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8.5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55"/>
            <p:cNvSpPr>
              <a:spLocks noChangeArrowheads="1"/>
            </p:cNvSpPr>
            <p:nvPr/>
          </p:nvSpPr>
          <p:spPr bwMode="auto">
            <a:xfrm>
              <a:off x="7883525" y="3553414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9.0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56"/>
            <p:cNvSpPr>
              <a:spLocks noChangeArrowheads="1"/>
            </p:cNvSpPr>
            <p:nvPr/>
          </p:nvSpPr>
          <p:spPr bwMode="auto">
            <a:xfrm>
              <a:off x="7883525" y="3901076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9.7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157"/>
            <p:cNvSpPr>
              <a:spLocks noChangeArrowheads="1"/>
            </p:cNvSpPr>
            <p:nvPr/>
          </p:nvSpPr>
          <p:spPr bwMode="auto">
            <a:xfrm>
              <a:off x="7751762" y="424556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10.7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158"/>
            <p:cNvSpPr>
              <a:spLocks noChangeArrowheads="1"/>
            </p:cNvSpPr>
            <p:nvPr/>
          </p:nvSpPr>
          <p:spPr bwMode="auto">
            <a:xfrm>
              <a:off x="7751762" y="458846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12.0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159"/>
            <p:cNvSpPr>
              <a:spLocks noChangeArrowheads="1"/>
            </p:cNvSpPr>
            <p:nvPr/>
          </p:nvSpPr>
          <p:spPr bwMode="auto">
            <a:xfrm>
              <a:off x="7751762" y="4932951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13.8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160"/>
            <p:cNvSpPr>
              <a:spLocks noChangeArrowheads="1"/>
            </p:cNvSpPr>
            <p:nvPr/>
          </p:nvSpPr>
          <p:spPr bwMode="auto">
            <a:xfrm>
              <a:off x="7751762" y="528061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17.0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161"/>
            <p:cNvSpPr>
              <a:spLocks noChangeArrowheads="1"/>
            </p:cNvSpPr>
            <p:nvPr/>
          </p:nvSpPr>
          <p:spPr bwMode="auto">
            <a:xfrm>
              <a:off x="3897313" y="1734164"/>
              <a:ext cx="4927600" cy="1409788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Line 162"/>
            <p:cNvSpPr>
              <a:spLocks noChangeShapeType="1"/>
            </p:cNvSpPr>
            <p:nvPr/>
          </p:nvSpPr>
          <p:spPr bwMode="auto">
            <a:xfrm>
              <a:off x="3897313" y="3143250"/>
              <a:ext cx="4927600" cy="0"/>
            </a:xfrm>
            <a:prstGeom prst="line">
              <a:avLst/>
            </a:prstGeom>
            <a:noFill/>
            <a:ln w="12700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63"/>
            <p:cNvSpPr>
              <a:spLocks noChangeShapeType="1"/>
            </p:cNvSpPr>
            <p:nvPr/>
          </p:nvSpPr>
          <p:spPr bwMode="auto">
            <a:xfrm>
              <a:off x="3897313" y="1733550"/>
              <a:ext cx="4927600" cy="0"/>
            </a:xfrm>
            <a:prstGeom prst="line">
              <a:avLst/>
            </a:prstGeom>
            <a:noFill/>
            <a:ln w="12700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185"/>
            <p:cNvSpPr>
              <a:spLocks noChangeArrowheads="1"/>
            </p:cNvSpPr>
            <p:nvPr/>
          </p:nvSpPr>
          <p:spPr bwMode="auto">
            <a:xfrm>
              <a:off x="6167900" y="2778845"/>
              <a:ext cx="915414" cy="36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 2012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186"/>
            <p:cNvSpPr>
              <a:spLocks noChangeArrowheads="1"/>
            </p:cNvSpPr>
            <p:nvPr/>
          </p:nvSpPr>
          <p:spPr bwMode="auto">
            <a:xfrm>
              <a:off x="7691900" y="2778845"/>
              <a:ext cx="915414" cy="36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 2013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187"/>
            <p:cNvSpPr>
              <a:spLocks noChangeArrowheads="1"/>
            </p:cNvSpPr>
            <p:nvPr/>
          </p:nvSpPr>
          <p:spPr bwMode="auto">
            <a:xfrm>
              <a:off x="4549774" y="3218451"/>
              <a:ext cx="588364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$2.00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200"/>
            <p:cNvSpPr>
              <a:spLocks noChangeShapeType="1"/>
            </p:cNvSpPr>
            <p:nvPr/>
          </p:nvSpPr>
          <p:spPr bwMode="auto">
            <a:xfrm>
              <a:off x="3897313" y="3516313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202"/>
            <p:cNvSpPr>
              <a:spLocks noChangeShapeType="1"/>
            </p:cNvSpPr>
            <p:nvPr/>
          </p:nvSpPr>
          <p:spPr bwMode="auto">
            <a:xfrm>
              <a:off x="3897313" y="4152900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Line 203"/>
            <p:cNvSpPr>
              <a:spLocks noChangeShapeType="1"/>
            </p:cNvSpPr>
            <p:nvPr/>
          </p:nvSpPr>
          <p:spPr bwMode="auto">
            <a:xfrm>
              <a:off x="3897313" y="4513263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204"/>
            <p:cNvSpPr>
              <a:spLocks noChangeShapeType="1"/>
            </p:cNvSpPr>
            <p:nvPr/>
          </p:nvSpPr>
          <p:spPr bwMode="auto">
            <a:xfrm>
              <a:off x="3897313" y="4848225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205"/>
            <p:cNvSpPr>
              <a:spLocks noChangeShapeType="1"/>
            </p:cNvSpPr>
            <p:nvPr/>
          </p:nvSpPr>
          <p:spPr bwMode="auto">
            <a:xfrm>
              <a:off x="3897313" y="5208588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206"/>
            <p:cNvSpPr>
              <a:spLocks noChangeShapeType="1"/>
            </p:cNvSpPr>
            <p:nvPr/>
          </p:nvSpPr>
          <p:spPr bwMode="auto">
            <a:xfrm>
              <a:off x="5872163" y="2731999"/>
              <a:ext cx="28241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207"/>
            <p:cNvSpPr>
              <a:spLocks noChangeShapeType="1"/>
            </p:cNvSpPr>
            <p:nvPr/>
          </p:nvSpPr>
          <p:spPr bwMode="auto">
            <a:xfrm flipV="1">
              <a:off x="5767388" y="1719263"/>
              <a:ext cx="0" cy="3835400"/>
            </a:xfrm>
            <a:prstGeom prst="line">
              <a:avLst/>
            </a:prstGeom>
            <a:noFill/>
            <a:ln w="12700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208"/>
            <p:cNvSpPr>
              <a:spLocks noChangeShapeType="1"/>
            </p:cNvSpPr>
            <p:nvPr/>
          </p:nvSpPr>
          <p:spPr bwMode="auto">
            <a:xfrm flipV="1">
              <a:off x="7261225" y="3200400"/>
              <a:ext cx="0" cy="2395538"/>
            </a:xfrm>
            <a:prstGeom prst="line">
              <a:avLst/>
            </a:prstGeom>
            <a:noFill/>
            <a:ln w="12700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209"/>
            <p:cNvSpPr>
              <a:spLocks noChangeArrowheads="1"/>
            </p:cNvSpPr>
            <p:nvPr/>
          </p:nvSpPr>
          <p:spPr bwMode="auto">
            <a:xfrm>
              <a:off x="3897313" y="1268413"/>
              <a:ext cx="4927600" cy="4286250"/>
            </a:xfrm>
            <a:prstGeom prst="rect">
              <a:avLst/>
            </a:prstGeom>
            <a:noFill/>
            <a:ln w="23813">
              <a:solidFill>
                <a:srgbClr val="E6D3CA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210"/>
            <p:cNvSpPr>
              <a:spLocks noChangeArrowheads="1"/>
            </p:cNvSpPr>
            <p:nvPr/>
          </p:nvSpPr>
          <p:spPr bwMode="auto">
            <a:xfrm>
              <a:off x="4684713" y="3545476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1.75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211"/>
            <p:cNvSpPr>
              <a:spLocks noChangeArrowheads="1"/>
            </p:cNvSpPr>
            <p:nvPr/>
          </p:nvSpPr>
          <p:spPr bwMode="auto">
            <a:xfrm>
              <a:off x="4684713" y="388996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1.50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212"/>
            <p:cNvSpPr>
              <a:spLocks noChangeArrowheads="1"/>
            </p:cNvSpPr>
            <p:nvPr/>
          </p:nvSpPr>
          <p:spPr bwMode="auto">
            <a:xfrm>
              <a:off x="4684713" y="4237626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1.25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213"/>
            <p:cNvSpPr>
              <a:spLocks noChangeArrowheads="1"/>
            </p:cNvSpPr>
            <p:nvPr/>
          </p:nvSpPr>
          <p:spPr bwMode="auto">
            <a:xfrm>
              <a:off x="4684713" y="4582113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1.00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214"/>
            <p:cNvSpPr>
              <a:spLocks noChangeArrowheads="1"/>
            </p:cNvSpPr>
            <p:nvPr/>
          </p:nvSpPr>
          <p:spPr bwMode="auto">
            <a:xfrm>
              <a:off x="4684713" y="492501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0.75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215"/>
            <p:cNvSpPr>
              <a:spLocks noChangeArrowheads="1"/>
            </p:cNvSpPr>
            <p:nvPr/>
          </p:nvSpPr>
          <p:spPr bwMode="auto">
            <a:xfrm>
              <a:off x="4684713" y="5269501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0.50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216"/>
            <p:cNvSpPr>
              <a:spLocks noChangeArrowheads="1"/>
            </p:cNvSpPr>
            <p:nvPr/>
          </p:nvSpPr>
          <p:spPr bwMode="auto">
            <a:xfrm>
              <a:off x="4114800" y="1926275"/>
              <a:ext cx="1435100" cy="97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marR="0" lvl="0" indent="-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Price of cotton</a:t>
              </a:r>
            </a:p>
            <a:p>
              <a:pPr marL="1588" marR="0" lvl="0" indent="-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 (per pound)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9" name="Rectangle 217"/>
            <p:cNvSpPr>
              <a:spLocks noChangeArrowheads="1"/>
            </p:cNvSpPr>
            <p:nvPr/>
          </p:nvSpPr>
          <p:spPr bwMode="auto">
            <a:xfrm>
              <a:off x="5870898" y="1738314"/>
              <a:ext cx="2819406" cy="97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marR="0" lvl="0" indent="-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Quantity of cotton demanded </a:t>
              </a:r>
            </a:p>
            <a:p>
              <a:pPr marL="1588" marR="0" lvl="0" indent="-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(billions of pounds)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0" name="Rectangle 218"/>
            <p:cNvSpPr>
              <a:spLocks noChangeArrowheads="1"/>
            </p:cNvSpPr>
            <p:nvPr/>
          </p:nvSpPr>
          <p:spPr bwMode="auto">
            <a:xfrm>
              <a:off x="4524667" y="1381125"/>
              <a:ext cx="3374801" cy="28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Demand Schedules for Cotton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202"/>
            <p:cNvSpPr>
              <a:spLocks noChangeShapeType="1"/>
            </p:cNvSpPr>
            <p:nvPr/>
          </p:nvSpPr>
          <p:spPr bwMode="auto">
            <a:xfrm>
              <a:off x="3897313" y="3849655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</p:spTree>
    <p:extLst>
      <p:ext uri="{BB962C8B-B14F-4D97-AF65-F5344CB8AC3E}">
        <p14:creationId xmlns:p14="http://schemas.microsoft.com/office/powerpoint/2010/main" val="10333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Shifts of the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566" y="1610371"/>
            <a:ext cx="4647646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0513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This is represented by the two demand schedules: </a:t>
            </a:r>
          </a:p>
          <a:p>
            <a:pPr marL="820738" lvl="1" indent="-290513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–"/>
            </a:pPr>
            <a:endParaRPr lang="en-US" sz="2000" dirty="0">
              <a:solidFill>
                <a:prstClr val="black"/>
              </a:solidFill>
            </a:endParaRPr>
          </a:p>
          <a:p>
            <a:pPr marL="820738" lvl="1" indent="-290513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One showing demand in 2012, before the rise in population.</a:t>
            </a:r>
          </a:p>
          <a:p>
            <a:pPr marL="820738" lvl="1" indent="-290513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–"/>
            </a:pPr>
            <a:endParaRPr lang="en-US" sz="2000" dirty="0">
              <a:solidFill>
                <a:prstClr val="black"/>
              </a:solidFill>
            </a:endParaRPr>
          </a:p>
          <a:p>
            <a:pPr marL="820738" lvl="1" indent="-290513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The other showing demand in 2013, after the rise in population.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6317131" y="1610371"/>
            <a:ext cx="3744912" cy="3289300"/>
            <a:chOff x="3897313" y="1268413"/>
            <a:chExt cx="4927600" cy="4327525"/>
          </a:xfrm>
        </p:grpSpPr>
        <p:sp>
          <p:nvSpPr>
            <p:cNvPr id="13" name="Rectangle 147"/>
            <p:cNvSpPr>
              <a:spLocks noChangeArrowheads="1"/>
            </p:cNvSpPr>
            <p:nvPr/>
          </p:nvSpPr>
          <p:spPr bwMode="auto">
            <a:xfrm>
              <a:off x="6418263" y="3208925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7.1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48"/>
            <p:cNvSpPr>
              <a:spLocks noChangeArrowheads="1"/>
            </p:cNvSpPr>
            <p:nvPr/>
          </p:nvSpPr>
          <p:spPr bwMode="auto">
            <a:xfrm>
              <a:off x="6418263" y="3553414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7.5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9"/>
            <p:cNvSpPr>
              <a:spLocks noChangeArrowheads="1"/>
            </p:cNvSpPr>
            <p:nvPr/>
          </p:nvSpPr>
          <p:spPr bwMode="auto">
            <a:xfrm>
              <a:off x="6418263" y="3901076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8.1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0"/>
            <p:cNvSpPr>
              <a:spLocks noChangeArrowheads="1"/>
            </p:cNvSpPr>
            <p:nvPr/>
          </p:nvSpPr>
          <p:spPr bwMode="auto">
            <a:xfrm>
              <a:off x="6418263" y="4245564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8.9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51"/>
            <p:cNvSpPr>
              <a:spLocks noChangeArrowheads="1"/>
            </p:cNvSpPr>
            <p:nvPr/>
          </p:nvSpPr>
          <p:spPr bwMode="auto">
            <a:xfrm>
              <a:off x="6284912" y="458846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10.0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52"/>
            <p:cNvSpPr>
              <a:spLocks noChangeArrowheads="1"/>
            </p:cNvSpPr>
            <p:nvPr/>
          </p:nvSpPr>
          <p:spPr bwMode="auto">
            <a:xfrm>
              <a:off x="6284912" y="4932951"/>
              <a:ext cx="440071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11.5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53"/>
            <p:cNvSpPr>
              <a:spLocks noChangeArrowheads="1"/>
            </p:cNvSpPr>
            <p:nvPr/>
          </p:nvSpPr>
          <p:spPr bwMode="auto">
            <a:xfrm>
              <a:off x="6284912" y="528061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14.2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54"/>
            <p:cNvSpPr>
              <a:spLocks noChangeArrowheads="1"/>
            </p:cNvSpPr>
            <p:nvPr/>
          </p:nvSpPr>
          <p:spPr bwMode="auto">
            <a:xfrm>
              <a:off x="7883525" y="3208925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8.5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55"/>
            <p:cNvSpPr>
              <a:spLocks noChangeArrowheads="1"/>
            </p:cNvSpPr>
            <p:nvPr/>
          </p:nvSpPr>
          <p:spPr bwMode="auto">
            <a:xfrm>
              <a:off x="7883525" y="3553414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9.0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56"/>
            <p:cNvSpPr>
              <a:spLocks noChangeArrowheads="1"/>
            </p:cNvSpPr>
            <p:nvPr/>
          </p:nvSpPr>
          <p:spPr bwMode="auto">
            <a:xfrm>
              <a:off x="7883525" y="3901076"/>
              <a:ext cx="326869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9.7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157"/>
            <p:cNvSpPr>
              <a:spLocks noChangeArrowheads="1"/>
            </p:cNvSpPr>
            <p:nvPr/>
          </p:nvSpPr>
          <p:spPr bwMode="auto">
            <a:xfrm>
              <a:off x="7751762" y="424556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10.7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158"/>
            <p:cNvSpPr>
              <a:spLocks noChangeArrowheads="1"/>
            </p:cNvSpPr>
            <p:nvPr/>
          </p:nvSpPr>
          <p:spPr bwMode="auto">
            <a:xfrm>
              <a:off x="7751762" y="458846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12.0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159"/>
            <p:cNvSpPr>
              <a:spLocks noChangeArrowheads="1"/>
            </p:cNvSpPr>
            <p:nvPr/>
          </p:nvSpPr>
          <p:spPr bwMode="auto">
            <a:xfrm>
              <a:off x="7751762" y="4932951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13.8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160"/>
            <p:cNvSpPr>
              <a:spLocks noChangeArrowheads="1"/>
            </p:cNvSpPr>
            <p:nvPr/>
          </p:nvSpPr>
          <p:spPr bwMode="auto">
            <a:xfrm>
              <a:off x="7751762" y="528061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17.0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161"/>
            <p:cNvSpPr>
              <a:spLocks noChangeArrowheads="1"/>
            </p:cNvSpPr>
            <p:nvPr/>
          </p:nvSpPr>
          <p:spPr bwMode="auto">
            <a:xfrm>
              <a:off x="3897313" y="1734164"/>
              <a:ext cx="4927600" cy="1409788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Line 162"/>
            <p:cNvSpPr>
              <a:spLocks noChangeShapeType="1"/>
            </p:cNvSpPr>
            <p:nvPr/>
          </p:nvSpPr>
          <p:spPr bwMode="auto">
            <a:xfrm>
              <a:off x="3897313" y="3143250"/>
              <a:ext cx="4927600" cy="0"/>
            </a:xfrm>
            <a:prstGeom prst="line">
              <a:avLst/>
            </a:prstGeom>
            <a:noFill/>
            <a:ln w="12700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63"/>
            <p:cNvSpPr>
              <a:spLocks noChangeShapeType="1"/>
            </p:cNvSpPr>
            <p:nvPr/>
          </p:nvSpPr>
          <p:spPr bwMode="auto">
            <a:xfrm>
              <a:off x="3897313" y="1733550"/>
              <a:ext cx="4927600" cy="0"/>
            </a:xfrm>
            <a:prstGeom prst="line">
              <a:avLst/>
            </a:prstGeom>
            <a:noFill/>
            <a:ln w="12700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185"/>
            <p:cNvSpPr>
              <a:spLocks noChangeArrowheads="1"/>
            </p:cNvSpPr>
            <p:nvPr/>
          </p:nvSpPr>
          <p:spPr bwMode="auto">
            <a:xfrm>
              <a:off x="6167900" y="2778845"/>
              <a:ext cx="915414" cy="36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 2012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186"/>
            <p:cNvSpPr>
              <a:spLocks noChangeArrowheads="1"/>
            </p:cNvSpPr>
            <p:nvPr/>
          </p:nvSpPr>
          <p:spPr bwMode="auto">
            <a:xfrm>
              <a:off x="7691900" y="2778845"/>
              <a:ext cx="915414" cy="36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 2013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187"/>
            <p:cNvSpPr>
              <a:spLocks noChangeArrowheads="1"/>
            </p:cNvSpPr>
            <p:nvPr/>
          </p:nvSpPr>
          <p:spPr bwMode="auto">
            <a:xfrm>
              <a:off x="4549774" y="3218451"/>
              <a:ext cx="588364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$2.00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200"/>
            <p:cNvSpPr>
              <a:spLocks noChangeShapeType="1"/>
            </p:cNvSpPr>
            <p:nvPr/>
          </p:nvSpPr>
          <p:spPr bwMode="auto">
            <a:xfrm>
              <a:off x="3897313" y="3516313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202"/>
            <p:cNvSpPr>
              <a:spLocks noChangeShapeType="1"/>
            </p:cNvSpPr>
            <p:nvPr/>
          </p:nvSpPr>
          <p:spPr bwMode="auto">
            <a:xfrm>
              <a:off x="3897313" y="4152900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Line 203"/>
            <p:cNvSpPr>
              <a:spLocks noChangeShapeType="1"/>
            </p:cNvSpPr>
            <p:nvPr/>
          </p:nvSpPr>
          <p:spPr bwMode="auto">
            <a:xfrm>
              <a:off x="3897313" y="4513263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204"/>
            <p:cNvSpPr>
              <a:spLocks noChangeShapeType="1"/>
            </p:cNvSpPr>
            <p:nvPr/>
          </p:nvSpPr>
          <p:spPr bwMode="auto">
            <a:xfrm>
              <a:off x="3897313" y="4848225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205"/>
            <p:cNvSpPr>
              <a:spLocks noChangeShapeType="1"/>
            </p:cNvSpPr>
            <p:nvPr/>
          </p:nvSpPr>
          <p:spPr bwMode="auto">
            <a:xfrm>
              <a:off x="3897313" y="5208588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206"/>
            <p:cNvSpPr>
              <a:spLocks noChangeShapeType="1"/>
            </p:cNvSpPr>
            <p:nvPr/>
          </p:nvSpPr>
          <p:spPr bwMode="auto">
            <a:xfrm>
              <a:off x="5872163" y="2731999"/>
              <a:ext cx="28241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207"/>
            <p:cNvSpPr>
              <a:spLocks noChangeShapeType="1"/>
            </p:cNvSpPr>
            <p:nvPr/>
          </p:nvSpPr>
          <p:spPr bwMode="auto">
            <a:xfrm flipV="1">
              <a:off x="5767388" y="1719263"/>
              <a:ext cx="0" cy="3835400"/>
            </a:xfrm>
            <a:prstGeom prst="line">
              <a:avLst/>
            </a:prstGeom>
            <a:noFill/>
            <a:ln w="12700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208"/>
            <p:cNvSpPr>
              <a:spLocks noChangeShapeType="1"/>
            </p:cNvSpPr>
            <p:nvPr/>
          </p:nvSpPr>
          <p:spPr bwMode="auto">
            <a:xfrm flipV="1">
              <a:off x="7261225" y="3200400"/>
              <a:ext cx="0" cy="2395538"/>
            </a:xfrm>
            <a:prstGeom prst="line">
              <a:avLst/>
            </a:prstGeom>
            <a:noFill/>
            <a:ln w="12700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209"/>
            <p:cNvSpPr>
              <a:spLocks noChangeArrowheads="1"/>
            </p:cNvSpPr>
            <p:nvPr/>
          </p:nvSpPr>
          <p:spPr bwMode="auto">
            <a:xfrm>
              <a:off x="3897313" y="1268413"/>
              <a:ext cx="4927600" cy="4286250"/>
            </a:xfrm>
            <a:prstGeom prst="rect">
              <a:avLst/>
            </a:prstGeom>
            <a:noFill/>
            <a:ln w="23813">
              <a:solidFill>
                <a:srgbClr val="E6D3CA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210"/>
            <p:cNvSpPr>
              <a:spLocks noChangeArrowheads="1"/>
            </p:cNvSpPr>
            <p:nvPr/>
          </p:nvSpPr>
          <p:spPr bwMode="auto">
            <a:xfrm>
              <a:off x="4684713" y="3545476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1.75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211"/>
            <p:cNvSpPr>
              <a:spLocks noChangeArrowheads="1"/>
            </p:cNvSpPr>
            <p:nvPr/>
          </p:nvSpPr>
          <p:spPr bwMode="auto">
            <a:xfrm>
              <a:off x="4684713" y="388996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1.50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212"/>
            <p:cNvSpPr>
              <a:spLocks noChangeArrowheads="1"/>
            </p:cNvSpPr>
            <p:nvPr/>
          </p:nvSpPr>
          <p:spPr bwMode="auto">
            <a:xfrm>
              <a:off x="4684713" y="4237626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1.25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213"/>
            <p:cNvSpPr>
              <a:spLocks noChangeArrowheads="1"/>
            </p:cNvSpPr>
            <p:nvPr/>
          </p:nvSpPr>
          <p:spPr bwMode="auto">
            <a:xfrm>
              <a:off x="4684713" y="4582113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1.00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214"/>
            <p:cNvSpPr>
              <a:spLocks noChangeArrowheads="1"/>
            </p:cNvSpPr>
            <p:nvPr/>
          </p:nvSpPr>
          <p:spPr bwMode="auto">
            <a:xfrm>
              <a:off x="4684713" y="4925014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0.75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215"/>
            <p:cNvSpPr>
              <a:spLocks noChangeArrowheads="1"/>
            </p:cNvSpPr>
            <p:nvPr/>
          </p:nvSpPr>
          <p:spPr bwMode="auto">
            <a:xfrm>
              <a:off x="4684713" y="5269501"/>
              <a:ext cx="457617" cy="2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0.50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216"/>
            <p:cNvSpPr>
              <a:spLocks noChangeArrowheads="1"/>
            </p:cNvSpPr>
            <p:nvPr/>
          </p:nvSpPr>
          <p:spPr bwMode="auto">
            <a:xfrm>
              <a:off x="4114800" y="1926275"/>
              <a:ext cx="1435100" cy="97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marR="0" lvl="0" indent="-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Price of cotton</a:t>
              </a:r>
            </a:p>
            <a:p>
              <a:pPr marL="1588" marR="0" lvl="0" indent="-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 (per pound)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9" name="Rectangle 217"/>
            <p:cNvSpPr>
              <a:spLocks noChangeArrowheads="1"/>
            </p:cNvSpPr>
            <p:nvPr/>
          </p:nvSpPr>
          <p:spPr bwMode="auto">
            <a:xfrm>
              <a:off x="5870898" y="1738314"/>
              <a:ext cx="2819406" cy="97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marR="0" lvl="0" indent="-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Quantity of cotton  demanded </a:t>
              </a:r>
            </a:p>
            <a:p>
              <a:pPr marL="1588" marR="0" lvl="0" indent="-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(billions of pounds)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0" name="Rectangle 218"/>
            <p:cNvSpPr>
              <a:spLocks noChangeArrowheads="1"/>
            </p:cNvSpPr>
            <p:nvPr/>
          </p:nvSpPr>
          <p:spPr bwMode="auto">
            <a:xfrm>
              <a:off x="4730861" y="1381125"/>
              <a:ext cx="3374801" cy="28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marR="0" lvl="0" indent="-15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Roman"/>
                </a:rPr>
                <a:t>Demand Schedules for Cotton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202"/>
            <p:cNvSpPr>
              <a:spLocks noChangeShapeType="1"/>
            </p:cNvSpPr>
            <p:nvPr/>
          </p:nvSpPr>
          <p:spPr bwMode="auto">
            <a:xfrm>
              <a:off x="3897313" y="3849655"/>
              <a:ext cx="4927600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</p:spTree>
    <p:extLst>
      <p:ext uri="{BB962C8B-B14F-4D97-AF65-F5344CB8AC3E}">
        <p14:creationId xmlns:p14="http://schemas.microsoft.com/office/powerpoint/2010/main" val="151945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Shifts of the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0" name="Rectangle 144"/>
          <p:cNvSpPr>
            <a:spLocks noChangeArrowheads="1"/>
          </p:cNvSpPr>
          <p:nvPr/>
        </p:nvSpPr>
        <p:spPr bwMode="auto">
          <a:xfrm>
            <a:off x="7719050" y="2659063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marR="0" lvl="0" indent="-1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50" y="1314277"/>
            <a:ext cx="5813287" cy="5062801"/>
          </a:xfrm>
          <a:prstGeom prst="rect">
            <a:avLst/>
          </a:prstGeom>
        </p:spPr>
      </p:pic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6473952" y="2158048"/>
            <a:ext cx="4760118" cy="173120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marR="0" lvl="0" indent="4763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shift of the demand curve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is a change in the quantity demanded at any given price, represented by the change of the original demand curve to a new position, denoted by a new demand curve.</a:t>
            </a:r>
          </a:p>
        </p:txBody>
      </p:sp>
    </p:spTree>
    <p:extLst>
      <p:ext uri="{BB962C8B-B14F-4D97-AF65-F5344CB8AC3E}">
        <p14:creationId xmlns:p14="http://schemas.microsoft.com/office/powerpoint/2010/main" val="78490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Movement Along the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466" y="1226104"/>
            <a:ext cx="105534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Line 172"/>
          <p:cNvSpPr>
            <a:spLocks noChangeShapeType="1"/>
          </p:cNvSpPr>
          <p:nvPr/>
        </p:nvSpPr>
        <p:spPr bwMode="auto">
          <a:xfrm flipV="1">
            <a:off x="2433790" y="1836738"/>
            <a:ext cx="0" cy="33512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73"/>
          <p:cNvSpPr>
            <a:spLocks/>
          </p:cNvSpPr>
          <p:nvPr/>
        </p:nvSpPr>
        <p:spPr bwMode="auto">
          <a:xfrm>
            <a:off x="2433790" y="5260975"/>
            <a:ext cx="136525" cy="136525"/>
          </a:xfrm>
          <a:custGeom>
            <a:avLst/>
            <a:gdLst>
              <a:gd name="T0" fmla="*/ 2147483647 w 102"/>
              <a:gd name="T1" fmla="*/ 2147483647 h 101"/>
              <a:gd name="T2" fmla="*/ 0 w 102"/>
              <a:gd name="T3" fmla="*/ 2147483647 h 101"/>
              <a:gd name="T4" fmla="*/ 0 w 102"/>
              <a:gd name="T5" fmla="*/ 0 h 101"/>
              <a:gd name="T6" fmla="*/ 0 60000 65536"/>
              <a:gd name="T7" fmla="*/ 0 60000 65536"/>
              <a:gd name="T8" fmla="*/ 0 60000 65536"/>
              <a:gd name="T9" fmla="*/ 0 w 102"/>
              <a:gd name="T10" fmla="*/ 0 h 101"/>
              <a:gd name="T11" fmla="*/ 102 w 102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01">
                <a:moveTo>
                  <a:pt x="102" y="101"/>
                </a:moveTo>
                <a:lnTo>
                  <a:pt x="0" y="10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4"/>
          <p:cNvSpPr>
            <a:spLocks noChangeShapeType="1"/>
          </p:cNvSpPr>
          <p:nvPr/>
        </p:nvSpPr>
        <p:spPr bwMode="auto">
          <a:xfrm flipH="1">
            <a:off x="2641753" y="5397500"/>
            <a:ext cx="384810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75"/>
          <p:cNvSpPr>
            <a:spLocks noChangeArrowheads="1"/>
          </p:cNvSpPr>
          <p:nvPr/>
        </p:nvSpPr>
        <p:spPr bwMode="auto">
          <a:xfrm>
            <a:off x="3006878" y="5430838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7</a:t>
            </a:r>
            <a:endParaRPr lang="en-US" sz="1400"/>
          </a:p>
        </p:txBody>
      </p:sp>
      <p:sp>
        <p:nvSpPr>
          <p:cNvPr id="16" name="Rectangle 176"/>
          <p:cNvSpPr>
            <a:spLocks noChangeArrowheads="1"/>
          </p:cNvSpPr>
          <p:nvPr/>
        </p:nvSpPr>
        <p:spPr bwMode="auto">
          <a:xfrm>
            <a:off x="3286278" y="5430838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8.1</a:t>
            </a:r>
            <a:endParaRPr lang="en-US" sz="1400"/>
          </a:p>
        </p:txBody>
      </p:sp>
      <p:sp>
        <p:nvSpPr>
          <p:cNvPr id="17" name="Rectangle 177"/>
          <p:cNvSpPr>
            <a:spLocks noChangeArrowheads="1"/>
          </p:cNvSpPr>
          <p:nvPr/>
        </p:nvSpPr>
        <p:spPr bwMode="auto">
          <a:xfrm>
            <a:off x="3703790" y="5430838"/>
            <a:ext cx="227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9.7</a:t>
            </a:r>
            <a:endParaRPr lang="en-US" sz="1400"/>
          </a:p>
        </p:txBody>
      </p:sp>
      <p:sp>
        <p:nvSpPr>
          <p:cNvPr id="18" name="Rectangle 178"/>
          <p:cNvSpPr>
            <a:spLocks noChangeArrowheads="1"/>
          </p:cNvSpPr>
          <p:nvPr/>
        </p:nvSpPr>
        <p:spPr bwMode="auto">
          <a:xfrm>
            <a:off x="2276628" y="5430838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</a:t>
            </a:r>
            <a:endParaRPr lang="en-US" sz="1400"/>
          </a:p>
        </p:txBody>
      </p:sp>
      <p:sp>
        <p:nvSpPr>
          <p:cNvPr id="19" name="Rectangle 179"/>
          <p:cNvSpPr>
            <a:spLocks noChangeArrowheads="1"/>
          </p:cNvSpPr>
          <p:nvPr/>
        </p:nvSpPr>
        <p:spPr bwMode="auto">
          <a:xfrm>
            <a:off x="4091140" y="5435600"/>
            <a:ext cx="1825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10</a:t>
            </a:r>
            <a:endParaRPr lang="en-US" sz="1400"/>
          </a:p>
        </p:txBody>
      </p:sp>
      <p:sp>
        <p:nvSpPr>
          <p:cNvPr id="20" name="Rectangle 180"/>
          <p:cNvSpPr>
            <a:spLocks noChangeArrowheads="1"/>
          </p:cNvSpPr>
          <p:nvPr/>
        </p:nvSpPr>
        <p:spPr bwMode="auto">
          <a:xfrm>
            <a:off x="5429403" y="5430838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15</a:t>
            </a:r>
            <a:endParaRPr lang="en-US" sz="1400"/>
          </a:p>
        </p:txBody>
      </p:sp>
      <p:sp>
        <p:nvSpPr>
          <p:cNvPr id="21" name="Rectangle 181"/>
          <p:cNvSpPr>
            <a:spLocks noChangeArrowheads="1"/>
          </p:cNvSpPr>
          <p:nvPr/>
        </p:nvSpPr>
        <p:spPr bwMode="auto">
          <a:xfrm>
            <a:off x="4811865" y="5430838"/>
            <a:ext cx="182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13</a:t>
            </a:r>
            <a:endParaRPr lang="en-US" sz="1400"/>
          </a:p>
        </p:txBody>
      </p:sp>
      <p:sp>
        <p:nvSpPr>
          <p:cNvPr id="22" name="Rectangle 182"/>
          <p:cNvSpPr>
            <a:spLocks noChangeArrowheads="1"/>
          </p:cNvSpPr>
          <p:nvPr/>
        </p:nvSpPr>
        <p:spPr bwMode="auto">
          <a:xfrm>
            <a:off x="6045353" y="5430838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</a:rPr>
              <a:t>17</a:t>
            </a:r>
            <a:endParaRPr lang="en-US" sz="1400" dirty="0"/>
          </a:p>
        </p:txBody>
      </p:sp>
      <p:sp>
        <p:nvSpPr>
          <p:cNvPr id="23" name="Line 193"/>
          <p:cNvSpPr>
            <a:spLocks noChangeShapeType="1"/>
          </p:cNvSpPr>
          <p:nvPr/>
        </p:nvSpPr>
        <p:spPr bwMode="auto">
          <a:xfrm>
            <a:off x="2433790" y="2757488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94"/>
          <p:cNvSpPr>
            <a:spLocks noChangeShapeType="1"/>
          </p:cNvSpPr>
          <p:nvPr/>
        </p:nvSpPr>
        <p:spPr bwMode="auto">
          <a:xfrm>
            <a:off x="2433790" y="3132138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95"/>
          <p:cNvSpPr>
            <a:spLocks noChangeShapeType="1"/>
          </p:cNvSpPr>
          <p:nvPr/>
        </p:nvSpPr>
        <p:spPr bwMode="auto">
          <a:xfrm>
            <a:off x="2433790" y="3889375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96"/>
          <p:cNvSpPr>
            <a:spLocks noChangeShapeType="1"/>
          </p:cNvSpPr>
          <p:nvPr/>
        </p:nvSpPr>
        <p:spPr bwMode="auto">
          <a:xfrm>
            <a:off x="2433790" y="3513138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97"/>
          <p:cNvSpPr>
            <a:spLocks noChangeShapeType="1"/>
          </p:cNvSpPr>
          <p:nvPr/>
        </p:nvSpPr>
        <p:spPr bwMode="auto">
          <a:xfrm>
            <a:off x="2433790" y="4260850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98"/>
          <p:cNvSpPr>
            <a:spLocks noChangeShapeType="1"/>
          </p:cNvSpPr>
          <p:nvPr/>
        </p:nvSpPr>
        <p:spPr bwMode="auto">
          <a:xfrm>
            <a:off x="2433790" y="4641850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99"/>
          <p:cNvSpPr>
            <a:spLocks noChangeShapeType="1"/>
          </p:cNvSpPr>
          <p:nvPr/>
        </p:nvSpPr>
        <p:spPr bwMode="auto">
          <a:xfrm>
            <a:off x="2433790" y="5018088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00"/>
          <p:cNvSpPr>
            <a:spLocks noChangeShapeType="1"/>
          </p:cNvSpPr>
          <p:nvPr/>
        </p:nvSpPr>
        <p:spPr bwMode="auto">
          <a:xfrm flipV="1">
            <a:off x="3051328" y="5286375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01"/>
          <p:cNvSpPr>
            <a:spLocks noChangeShapeType="1"/>
          </p:cNvSpPr>
          <p:nvPr/>
        </p:nvSpPr>
        <p:spPr bwMode="auto">
          <a:xfrm flipV="1">
            <a:off x="3387878" y="5286375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02"/>
          <p:cNvSpPr>
            <a:spLocks noChangeShapeType="1"/>
          </p:cNvSpPr>
          <p:nvPr/>
        </p:nvSpPr>
        <p:spPr bwMode="auto">
          <a:xfrm flipV="1">
            <a:off x="3881590" y="5286375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203"/>
          <p:cNvSpPr>
            <a:spLocks/>
          </p:cNvSpPr>
          <p:nvPr/>
        </p:nvSpPr>
        <p:spPr bwMode="auto">
          <a:xfrm>
            <a:off x="3972078" y="5286375"/>
            <a:ext cx="95250" cy="254000"/>
          </a:xfrm>
          <a:custGeom>
            <a:avLst/>
            <a:gdLst>
              <a:gd name="T0" fmla="*/ 0 w 71"/>
              <a:gd name="T1" fmla="*/ 0 h 189"/>
              <a:gd name="T2" fmla="*/ 0 w 71"/>
              <a:gd name="T3" fmla="*/ 2147483647 h 189"/>
              <a:gd name="T4" fmla="*/ 0 w 71"/>
              <a:gd name="T5" fmla="*/ 2147483647 h 189"/>
              <a:gd name="T6" fmla="*/ 2147483647 w 71"/>
              <a:gd name="T7" fmla="*/ 2147483647 h 189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189"/>
              <a:gd name="T14" fmla="*/ 71 w 71"/>
              <a:gd name="T15" fmla="*/ 189 h 1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189">
                <a:moveTo>
                  <a:pt x="0" y="0"/>
                </a:moveTo>
                <a:lnTo>
                  <a:pt x="0" y="82"/>
                </a:lnTo>
                <a:lnTo>
                  <a:pt x="0" y="189"/>
                </a:lnTo>
                <a:lnTo>
                  <a:pt x="71" y="189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04"/>
          <p:cNvSpPr>
            <a:spLocks noChangeShapeType="1"/>
          </p:cNvSpPr>
          <p:nvPr/>
        </p:nvSpPr>
        <p:spPr bwMode="auto">
          <a:xfrm flipV="1">
            <a:off x="4896003" y="5286375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05"/>
          <p:cNvSpPr>
            <a:spLocks noChangeShapeType="1"/>
          </p:cNvSpPr>
          <p:nvPr/>
        </p:nvSpPr>
        <p:spPr bwMode="auto">
          <a:xfrm flipV="1">
            <a:off x="5511953" y="5286375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06"/>
          <p:cNvSpPr>
            <a:spLocks noChangeShapeType="1"/>
          </p:cNvSpPr>
          <p:nvPr/>
        </p:nvSpPr>
        <p:spPr bwMode="auto">
          <a:xfrm flipV="1">
            <a:off x="6129490" y="5286375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207"/>
          <p:cNvSpPr>
            <a:spLocks noChangeArrowheads="1"/>
          </p:cNvSpPr>
          <p:nvPr/>
        </p:nvSpPr>
        <p:spPr bwMode="auto">
          <a:xfrm>
            <a:off x="1989290" y="2662238"/>
            <a:ext cx="4111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$2.00</a:t>
            </a:r>
            <a:endParaRPr lang="en-US" sz="1400"/>
          </a:p>
        </p:txBody>
      </p:sp>
      <p:sp>
        <p:nvSpPr>
          <p:cNvPr id="38" name="Rectangle 208"/>
          <p:cNvSpPr>
            <a:spLocks noChangeArrowheads="1"/>
          </p:cNvSpPr>
          <p:nvPr/>
        </p:nvSpPr>
        <p:spPr bwMode="auto">
          <a:xfrm>
            <a:off x="2073428" y="3038475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1.75</a:t>
            </a:r>
            <a:endParaRPr lang="en-US" sz="1400"/>
          </a:p>
        </p:txBody>
      </p:sp>
      <p:sp>
        <p:nvSpPr>
          <p:cNvPr id="39" name="Rectangle 209"/>
          <p:cNvSpPr>
            <a:spLocks noChangeArrowheads="1"/>
          </p:cNvSpPr>
          <p:nvPr/>
        </p:nvSpPr>
        <p:spPr bwMode="auto">
          <a:xfrm>
            <a:off x="2073428" y="3416300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1.50</a:t>
            </a:r>
            <a:endParaRPr lang="en-US" sz="1400"/>
          </a:p>
        </p:txBody>
      </p:sp>
      <p:sp>
        <p:nvSpPr>
          <p:cNvPr id="40" name="Rectangle 210"/>
          <p:cNvSpPr>
            <a:spLocks noChangeArrowheads="1"/>
          </p:cNvSpPr>
          <p:nvPr/>
        </p:nvSpPr>
        <p:spPr bwMode="auto">
          <a:xfrm>
            <a:off x="2073428" y="3792538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1.25</a:t>
            </a:r>
            <a:endParaRPr lang="en-US" sz="1400"/>
          </a:p>
        </p:txBody>
      </p:sp>
      <p:sp>
        <p:nvSpPr>
          <p:cNvPr id="41" name="Rectangle 211"/>
          <p:cNvSpPr>
            <a:spLocks noChangeArrowheads="1"/>
          </p:cNvSpPr>
          <p:nvPr/>
        </p:nvSpPr>
        <p:spPr bwMode="auto">
          <a:xfrm>
            <a:off x="2073428" y="4170363"/>
            <a:ext cx="3190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1.00</a:t>
            </a:r>
            <a:endParaRPr lang="en-US" sz="1400"/>
          </a:p>
        </p:txBody>
      </p:sp>
      <p:sp>
        <p:nvSpPr>
          <p:cNvPr id="42" name="Rectangle 212"/>
          <p:cNvSpPr>
            <a:spLocks noChangeArrowheads="1"/>
          </p:cNvSpPr>
          <p:nvPr/>
        </p:nvSpPr>
        <p:spPr bwMode="auto">
          <a:xfrm>
            <a:off x="2073428" y="4546600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0.75</a:t>
            </a:r>
            <a:endParaRPr lang="en-US" sz="1400"/>
          </a:p>
        </p:txBody>
      </p:sp>
      <p:sp>
        <p:nvSpPr>
          <p:cNvPr id="43" name="Rectangle 213"/>
          <p:cNvSpPr>
            <a:spLocks noChangeArrowheads="1"/>
          </p:cNvSpPr>
          <p:nvPr/>
        </p:nvSpPr>
        <p:spPr bwMode="auto">
          <a:xfrm>
            <a:off x="2073428" y="4924425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0.50</a:t>
            </a:r>
            <a:endParaRPr lang="en-US" sz="1400"/>
          </a:p>
        </p:txBody>
      </p:sp>
      <p:sp>
        <p:nvSpPr>
          <p:cNvPr id="44" name="Freeform 224"/>
          <p:cNvSpPr>
            <a:spLocks/>
          </p:cNvSpPr>
          <p:nvPr/>
        </p:nvSpPr>
        <p:spPr bwMode="auto">
          <a:xfrm>
            <a:off x="3079903" y="2757488"/>
            <a:ext cx="2184400" cy="2260600"/>
          </a:xfrm>
          <a:custGeom>
            <a:avLst/>
            <a:gdLst>
              <a:gd name="T0" fmla="*/ 0 w 693"/>
              <a:gd name="T1" fmla="*/ 0 h 715"/>
              <a:gd name="T2" fmla="*/ 2147483647 w 693"/>
              <a:gd name="T3" fmla="*/ 2147483647 h 715"/>
              <a:gd name="T4" fmla="*/ 0 60000 65536"/>
              <a:gd name="T5" fmla="*/ 0 60000 65536"/>
              <a:gd name="T6" fmla="*/ 0 w 693"/>
              <a:gd name="T7" fmla="*/ 0 h 715"/>
              <a:gd name="T8" fmla="*/ 693 w 693"/>
              <a:gd name="T9" fmla="*/ 715 h 7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3" h="715">
                <a:moveTo>
                  <a:pt x="0" y="0"/>
                </a:moveTo>
                <a:cubicBezTo>
                  <a:pt x="39" y="192"/>
                  <a:pt x="259" y="593"/>
                  <a:pt x="693" y="715"/>
                </a:cubicBezTo>
              </a:path>
            </a:pathLst>
          </a:custGeom>
          <a:noFill/>
          <a:ln w="30163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225"/>
          <p:cNvSpPr>
            <a:spLocks/>
          </p:cNvSpPr>
          <p:nvPr/>
        </p:nvSpPr>
        <p:spPr bwMode="auto">
          <a:xfrm>
            <a:off x="3297390" y="3584575"/>
            <a:ext cx="544513" cy="682625"/>
          </a:xfrm>
          <a:custGeom>
            <a:avLst/>
            <a:gdLst>
              <a:gd name="T0" fmla="*/ 0 w 173"/>
              <a:gd name="T1" fmla="*/ 0 h 216"/>
              <a:gd name="T2" fmla="*/ 2147483647 w 173"/>
              <a:gd name="T3" fmla="*/ 2147483647 h 216"/>
              <a:gd name="T4" fmla="*/ 2147483647 w 173"/>
              <a:gd name="T5" fmla="*/ 2147483647 h 216"/>
              <a:gd name="T6" fmla="*/ 0 60000 65536"/>
              <a:gd name="T7" fmla="*/ 0 60000 65536"/>
              <a:gd name="T8" fmla="*/ 0 60000 65536"/>
              <a:gd name="T9" fmla="*/ 0 w 173"/>
              <a:gd name="T10" fmla="*/ 0 h 216"/>
              <a:gd name="T11" fmla="*/ 173 w 173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216">
                <a:moveTo>
                  <a:pt x="0" y="0"/>
                </a:moveTo>
                <a:cubicBezTo>
                  <a:pt x="34" y="59"/>
                  <a:pt x="72" y="112"/>
                  <a:pt x="122" y="171"/>
                </a:cubicBezTo>
                <a:cubicBezTo>
                  <a:pt x="122" y="171"/>
                  <a:pt x="149" y="201"/>
                  <a:pt x="173" y="216"/>
                </a:cubicBezTo>
              </a:path>
            </a:pathLst>
          </a:custGeom>
          <a:noFill/>
          <a:ln w="301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226"/>
          <p:cNvSpPr>
            <a:spLocks/>
          </p:cNvSpPr>
          <p:nvPr/>
        </p:nvSpPr>
        <p:spPr bwMode="auto">
          <a:xfrm>
            <a:off x="3511703" y="2757488"/>
            <a:ext cx="2617787" cy="2260600"/>
          </a:xfrm>
          <a:custGeom>
            <a:avLst/>
            <a:gdLst>
              <a:gd name="T0" fmla="*/ 0 w 830"/>
              <a:gd name="T1" fmla="*/ 0 h 715"/>
              <a:gd name="T2" fmla="*/ 2147483647 w 830"/>
              <a:gd name="T3" fmla="*/ 2147483647 h 715"/>
              <a:gd name="T4" fmla="*/ 0 60000 65536"/>
              <a:gd name="T5" fmla="*/ 0 60000 65536"/>
              <a:gd name="T6" fmla="*/ 0 w 830"/>
              <a:gd name="T7" fmla="*/ 0 h 715"/>
              <a:gd name="T8" fmla="*/ 830 w 830"/>
              <a:gd name="T9" fmla="*/ 715 h 7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0" h="715">
                <a:moveTo>
                  <a:pt x="0" y="0"/>
                </a:moveTo>
                <a:cubicBezTo>
                  <a:pt x="71" y="238"/>
                  <a:pt x="337" y="598"/>
                  <a:pt x="830" y="715"/>
                </a:cubicBezTo>
              </a:path>
            </a:pathLst>
          </a:custGeom>
          <a:noFill/>
          <a:ln w="30163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30"/>
          <p:cNvSpPr>
            <a:spLocks noChangeShapeType="1"/>
          </p:cNvSpPr>
          <p:nvPr/>
        </p:nvSpPr>
        <p:spPr bwMode="auto">
          <a:xfrm flipV="1">
            <a:off x="2386165" y="5159375"/>
            <a:ext cx="95250" cy="539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231"/>
          <p:cNvSpPr>
            <a:spLocks noChangeShapeType="1"/>
          </p:cNvSpPr>
          <p:nvPr/>
        </p:nvSpPr>
        <p:spPr bwMode="auto">
          <a:xfrm flipV="1">
            <a:off x="2386165" y="5232400"/>
            <a:ext cx="95250" cy="539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32"/>
          <p:cNvSpPr>
            <a:spLocks noChangeShapeType="1"/>
          </p:cNvSpPr>
          <p:nvPr/>
        </p:nvSpPr>
        <p:spPr bwMode="auto">
          <a:xfrm flipH="1">
            <a:off x="2541740" y="5349875"/>
            <a:ext cx="55563" cy="952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33"/>
          <p:cNvSpPr>
            <a:spLocks noChangeShapeType="1"/>
          </p:cNvSpPr>
          <p:nvPr/>
        </p:nvSpPr>
        <p:spPr bwMode="auto">
          <a:xfrm flipH="1">
            <a:off x="2616353" y="5349875"/>
            <a:ext cx="53975" cy="952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34"/>
          <p:cNvSpPr>
            <a:spLocks noChangeShapeType="1"/>
          </p:cNvSpPr>
          <p:nvPr/>
        </p:nvSpPr>
        <p:spPr bwMode="auto">
          <a:xfrm>
            <a:off x="3381528" y="3408363"/>
            <a:ext cx="284162" cy="0"/>
          </a:xfrm>
          <a:prstGeom prst="line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235"/>
          <p:cNvSpPr>
            <a:spLocks noChangeArrowheads="1"/>
          </p:cNvSpPr>
          <p:nvPr/>
        </p:nvSpPr>
        <p:spPr bwMode="auto">
          <a:xfrm>
            <a:off x="5332565" y="4948238"/>
            <a:ext cx="111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D</a:t>
            </a:r>
            <a:endParaRPr lang="en-US" sz="1400"/>
          </a:p>
        </p:txBody>
      </p:sp>
      <p:sp>
        <p:nvSpPr>
          <p:cNvPr id="53" name="Rectangle 236"/>
          <p:cNvSpPr>
            <a:spLocks noChangeArrowheads="1"/>
          </p:cNvSpPr>
          <p:nvPr/>
        </p:nvSpPr>
        <p:spPr bwMode="auto">
          <a:xfrm>
            <a:off x="5456390" y="5029200"/>
            <a:ext cx="90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</a:t>
            </a:r>
            <a:endParaRPr lang="en-US" sz="1400"/>
          </a:p>
        </p:txBody>
      </p:sp>
      <p:sp>
        <p:nvSpPr>
          <p:cNvPr id="54" name="Rectangle 237"/>
          <p:cNvSpPr>
            <a:spLocks noChangeArrowheads="1"/>
          </p:cNvSpPr>
          <p:nvPr/>
        </p:nvSpPr>
        <p:spPr bwMode="auto">
          <a:xfrm>
            <a:off x="6196165" y="4948238"/>
            <a:ext cx="111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D</a:t>
            </a:r>
            <a:endParaRPr lang="en-US" sz="1400"/>
          </a:p>
        </p:txBody>
      </p:sp>
      <p:sp>
        <p:nvSpPr>
          <p:cNvPr id="55" name="Rectangle 238"/>
          <p:cNvSpPr>
            <a:spLocks noChangeArrowheads="1"/>
          </p:cNvSpPr>
          <p:nvPr/>
        </p:nvSpPr>
        <p:spPr bwMode="auto">
          <a:xfrm>
            <a:off x="6318403" y="5029200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1400"/>
          </a:p>
        </p:txBody>
      </p:sp>
      <p:sp>
        <p:nvSpPr>
          <p:cNvPr id="56" name="Rectangle 239"/>
          <p:cNvSpPr>
            <a:spLocks noChangeArrowheads="1"/>
          </p:cNvSpPr>
          <p:nvPr/>
        </p:nvSpPr>
        <p:spPr bwMode="auto">
          <a:xfrm>
            <a:off x="3137053" y="3308350"/>
            <a:ext cx="103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A</a:t>
            </a:r>
            <a:endParaRPr lang="en-US" sz="1400"/>
          </a:p>
        </p:txBody>
      </p:sp>
      <p:sp>
        <p:nvSpPr>
          <p:cNvPr id="57" name="Rectangle 240"/>
          <p:cNvSpPr>
            <a:spLocks noChangeArrowheads="1"/>
          </p:cNvSpPr>
          <p:nvPr/>
        </p:nvSpPr>
        <p:spPr bwMode="auto">
          <a:xfrm>
            <a:off x="3937153" y="3308350"/>
            <a:ext cx="968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C</a:t>
            </a:r>
            <a:endParaRPr lang="en-US" sz="1400"/>
          </a:p>
        </p:txBody>
      </p:sp>
      <p:sp>
        <p:nvSpPr>
          <p:cNvPr id="58" name="Rectangle 241"/>
          <p:cNvSpPr>
            <a:spLocks noChangeArrowheads="1"/>
          </p:cNvSpPr>
          <p:nvPr/>
        </p:nvSpPr>
        <p:spPr bwMode="auto">
          <a:xfrm>
            <a:off x="4045103" y="4068763"/>
            <a:ext cx="98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B</a:t>
            </a:r>
            <a:endParaRPr lang="en-US" sz="1400"/>
          </a:p>
        </p:txBody>
      </p:sp>
      <p:sp>
        <p:nvSpPr>
          <p:cNvPr id="59" name="Line 242"/>
          <p:cNvSpPr>
            <a:spLocks noChangeShapeType="1"/>
          </p:cNvSpPr>
          <p:nvPr/>
        </p:nvSpPr>
        <p:spPr bwMode="auto">
          <a:xfrm flipV="1">
            <a:off x="3500590" y="2643188"/>
            <a:ext cx="677863" cy="715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43"/>
          <p:cNvSpPr>
            <a:spLocks noChangeShapeType="1"/>
          </p:cNvSpPr>
          <p:nvPr/>
        </p:nvSpPr>
        <p:spPr bwMode="auto">
          <a:xfrm flipV="1">
            <a:off x="3587903" y="3643313"/>
            <a:ext cx="947737" cy="3587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266"/>
          <p:cNvSpPr>
            <a:spLocks/>
          </p:cNvSpPr>
          <p:nvPr/>
        </p:nvSpPr>
        <p:spPr bwMode="auto">
          <a:xfrm>
            <a:off x="3632353" y="4078288"/>
            <a:ext cx="114300" cy="130175"/>
          </a:xfrm>
          <a:custGeom>
            <a:avLst/>
            <a:gdLst>
              <a:gd name="T0" fmla="*/ 2147483647 w 36"/>
              <a:gd name="T1" fmla="*/ 2147483647 h 41"/>
              <a:gd name="T2" fmla="*/ 2147483647 w 36"/>
              <a:gd name="T3" fmla="*/ 0 h 41"/>
              <a:gd name="T4" fmla="*/ 2147483647 w 36"/>
              <a:gd name="T5" fmla="*/ 0 h 41"/>
              <a:gd name="T6" fmla="*/ 2147483647 w 36"/>
              <a:gd name="T7" fmla="*/ 2147483647 h 41"/>
              <a:gd name="T8" fmla="*/ 2147483647 w 36"/>
              <a:gd name="T9" fmla="*/ 2147483647 h 41"/>
              <a:gd name="T10" fmla="*/ 2147483647 w 36"/>
              <a:gd name="T11" fmla="*/ 2147483647 h 41"/>
              <a:gd name="T12" fmla="*/ 0 w 36"/>
              <a:gd name="T13" fmla="*/ 2147483647 h 41"/>
              <a:gd name="T14" fmla="*/ 0 w 36"/>
              <a:gd name="T15" fmla="*/ 2147483647 h 41"/>
              <a:gd name="T16" fmla="*/ 2147483647 w 36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41"/>
              <a:gd name="T29" fmla="*/ 36 w 36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41">
                <a:moveTo>
                  <a:pt x="15" y="14"/>
                </a:move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7" y="21"/>
                  <a:pt x="27" y="21"/>
                  <a:pt x="27" y="21"/>
                </a:cubicBezTo>
                <a:cubicBezTo>
                  <a:pt x="30" y="28"/>
                  <a:pt x="33" y="34"/>
                  <a:pt x="36" y="41"/>
                </a:cubicBezTo>
                <a:cubicBezTo>
                  <a:pt x="31" y="36"/>
                  <a:pt x="25" y="32"/>
                  <a:pt x="19" y="2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15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267"/>
          <p:cNvSpPr>
            <a:spLocks/>
          </p:cNvSpPr>
          <p:nvPr/>
        </p:nvSpPr>
        <p:spPr bwMode="auto">
          <a:xfrm>
            <a:off x="3641878" y="3367088"/>
            <a:ext cx="134937" cy="79375"/>
          </a:xfrm>
          <a:custGeom>
            <a:avLst/>
            <a:gdLst>
              <a:gd name="T0" fmla="*/ 2147483647 w 43"/>
              <a:gd name="T1" fmla="*/ 2147483647 h 25"/>
              <a:gd name="T2" fmla="*/ 2147483647 w 43"/>
              <a:gd name="T3" fmla="*/ 0 h 25"/>
              <a:gd name="T4" fmla="*/ 2147483647 w 43"/>
              <a:gd name="T5" fmla="*/ 0 h 25"/>
              <a:gd name="T6" fmla="*/ 2147483647 w 43"/>
              <a:gd name="T7" fmla="*/ 2147483647 h 25"/>
              <a:gd name="T8" fmla="*/ 2147483647 w 43"/>
              <a:gd name="T9" fmla="*/ 2147483647 h 25"/>
              <a:gd name="T10" fmla="*/ 2147483647 w 43"/>
              <a:gd name="T11" fmla="*/ 2147483647 h 25"/>
              <a:gd name="T12" fmla="*/ 2147483647 w 43"/>
              <a:gd name="T13" fmla="*/ 2147483647 h 25"/>
              <a:gd name="T14" fmla="*/ 0 w 43"/>
              <a:gd name="T15" fmla="*/ 2147483647 h 25"/>
              <a:gd name="T16" fmla="*/ 2147483647 w 4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"/>
              <a:gd name="T28" fmla="*/ 0 h 25"/>
              <a:gd name="T29" fmla="*/ 43 w 43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" h="25">
                <a:moveTo>
                  <a:pt x="8" y="13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1" y="8"/>
                  <a:pt x="21" y="8"/>
                  <a:pt x="21" y="8"/>
                </a:cubicBezTo>
                <a:cubicBezTo>
                  <a:pt x="28" y="10"/>
                  <a:pt x="36" y="11"/>
                  <a:pt x="43" y="13"/>
                </a:cubicBezTo>
                <a:cubicBezTo>
                  <a:pt x="36" y="15"/>
                  <a:pt x="28" y="16"/>
                  <a:pt x="21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5"/>
                  <a:pt x="0" y="25"/>
                </a:cubicBezTo>
                <a:lnTo>
                  <a:pt x="8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268"/>
          <p:cNvSpPr>
            <a:spLocks/>
          </p:cNvSpPr>
          <p:nvPr/>
        </p:nvSpPr>
        <p:spPr bwMode="auto">
          <a:xfrm>
            <a:off x="3460903" y="3863975"/>
            <a:ext cx="114300" cy="130175"/>
          </a:xfrm>
          <a:custGeom>
            <a:avLst/>
            <a:gdLst>
              <a:gd name="T0" fmla="*/ 2147483647 w 36"/>
              <a:gd name="T1" fmla="*/ 2147483647 h 41"/>
              <a:gd name="T2" fmla="*/ 2147483647 w 36"/>
              <a:gd name="T3" fmla="*/ 0 h 41"/>
              <a:gd name="T4" fmla="*/ 2147483647 w 36"/>
              <a:gd name="T5" fmla="*/ 0 h 41"/>
              <a:gd name="T6" fmla="*/ 2147483647 w 36"/>
              <a:gd name="T7" fmla="*/ 2147483647 h 41"/>
              <a:gd name="T8" fmla="*/ 2147483647 w 36"/>
              <a:gd name="T9" fmla="*/ 2147483647 h 41"/>
              <a:gd name="T10" fmla="*/ 2147483647 w 36"/>
              <a:gd name="T11" fmla="*/ 2147483647 h 41"/>
              <a:gd name="T12" fmla="*/ 0 w 36"/>
              <a:gd name="T13" fmla="*/ 2147483647 h 41"/>
              <a:gd name="T14" fmla="*/ 0 w 36"/>
              <a:gd name="T15" fmla="*/ 2147483647 h 41"/>
              <a:gd name="T16" fmla="*/ 2147483647 w 36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41"/>
              <a:gd name="T29" fmla="*/ 36 w 36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41">
                <a:moveTo>
                  <a:pt x="15" y="13"/>
                </a:move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21"/>
                  <a:pt x="27" y="21"/>
                  <a:pt x="27" y="21"/>
                </a:cubicBezTo>
                <a:cubicBezTo>
                  <a:pt x="30" y="28"/>
                  <a:pt x="33" y="34"/>
                  <a:pt x="36" y="41"/>
                </a:cubicBezTo>
                <a:cubicBezTo>
                  <a:pt x="30" y="36"/>
                  <a:pt x="25" y="31"/>
                  <a:pt x="19" y="2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lnTo>
                  <a:pt x="15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269"/>
          <p:cNvSpPr>
            <a:spLocks/>
          </p:cNvSpPr>
          <p:nvPr/>
        </p:nvSpPr>
        <p:spPr bwMode="auto">
          <a:xfrm>
            <a:off x="3313265" y="3648075"/>
            <a:ext cx="107950" cy="131763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0 h 42"/>
              <a:gd name="T4" fmla="*/ 2147483647 w 34"/>
              <a:gd name="T5" fmla="*/ 0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0 w 34"/>
              <a:gd name="T13" fmla="*/ 2147483647 h 42"/>
              <a:gd name="T14" fmla="*/ 0 w 34"/>
              <a:gd name="T15" fmla="*/ 2147483647 h 42"/>
              <a:gd name="T16" fmla="*/ 2147483647 w 34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42"/>
              <a:gd name="T29" fmla="*/ 34 w 34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42">
                <a:moveTo>
                  <a:pt x="15" y="13"/>
                </a:move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6" y="22"/>
                  <a:pt x="26" y="22"/>
                  <a:pt x="26" y="22"/>
                </a:cubicBezTo>
                <a:cubicBezTo>
                  <a:pt x="29" y="29"/>
                  <a:pt x="31" y="36"/>
                  <a:pt x="34" y="42"/>
                </a:cubicBezTo>
                <a:cubicBezTo>
                  <a:pt x="29" y="37"/>
                  <a:pt x="24" y="32"/>
                  <a:pt x="18" y="2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lnTo>
                  <a:pt x="15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270"/>
          <p:cNvSpPr>
            <a:spLocks noChangeArrowheads="1"/>
          </p:cNvSpPr>
          <p:nvPr/>
        </p:nvSpPr>
        <p:spPr bwMode="auto">
          <a:xfrm>
            <a:off x="3865715" y="4249738"/>
            <a:ext cx="39688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271"/>
          <p:cNvSpPr>
            <a:spLocks/>
          </p:cNvSpPr>
          <p:nvPr/>
        </p:nvSpPr>
        <p:spPr bwMode="auto">
          <a:xfrm>
            <a:off x="3776815" y="4205288"/>
            <a:ext cx="131763" cy="107950"/>
          </a:xfrm>
          <a:custGeom>
            <a:avLst/>
            <a:gdLst>
              <a:gd name="T0" fmla="*/ 2147483647 w 42"/>
              <a:gd name="T1" fmla="*/ 2147483647 h 34"/>
              <a:gd name="T2" fmla="*/ 2147483647 w 42"/>
              <a:gd name="T3" fmla="*/ 0 h 34"/>
              <a:gd name="T4" fmla="*/ 2147483647 w 42"/>
              <a:gd name="T5" fmla="*/ 0 h 34"/>
              <a:gd name="T6" fmla="*/ 2147483647 w 42"/>
              <a:gd name="T7" fmla="*/ 2147483647 h 34"/>
              <a:gd name="T8" fmla="*/ 2147483647 w 42"/>
              <a:gd name="T9" fmla="*/ 2147483647 h 34"/>
              <a:gd name="T10" fmla="*/ 2147483647 w 42"/>
              <a:gd name="T11" fmla="*/ 2147483647 h 34"/>
              <a:gd name="T12" fmla="*/ 0 w 42"/>
              <a:gd name="T13" fmla="*/ 2147483647 h 34"/>
              <a:gd name="T14" fmla="*/ 0 w 42"/>
              <a:gd name="T15" fmla="*/ 2147483647 h 34"/>
              <a:gd name="T16" fmla="*/ 2147483647 w 42"/>
              <a:gd name="T17" fmla="*/ 2147483647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"/>
              <a:gd name="T28" fmla="*/ 0 h 34"/>
              <a:gd name="T29" fmla="*/ 42 w 42"/>
              <a:gd name="T30" fmla="*/ 34 h 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" h="34">
                <a:moveTo>
                  <a:pt x="13" y="15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27" y="18"/>
                  <a:pt x="27" y="18"/>
                  <a:pt x="27" y="18"/>
                </a:cubicBezTo>
                <a:cubicBezTo>
                  <a:pt x="32" y="23"/>
                  <a:pt x="37" y="28"/>
                  <a:pt x="42" y="34"/>
                </a:cubicBezTo>
                <a:cubicBezTo>
                  <a:pt x="36" y="31"/>
                  <a:pt x="29" y="28"/>
                  <a:pt x="22" y="2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1"/>
                  <a:pt x="0" y="21"/>
                  <a:pt x="0" y="21"/>
                </a:cubicBezTo>
                <a:lnTo>
                  <a:pt x="13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7" name="Straight Connector 86"/>
          <p:cNvCxnSpPr>
            <a:cxnSpLocks noChangeShapeType="1"/>
          </p:cNvCxnSpPr>
          <p:nvPr/>
        </p:nvCxnSpPr>
        <p:spPr bwMode="auto">
          <a:xfrm>
            <a:off x="2632228" y="3506788"/>
            <a:ext cx="1217612" cy="1587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86"/>
          <p:cNvCxnSpPr>
            <a:cxnSpLocks noChangeShapeType="1"/>
          </p:cNvCxnSpPr>
          <p:nvPr/>
        </p:nvCxnSpPr>
        <p:spPr bwMode="auto">
          <a:xfrm>
            <a:off x="3883178" y="3522663"/>
            <a:ext cx="0" cy="1671637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9" name="Oval 228"/>
          <p:cNvSpPr>
            <a:spLocks noChangeArrowheads="1"/>
          </p:cNvSpPr>
          <p:nvPr/>
        </p:nvSpPr>
        <p:spPr bwMode="auto">
          <a:xfrm>
            <a:off x="3835553" y="3465513"/>
            <a:ext cx="93662" cy="904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0" name="Straight Connector 86"/>
          <p:cNvCxnSpPr>
            <a:cxnSpLocks noChangeShapeType="1"/>
          </p:cNvCxnSpPr>
          <p:nvPr/>
        </p:nvCxnSpPr>
        <p:spPr bwMode="auto">
          <a:xfrm>
            <a:off x="3383115" y="3521075"/>
            <a:ext cx="0" cy="1671638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" name="Oval 227"/>
          <p:cNvSpPr>
            <a:spLocks noChangeArrowheads="1"/>
          </p:cNvSpPr>
          <p:nvPr/>
        </p:nvSpPr>
        <p:spPr bwMode="auto">
          <a:xfrm>
            <a:off x="3341840" y="3465513"/>
            <a:ext cx="92075" cy="904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2" name="Straight Connector 86"/>
          <p:cNvCxnSpPr>
            <a:cxnSpLocks noChangeShapeType="1"/>
          </p:cNvCxnSpPr>
          <p:nvPr/>
        </p:nvCxnSpPr>
        <p:spPr bwMode="auto">
          <a:xfrm>
            <a:off x="2632228" y="4262438"/>
            <a:ext cx="1344612" cy="1587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86"/>
          <p:cNvCxnSpPr>
            <a:cxnSpLocks noChangeShapeType="1"/>
          </p:cNvCxnSpPr>
          <p:nvPr/>
        </p:nvCxnSpPr>
        <p:spPr bwMode="auto">
          <a:xfrm>
            <a:off x="3976840" y="4294188"/>
            <a:ext cx="0" cy="900112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Oval 229"/>
          <p:cNvSpPr>
            <a:spLocks noChangeArrowheads="1"/>
          </p:cNvSpPr>
          <p:nvPr/>
        </p:nvSpPr>
        <p:spPr bwMode="auto">
          <a:xfrm>
            <a:off x="3929215" y="4217988"/>
            <a:ext cx="90488" cy="920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" name="Group 75"/>
          <p:cNvGrpSpPr>
            <a:grpSpLocks/>
          </p:cNvGrpSpPr>
          <p:nvPr/>
        </p:nvGrpSpPr>
        <p:grpSpPr bwMode="auto">
          <a:xfrm>
            <a:off x="3616478" y="2071688"/>
            <a:ext cx="1633537" cy="588962"/>
            <a:chOff x="3366807" y="2071678"/>
            <a:chExt cx="1633821" cy="589537"/>
          </a:xfrm>
        </p:grpSpPr>
        <p:sp>
          <p:nvSpPr>
            <p:cNvPr id="76" name="Freeform 244"/>
            <p:cNvSpPr>
              <a:spLocks/>
            </p:cNvSpPr>
            <p:nvPr/>
          </p:nvSpPr>
          <p:spPr bwMode="auto">
            <a:xfrm>
              <a:off x="3366807" y="2071678"/>
              <a:ext cx="1633821" cy="562524"/>
            </a:xfrm>
            <a:custGeom>
              <a:avLst/>
              <a:gdLst>
                <a:gd name="T0" fmla="*/ 2147483647 w 399"/>
                <a:gd name="T1" fmla="*/ 2147483647 h 138"/>
                <a:gd name="T2" fmla="*/ 2147483647 w 399"/>
                <a:gd name="T3" fmla="*/ 2147483647 h 138"/>
                <a:gd name="T4" fmla="*/ 2147483647 w 399"/>
                <a:gd name="T5" fmla="*/ 2147483647 h 138"/>
                <a:gd name="T6" fmla="*/ 0 w 399"/>
                <a:gd name="T7" fmla="*/ 2147483647 h 138"/>
                <a:gd name="T8" fmla="*/ 0 w 399"/>
                <a:gd name="T9" fmla="*/ 2147483647 h 138"/>
                <a:gd name="T10" fmla="*/ 2147483647 w 399"/>
                <a:gd name="T11" fmla="*/ 0 h 138"/>
                <a:gd name="T12" fmla="*/ 2147483647 w 399"/>
                <a:gd name="T13" fmla="*/ 0 h 138"/>
                <a:gd name="T14" fmla="*/ 2147483647 w 399"/>
                <a:gd name="T15" fmla="*/ 2147483647 h 138"/>
                <a:gd name="T16" fmla="*/ 2147483647 w 399"/>
                <a:gd name="T17" fmla="*/ 2147483647 h 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9" h="138">
                  <a:moveTo>
                    <a:pt x="399" y="108"/>
                  </a:moveTo>
                  <a:cubicBezTo>
                    <a:pt x="399" y="125"/>
                    <a:pt x="387" y="138"/>
                    <a:pt x="373" y="138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12" y="138"/>
                    <a:pt x="0" y="125"/>
                    <a:pt x="0" y="10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2" y="0"/>
                    <a:pt x="26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87" y="0"/>
                    <a:pt x="399" y="14"/>
                    <a:pt x="399" y="31"/>
                  </a:cubicBezTo>
                  <a:lnTo>
                    <a:pt x="399" y="10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77" name="TextBox 56"/>
            <p:cNvSpPr txBox="1">
              <a:spLocks noChangeArrowheads="1"/>
            </p:cNvSpPr>
            <p:nvPr/>
          </p:nvSpPr>
          <p:spPr bwMode="auto">
            <a:xfrm>
              <a:off x="3378566" y="2076440"/>
              <a:ext cx="16068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600">
                  <a:ea typeface="MS PGothic" pitchFamily="34" charset="-128"/>
                </a:rPr>
                <a:t>A shift of the demand curve…</a:t>
              </a:r>
            </a:p>
          </p:txBody>
        </p:sp>
      </p:grpSp>
      <p:grpSp>
        <p:nvGrpSpPr>
          <p:cNvPr id="78" name="Group 74"/>
          <p:cNvGrpSpPr>
            <a:grpSpLocks/>
          </p:cNvGrpSpPr>
          <p:nvPr/>
        </p:nvGrpSpPr>
        <p:grpSpPr bwMode="auto">
          <a:xfrm>
            <a:off x="4505478" y="3194050"/>
            <a:ext cx="2187575" cy="852488"/>
            <a:chOff x="4255768" y="3193999"/>
            <a:chExt cx="2188440" cy="852638"/>
          </a:xfrm>
        </p:grpSpPr>
        <p:sp>
          <p:nvSpPr>
            <p:cNvPr id="79" name="Freeform 252"/>
            <p:cNvSpPr>
              <a:spLocks/>
            </p:cNvSpPr>
            <p:nvPr/>
          </p:nvSpPr>
          <p:spPr bwMode="auto">
            <a:xfrm>
              <a:off x="4257356" y="3193999"/>
              <a:ext cx="2082036" cy="784363"/>
            </a:xfrm>
            <a:custGeom>
              <a:avLst/>
              <a:gdLst>
                <a:gd name="T0" fmla="*/ 2147483647 w 409"/>
                <a:gd name="T1" fmla="*/ 2147483647 h 249"/>
                <a:gd name="T2" fmla="*/ 2147483647 w 409"/>
                <a:gd name="T3" fmla="*/ 2147483647 h 249"/>
                <a:gd name="T4" fmla="*/ 2147483647 w 409"/>
                <a:gd name="T5" fmla="*/ 2147483647 h 249"/>
                <a:gd name="T6" fmla="*/ 0 w 409"/>
                <a:gd name="T7" fmla="*/ 2147483647 h 249"/>
                <a:gd name="T8" fmla="*/ 0 w 409"/>
                <a:gd name="T9" fmla="*/ 2147483647 h 249"/>
                <a:gd name="T10" fmla="*/ 2147483647 w 409"/>
                <a:gd name="T11" fmla="*/ 0 h 249"/>
                <a:gd name="T12" fmla="*/ 2147483647 w 409"/>
                <a:gd name="T13" fmla="*/ 0 h 249"/>
                <a:gd name="T14" fmla="*/ 2147483647 w 409"/>
                <a:gd name="T15" fmla="*/ 2147483647 h 249"/>
                <a:gd name="T16" fmla="*/ 2147483647 w 409"/>
                <a:gd name="T17" fmla="*/ 2147483647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249">
                  <a:moveTo>
                    <a:pt x="409" y="218"/>
                  </a:moveTo>
                  <a:cubicBezTo>
                    <a:pt x="409" y="235"/>
                    <a:pt x="397" y="249"/>
                    <a:pt x="383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12" y="249"/>
                    <a:pt x="0" y="235"/>
                    <a:pt x="0" y="21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2" y="0"/>
                    <a:pt x="26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97" y="0"/>
                    <a:pt x="409" y="14"/>
                    <a:pt x="409" y="31"/>
                  </a:cubicBezTo>
                  <a:lnTo>
                    <a:pt x="409" y="21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TextBox 56"/>
            <p:cNvSpPr txBox="1">
              <a:spLocks noChangeArrowheads="1"/>
            </p:cNvSpPr>
            <p:nvPr/>
          </p:nvSpPr>
          <p:spPr bwMode="auto">
            <a:xfrm>
              <a:off x="4255768" y="3215640"/>
              <a:ext cx="218844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600">
                  <a:ea typeface="MS PGothic" pitchFamily="34" charset="-128"/>
                </a:rPr>
                <a:t>… is not the same thing as a movement along the demand curve</a:t>
              </a:r>
            </a:p>
          </p:txBody>
        </p:sp>
      </p:grpSp>
      <p:sp>
        <p:nvSpPr>
          <p:cNvPr id="81" name="Rectangle 293"/>
          <p:cNvSpPr>
            <a:spLocks noChangeArrowheads="1"/>
          </p:cNvSpPr>
          <p:nvPr/>
        </p:nvSpPr>
        <p:spPr bwMode="auto">
          <a:xfrm>
            <a:off x="903440" y="1851025"/>
            <a:ext cx="14081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b="1" dirty="0">
                <a:solidFill>
                  <a:srgbClr val="000000"/>
                </a:solidFill>
              </a:rPr>
              <a:t>Price of cotton (per pound)</a:t>
            </a:r>
            <a:endParaRPr lang="en-US" sz="1400" b="1" dirty="0"/>
          </a:p>
        </p:txBody>
      </p:sp>
      <p:sp>
        <p:nvSpPr>
          <p:cNvPr id="82" name="Rectangle 294"/>
          <p:cNvSpPr>
            <a:spLocks noChangeArrowheads="1"/>
          </p:cNvSpPr>
          <p:nvPr/>
        </p:nvSpPr>
        <p:spPr bwMode="auto">
          <a:xfrm>
            <a:off x="5607203" y="5715000"/>
            <a:ext cx="1898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b="1" dirty="0">
                <a:solidFill>
                  <a:srgbClr val="000000"/>
                </a:solidFill>
              </a:rPr>
              <a:t>Quantity of cotton (billions of pounds)</a:t>
            </a:r>
            <a:endParaRPr lang="en-US" sz="1400" b="1" dirty="0"/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>
          <a:xfrm>
            <a:off x="5618684" y="1340538"/>
            <a:ext cx="4244643" cy="9035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indent="476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</a:rPr>
              <a:t>A movement along the demand curve is a change in the quantity demanded of a good that is the result of a change in that good’s price.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5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23" y="2549545"/>
            <a:ext cx="2369195" cy="38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1171</Words>
  <Application>Microsoft Macintosh PowerPoint</Application>
  <PresentationFormat>Widescreen</PresentationFormat>
  <Paragraphs>381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Arial Rounded MT Bold</vt:lpstr>
      <vt:lpstr>Calibri</vt:lpstr>
      <vt:lpstr>Calibri Light</vt:lpstr>
      <vt:lpstr>Candara</vt:lpstr>
      <vt:lpstr>Century Gothic</vt:lpstr>
      <vt:lpstr>Myriad Roman</vt:lpstr>
      <vt:lpstr>Wingdings</vt:lpstr>
      <vt:lpstr>Office Theme</vt:lpstr>
      <vt:lpstr>Today's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42</cp:revision>
  <dcterms:created xsi:type="dcterms:W3CDTF">2015-01-29T01:02:02Z</dcterms:created>
  <dcterms:modified xsi:type="dcterms:W3CDTF">2019-02-14T12:37:17Z</dcterms:modified>
</cp:coreProperties>
</file>