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81" r:id="rId3"/>
    <p:sldId id="262" r:id="rId4"/>
    <p:sldId id="263" r:id="rId5"/>
    <p:sldId id="264" r:id="rId6"/>
    <p:sldId id="265" r:id="rId7"/>
    <p:sldId id="266" r:id="rId8"/>
    <p:sldId id="267" r:id="rId9"/>
    <p:sldId id="268" r:id="rId10"/>
    <p:sldId id="269" r:id="rId11"/>
    <p:sldId id="270" r:id="rId12"/>
    <p:sldId id="271" r:id="rId13"/>
    <p:sldId id="272" r:id="rId14"/>
    <p:sldId id="273" r:id="rId15"/>
    <p:sldId id="277" r:id="rId16"/>
    <p:sldId id="274" r:id="rId17"/>
    <p:sldId id="275" r:id="rId18"/>
    <p:sldId id="276" r:id="rId19"/>
    <p:sldId id="279" r:id="rId20"/>
    <p:sldId id="278" r:id="rId21"/>
    <p:sldId id="258"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280"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74" autoAdjust="0"/>
    <p:restoredTop sz="94660"/>
  </p:normalViewPr>
  <p:slideViewPr>
    <p:cSldViewPr snapToGrid="0">
      <p:cViewPr varScale="1">
        <p:scale>
          <a:sx n="71" d="100"/>
          <a:sy n="71" d="100"/>
        </p:scale>
        <p:origin x="200" y="66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756AE4F-E05A-4880-B62A-C2AA411592DC}" type="datetimeFigureOut">
              <a:rPr lang="en-US" smtClean="0"/>
              <a:t>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4040601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6AE4F-E05A-4880-B62A-C2AA411592DC}" type="datetimeFigureOut">
              <a:rPr lang="en-US" smtClean="0"/>
              <a:t>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126156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6AE4F-E05A-4880-B62A-C2AA411592DC}" type="datetimeFigureOut">
              <a:rPr lang="en-US" smtClean="0"/>
              <a:t>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2386551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6AE4F-E05A-4880-B62A-C2AA411592DC}" type="datetimeFigureOut">
              <a:rPr lang="en-US" smtClean="0"/>
              <a:t>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728569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56AE4F-E05A-4880-B62A-C2AA411592DC}" type="datetimeFigureOut">
              <a:rPr lang="en-US" smtClean="0"/>
              <a:t>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4151729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56AE4F-E05A-4880-B62A-C2AA411592DC}" type="datetimeFigureOut">
              <a:rPr lang="en-US" smtClean="0"/>
              <a:t>2/11/19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665870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56AE4F-E05A-4880-B62A-C2AA411592DC}" type="datetimeFigureOut">
              <a:rPr lang="en-US" smtClean="0"/>
              <a:t>2/11/19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1645187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56AE4F-E05A-4880-B62A-C2AA411592DC}" type="datetimeFigureOut">
              <a:rPr lang="en-US" smtClean="0"/>
              <a:t>2/11/19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59159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6AE4F-E05A-4880-B62A-C2AA411592DC}" type="datetimeFigureOut">
              <a:rPr lang="en-US" smtClean="0"/>
              <a:t>2/11/19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264190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56AE4F-E05A-4880-B62A-C2AA411592DC}" type="datetimeFigureOut">
              <a:rPr lang="en-US" smtClean="0"/>
              <a:t>2/11/19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4224641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56AE4F-E05A-4880-B62A-C2AA411592DC}" type="datetimeFigureOut">
              <a:rPr lang="en-US" smtClean="0"/>
              <a:t>2/11/19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839342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6AE4F-E05A-4880-B62A-C2AA411592DC}" type="datetimeFigureOut">
              <a:rPr lang="en-US" smtClean="0"/>
              <a:t>2/11/19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102BD-98FF-4B1A-B5A1-A2571AA50CCA}" type="slidenum">
              <a:rPr lang="en-US" smtClean="0"/>
              <a:t>‹#›</a:t>
            </a:fld>
            <a:endParaRPr lang="en-US"/>
          </a:p>
        </p:txBody>
      </p:sp>
    </p:spTree>
    <p:extLst>
      <p:ext uri="{BB962C8B-B14F-4D97-AF65-F5344CB8AC3E}">
        <p14:creationId xmlns:p14="http://schemas.microsoft.com/office/powerpoint/2010/main" val="3818965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98071-E81A-464E-8937-A3D4DB3931BD}"/>
              </a:ext>
            </a:extLst>
          </p:cNvPr>
          <p:cNvSpPr>
            <a:spLocks noGrp="1"/>
          </p:cNvSpPr>
          <p:nvPr>
            <p:ph type="title"/>
          </p:nvPr>
        </p:nvSpPr>
        <p:spPr/>
        <p:txBody>
          <a:bodyPr/>
          <a:lstStyle/>
          <a:p>
            <a:r>
              <a:rPr lang="en-US" dirty="0">
                <a:cs typeface="Calibri Light"/>
              </a:rPr>
              <a:t>Today's Agenda</a:t>
            </a:r>
            <a:endParaRPr lang="en-US" dirty="0"/>
          </a:p>
        </p:txBody>
      </p:sp>
      <p:sp>
        <p:nvSpPr>
          <p:cNvPr id="3" name="Content Placeholder 2">
            <a:extLst>
              <a:ext uri="{FF2B5EF4-FFF2-40B4-BE49-F238E27FC236}">
                <a16:creationId xmlns:a16="http://schemas.microsoft.com/office/drawing/2014/main" id="{FD9E2876-5916-48B7-96B8-E9C905DB7B12}"/>
              </a:ext>
            </a:extLst>
          </p:cNvPr>
          <p:cNvSpPr>
            <a:spLocks noGrp="1"/>
          </p:cNvSpPr>
          <p:nvPr>
            <p:ph idx="1"/>
          </p:nvPr>
        </p:nvSpPr>
        <p:spPr/>
        <p:txBody>
          <a:bodyPr vert="horz" lIns="91440" tIns="45720" rIns="91440" bIns="45720" rtlCol="0" anchor="t">
            <a:normAutofit/>
          </a:bodyPr>
          <a:lstStyle/>
          <a:p>
            <a:pPr marL="0" indent="0">
              <a:buNone/>
            </a:pPr>
            <a:r>
              <a:rPr lang="en-US" sz="3200" dirty="0">
                <a:cs typeface="Calibri"/>
              </a:rPr>
              <a:t>No Quiz! No time </a:t>
            </a:r>
          </a:p>
          <a:p>
            <a:pPr marL="0" indent="0">
              <a:buNone/>
            </a:pPr>
            <a:endParaRPr lang="en-US" sz="3200" dirty="0">
              <a:cs typeface="Calibri"/>
            </a:endParaRPr>
          </a:p>
          <a:p>
            <a:pPr marL="0" indent="0">
              <a:buNone/>
            </a:pPr>
            <a:r>
              <a:rPr lang="en-US" sz="3200" dirty="0">
                <a:cs typeface="Calibri"/>
              </a:rPr>
              <a:t>Finish demand – practice questions</a:t>
            </a:r>
          </a:p>
          <a:p>
            <a:pPr marL="0" indent="0">
              <a:buNone/>
            </a:pPr>
            <a:r>
              <a:rPr lang="en-US" sz="3200" dirty="0">
                <a:cs typeface="Calibri"/>
              </a:rPr>
              <a:t>Supply – very briefly</a:t>
            </a:r>
          </a:p>
          <a:p>
            <a:pPr marL="0" indent="0">
              <a:buNone/>
            </a:pPr>
            <a:r>
              <a:rPr lang="en-US" sz="3200" dirty="0">
                <a:cs typeface="Calibri"/>
              </a:rPr>
              <a:t>Equilibrium </a:t>
            </a:r>
          </a:p>
        </p:txBody>
      </p:sp>
    </p:spTree>
    <p:extLst>
      <p:ext uri="{BB962C8B-B14F-4D97-AF65-F5344CB8AC3E}">
        <p14:creationId xmlns:p14="http://schemas.microsoft.com/office/powerpoint/2010/main" val="1236698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Shifts of the Demand Curve</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1997680" y="1470944"/>
            <a:ext cx="10553463" cy="4801314"/>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pSp>
        <p:nvGrpSpPr>
          <p:cNvPr id="12" name="Group 24"/>
          <p:cNvGrpSpPr>
            <a:grpSpLocks/>
          </p:cNvGrpSpPr>
          <p:nvPr/>
        </p:nvGrpSpPr>
        <p:grpSpPr bwMode="auto">
          <a:xfrm>
            <a:off x="1332917" y="1887538"/>
            <a:ext cx="4876800" cy="4076700"/>
            <a:chOff x="304800" y="1255713"/>
            <a:chExt cx="5654675" cy="4726452"/>
          </a:xfrm>
        </p:grpSpPr>
        <p:sp>
          <p:nvSpPr>
            <p:cNvPr id="13" name="AutoShape 76"/>
            <p:cNvSpPr>
              <a:spLocks noChangeAspect="1" noChangeArrowheads="1" noTextEdit="1"/>
            </p:cNvSpPr>
            <p:nvPr/>
          </p:nvSpPr>
          <p:spPr bwMode="auto">
            <a:xfrm>
              <a:off x="457200" y="1255713"/>
              <a:ext cx="5502275" cy="4600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4" name="Rectangle 79"/>
            <p:cNvSpPr>
              <a:spLocks noChangeArrowheads="1"/>
            </p:cNvSpPr>
            <p:nvPr/>
          </p:nvSpPr>
          <p:spPr bwMode="auto">
            <a:xfrm>
              <a:off x="304800" y="1500188"/>
              <a:ext cx="548242" cy="321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b="1">
                  <a:solidFill>
                    <a:srgbClr val="000000"/>
                  </a:solidFill>
                </a:rPr>
                <a:t>Price</a:t>
              </a:r>
              <a:endParaRPr lang="en-US" b="1"/>
            </a:p>
          </p:txBody>
        </p:sp>
        <p:sp>
          <p:nvSpPr>
            <p:cNvPr id="15" name="Rectangle 84"/>
            <p:cNvSpPr>
              <a:spLocks noChangeArrowheads="1"/>
            </p:cNvSpPr>
            <p:nvPr/>
          </p:nvSpPr>
          <p:spPr bwMode="auto">
            <a:xfrm>
              <a:off x="4903788" y="5661025"/>
              <a:ext cx="976950" cy="321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b="1">
                  <a:solidFill>
                    <a:srgbClr val="000000"/>
                  </a:solidFill>
                </a:rPr>
                <a:t>Quantity</a:t>
              </a:r>
              <a:endParaRPr lang="en-US" b="1"/>
            </a:p>
          </p:txBody>
        </p:sp>
        <p:sp>
          <p:nvSpPr>
            <p:cNvPr id="16" name="Freeform 89"/>
            <p:cNvSpPr>
              <a:spLocks/>
            </p:cNvSpPr>
            <p:nvPr/>
          </p:nvSpPr>
          <p:spPr bwMode="auto">
            <a:xfrm>
              <a:off x="939800" y="1295400"/>
              <a:ext cx="4927600" cy="4294188"/>
            </a:xfrm>
            <a:custGeom>
              <a:avLst/>
              <a:gdLst>
                <a:gd name="T0" fmla="*/ 2147483647 w 2963"/>
                <a:gd name="T1" fmla="*/ 2147483647 h 2547"/>
                <a:gd name="T2" fmla="*/ 0 w 2963"/>
                <a:gd name="T3" fmla="*/ 2147483647 h 2547"/>
                <a:gd name="T4" fmla="*/ 0 w 2963"/>
                <a:gd name="T5" fmla="*/ 0 h 2547"/>
                <a:gd name="T6" fmla="*/ 0 60000 65536"/>
                <a:gd name="T7" fmla="*/ 0 60000 65536"/>
                <a:gd name="T8" fmla="*/ 0 60000 65536"/>
                <a:gd name="T9" fmla="*/ 0 w 2963"/>
                <a:gd name="T10" fmla="*/ 0 h 2547"/>
                <a:gd name="T11" fmla="*/ 2963 w 2963"/>
                <a:gd name="T12" fmla="*/ 2547 h 2547"/>
              </a:gdLst>
              <a:ahLst/>
              <a:cxnLst>
                <a:cxn ang="T6">
                  <a:pos x="T0" y="T1"/>
                </a:cxn>
                <a:cxn ang="T7">
                  <a:pos x="T2" y="T3"/>
                </a:cxn>
                <a:cxn ang="T8">
                  <a:pos x="T4" y="T5"/>
                </a:cxn>
              </a:cxnLst>
              <a:rect l="T9" t="T10" r="T11" b="T12"/>
              <a:pathLst>
                <a:path w="2963" h="2547">
                  <a:moveTo>
                    <a:pt x="2963" y="2547"/>
                  </a:moveTo>
                  <a:lnTo>
                    <a:pt x="0" y="2547"/>
                  </a:lnTo>
                  <a:lnTo>
                    <a:pt x="0" y="0"/>
                  </a:lnTo>
                </a:path>
              </a:pathLst>
            </a:custGeom>
            <a:noFill/>
            <a:ln w="1111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7" name="Line 90"/>
            <p:cNvSpPr>
              <a:spLocks noChangeShapeType="1"/>
            </p:cNvSpPr>
            <p:nvPr/>
          </p:nvSpPr>
          <p:spPr bwMode="auto">
            <a:xfrm>
              <a:off x="1206500" y="2082800"/>
              <a:ext cx="1338263" cy="2806700"/>
            </a:xfrm>
            <a:prstGeom prst="line">
              <a:avLst/>
            </a:prstGeom>
            <a:noFill/>
            <a:ln w="44450">
              <a:solidFill>
                <a:srgbClr val="3C5DAA"/>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18" name="Line 91"/>
            <p:cNvSpPr>
              <a:spLocks noChangeShapeType="1"/>
            </p:cNvSpPr>
            <p:nvPr/>
          </p:nvSpPr>
          <p:spPr bwMode="auto">
            <a:xfrm>
              <a:off x="2606675" y="2082800"/>
              <a:ext cx="1336675" cy="2806700"/>
            </a:xfrm>
            <a:prstGeom prst="line">
              <a:avLst/>
            </a:prstGeom>
            <a:noFill/>
            <a:ln w="44450">
              <a:solidFill>
                <a:srgbClr val="AEC5E7"/>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19" name="Line 92"/>
            <p:cNvSpPr>
              <a:spLocks noChangeShapeType="1"/>
            </p:cNvSpPr>
            <p:nvPr/>
          </p:nvSpPr>
          <p:spPr bwMode="auto">
            <a:xfrm>
              <a:off x="4005263" y="2082800"/>
              <a:ext cx="1338262" cy="2806700"/>
            </a:xfrm>
            <a:prstGeom prst="line">
              <a:avLst/>
            </a:prstGeom>
            <a:noFill/>
            <a:ln w="44450">
              <a:solidFill>
                <a:srgbClr val="3C5DAA"/>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0" name="Line 93"/>
            <p:cNvSpPr>
              <a:spLocks noChangeShapeType="1"/>
            </p:cNvSpPr>
            <p:nvPr/>
          </p:nvSpPr>
          <p:spPr bwMode="auto">
            <a:xfrm>
              <a:off x="3218717" y="3208379"/>
              <a:ext cx="1087437" cy="1587"/>
            </a:xfrm>
            <a:prstGeom prst="line">
              <a:avLst/>
            </a:prstGeom>
            <a:noFill/>
            <a:ln w="444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1" name="Freeform 94"/>
            <p:cNvSpPr>
              <a:spLocks/>
            </p:cNvSpPr>
            <p:nvPr/>
          </p:nvSpPr>
          <p:spPr bwMode="auto">
            <a:xfrm>
              <a:off x="4265066" y="3034944"/>
              <a:ext cx="169862" cy="346870"/>
            </a:xfrm>
            <a:custGeom>
              <a:avLst/>
              <a:gdLst>
                <a:gd name="T0" fmla="*/ 2147483647 w 29"/>
                <a:gd name="T1" fmla="*/ 2147483647 h 18"/>
                <a:gd name="T2" fmla="*/ 0 w 29"/>
                <a:gd name="T3" fmla="*/ 0 h 18"/>
                <a:gd name="T4" fmla="*/ 0 w 29"/>
                <a:gd name="T5" fmla="*/ 0 h 18"/>
                <a:gd name="T6" fmla="*/ 2147483647 w 29"/>
                <a:gd name="T7" fmla="*/ 2147483647 h 18"/>
                <a:gd name="T8" fmla="*/ 2147483647 w 29"/>
                <a:gd name="T9" fmla="*/ 2147483647 h 18"/>
                <a:gd name="T10" fmla="*/ 2147483647 w 29"/>
                <a:gd name="T11" fmla="*/ 2147483647 h 18"/>
                <a:gd name="T12" fmla="*/ 0 w 29"/>
                <a:gd name="T13" fmla="*/ 2147483647 h 18"/>
                <a:gd name="T14" fmla="*/ 0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18"/>
                <a:gd name="T29" fmla="*/ 29 w 29"/>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18">
                  <a:moveTo>
                    <a:pt x="5" y="9"/>
                  </a:moveTo>
                  <a:cubicBezTo>
                    <a:pt x="0" y="0"/>
                    <a:pt x="0" y="0"/>
                    <a:pt x="0" y="0"/>
                  </a:cubicBezTo>
                  <a:cubicBezTo>
                    <a:pt x="0" y="0"/>
                    <a:pt x="0" y="0"/>
                    <a:pt x="0" y="0"/>
                  </a:cubicBezTo>
                  <a:cubicBezTo>
                    <a:pt x="15" y="6"/>
                    <a:pt x="15" y="6"/>
                    <a:pt x="15" y="6"/>
                  </a:cubicBezTo>
                  <a:cubicBezTo>
                    <a:pt x="19" y="7"/>
                    <a:pt x="24" y="8"/>
                    <a:pt x="29" y="9"/>
                  </a:cubicBezTo>
                  <a:cubicBezTo>
                    <a:pt x="24" y="10"/>
                    <a:pt x="19" y="11"/>
                    <a:pt x="15" y="12"/>
                  </a:cubicBezTo>
                  <a:cubicBezTo>
                    <a:pt x="0" y="18"/>
                    <a:pt x="0" y="18"/>
                    <a:pt x="0" y="18"/>
                  </a:cubicBezTo>
                  <a:cubicBezTo>
                    <a:pt x="0" y="18"/>
                    <a:pt x="0" y="18"/>
                    <a:pt x="0" y="18"/>
                  </a:cubicBezTo>
                  <a:lnTo>
                    <a:pt x="5"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2" name="Line 95"/>
            <p:cNvSpPr>
              <a:spLocks noChangeShapeType="1"/>
            </p:cNvSpPr>
            <p:nvPr/>
          </p:nvSpPr>
          <p:spPr bwMode="auto">
            <a:xfrm flipH="1">
              <a:off x="2248491" y="3878556"/>
              <a:ext cx="1128713" cy="1588"/>
            </a:xfrm>
            <a:prstGeom prst="line">
              <a:avLst/>
            </a:prstGeom>
            <a:noFill/>
            <a:ln w="4445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3" name="Freeform 96"/>
            <p:cNvSpPr>
              <a:spLocks/>
            </p:cNvSpPr>
            <p:nvPr/>
          </p:nvSpPr>
          <p:spPr bwMode="auto">
            <a:xfrm>
              <a:off x="2154680" y="3721047"/>
              <a:ext cx="187622" cy="315017"/>
            </a:xfrm>
            <a:custGeom>
              <a:avLst/>
              <a:gdLst>
                <a:gd name="T0" fmla="*/ 2147483647 w 29"/>
                <a:gd name="T1" fmla="*/ 2147483647 h 18"/>
                <a:gd name="T2" fmla="*/ 2147483647 w 29"/>
                <a:gd name="T3" fmla="*/ 2147483647 h 18"/>
                <a:gd name="T4" fmla="*/ 2147483647 w 29"/>
                <a:gd name="T5" fmla="*/ 2147483647 h 18"/>
                <a:gd name="T6" fmla="*/ 2147483647 w 29"/>
                <a:gd name="T7" fmla="*/ 2147483647 h 18"/>
                <a:gd name="T8" fmla="*/ 0 w 29"/>
                <a:gd name="T9" fmla="*/ 2147483647 h 18"/>
                <a:gd name="T10" fmla="*/ 2147483647 w 29"/>
                <a:gd name="T11" fmla="*/ 2147483647 h 18"/>
                <a:gd name="T12" fmla="*/ 2147483647 w 29"/>
                <a:gd name="T13" fmla="*/ 0 h 18"/>
                <a:gd name="T14" fmla="*/ 2147483647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18"/>
                <a:gd name="T29" fmla="*/ 29 w 29"/>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18">
                  <a:moveTo>
                    <a:pt x="24" y="9"/>
                  </a:moveTo>
                  <a:cubicBezTo>
                    <a:pt x="29" y="18"/>
                    <a:pt x="29" y="18"/>
                    <a:pt x="29" y="18"/>
                  </a:cubicBezTo>
                  <a:cubicBezTo>
                    <a:pt x="29" y="18"/>
                    <a:pt x="29" y="18"/>
                    <a:pt x="29" y="18"/>
                  </a:cubicBezTo>
                  <a:cubicBezTo>
                    <a:pt x="15" y="13"/>
                    <a:pt x="15" y="13"/>
                    <a:pt x="15" y="13"/>
                  </a:cubicBezTo>
                  <a:cubicBezTo>
                    <a:pt x="10" y="11"/>
                    <a:pt x="5" y="10"/>
                    <a:pt x="0" y="9"/>
                  </a:cubicBezTo>
                  <a:cubicBezTo>
                    <a:pt x="5" y="8"/>
                    <a:pt x="10" y="7"/>
                    <a:pt x="15" y="6"/>
                  </a:cubicBezTo>
                  <a:cubicBezTo>
                    <a:pt x="29" y="0"/>
                    <a:pt x="29" y="0"/>
                    <a:pt x="29" y="0"/>
                  </a:cubicBezTo>
                  <a:cubicBezTo>
                    <a:pt x="29" y="1"/>
                    <a:pt x="29" y="1"/>
                    <a:pt x="29" y="1"/>
                  </a:cubicBezTo>
                  <a:lnTo>
                    <a:pt x="24"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 name="Rectangle 97"/>
            <p:cNvSpPr>
              <a:spLocks noChangeArrowheads="1"/>
            </p:cNvSpPr>
            <p:nvPr/>
          </p:nvSpPr>
          <p:spPr bwMode="auto">
            <a:xfrm>
              <a:off x="2487612" y="4913313"/>
              <a:ext cx="128234" cy="249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D</a:t>
              </a:r>
              <a:endParaRPr lang="en-US" sz="1400"/>
            </a:p>
          </p:txBody>
        </p:sp>
        <p:sp>
          <p:nvSpPr>
            <p:cNvPr id="25" name="Rectangle 98"/>
            <p:cNvSpPr>
              <a:spLocks noChangeArrowheads="1"/>
            </p:cNvSpPr>
            <p:nvPr/>
          </p:nvSpPr>
          <p:spPr bwMode="auto">
            <a:xfrm>
              <a:off x="2606675" y="5019675"/>
              <a:ext cx="105933" cy="249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3</a:t>
              </a:r>
              <a:endParaRPr lang="en-US" sz="1400"/>
            </a:p>
          </p:txBody>
        </p:sp>
        <p:sp>
          <p:nvSpPr>
            <p:cNvPr id="26" name="Rectangle 99"/>
            <p:cNvSpPr>
              <a:spLocks noChangeArrowheads="1"/>
            </p:cNvSpPr>
            <p:nvPr/>
          </p:nvSpPr>
          <p:spPr bwMode="auto">
            <a:xfrm>
              <a:off x="3889375" y="4913313"/>
              <a:ext cx="128234" cy="249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D</a:t>
              </a:r>
              <a:endParaRPr lang="en-US" sz="1400"/>
            </a:p>
          </p:txBody>
        </p:sp>
        <p:sp>
          <p:nvSpPr>
            <p:cNvPr id="27" name="Rectangle 100"/>
            <p:cNvSpPr>
              <a:spLocks noChangeArrowheads="1"/>
            </p:cNvSpPr>
            <p:nvPr/>
          </p:nvSpPr>
          <p:spPr bwMode="auto">
            <a:xfrm>
              <a:off x="4008438" y="5019675"/>
              <a:ext cx="105933" cy="249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a:t>
              </a:r>
              <a:endParaRPr lang="en-US" sz="1400"/>
            </a:p>
          </p:txBody>
        </p:sp>
        <p:sp>
          <p:nvSpPr>
            <p:cNvPr id="28" name="Rectangle 101"/>
            <p:cNvSpPr>
              <a:spLocks noChangeArrowheads="1"/>
            </p:cNvSpPr>
            <p:nvPr/>
          </p:nvSpPr>
          <p:spPr bwMode="auto">
            <a:xfrm>
              <a:off x="5294313" y="4913313"/>
              <a:ext cx="128234" cy="249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D</a:t>
              </a:r>
              <a:endParaRPr lang="en-US" sz="1400"/>
            </a:p>
          </p:txBody>
        </p:sp>
        <p:sp>
          <p:nvSpPr>
            <p:cNvPr id="29" name="Rectangle 102"/>
            <p:cNvSpPr>
              <a:spLocks noChangeArrowheads="1"/>
            </p:cNvSpPr>
            <p:nvPr/>
          </p:nvSpPr>
          <p:spPr bwMode="auto">
            <a:xfrm>
              <a:off x="5413375" y="5019675"/>
              <a:ext cx="105933" cy="249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2</a:t>
              </a:r>
              <a:endParaRPr lang="en-US" sz="1400"/>
            </a:p>
          </p:txBody>
        </p:sp>
        <p:sp>
          <p:nvSpPr>
            <p:cNvPr id="30" name="Freeform 103"/>
            <p:cNvSpPr>
              <a:spLocks/>
            </p:cNvSpPr>
            <p:nvPr/>
          </p:nvSpPr>
          <p:spPr bwMode="auto">
            <a:xfrm>
              <a:off x="2410577" y="4042258"/>
              <a:ext cx="1207509" cy="625776"/>
            </a:xfrm>
            <a:custGeom>
              <a:avLst/>
              <a:gdLst>
                <a:gd name="T0" fmla="*/ 2147483647 w 173"/>
                <a:gd name="T1" fmla="*/ 2147483647 h 94"/>
                <a:gd name="T2" fmla="*/ 2147483647 w 173"/>
                <a:gd name="T3" fmla="*/ 2147483647 h 94"/>
                <a:gd name="T4" fmla="*/ 2147483647 w 173"/>
                <a:gd name="T5" fmla="*/ 2147483647 h 94"/>
                <a:gd name="T6" fmla="*/ 0 w 173"/>
                <a:gd name="T7" fmla="*/ 2147483647 h 94"/>
                <a:gd name="T8" fmla="*/ 0 w 173"/>
                <a:gd name="T9" fmla="*/ 2147483647 h 94"/>
                <a:gd name="T10" fmla="*/ 2147483647 w 173"/>
                <a:gd name="T11" fmla="*/ 0 h 94"/>
                <a:gd name="T12" fmla="*/ 2147483647 w 173"/>
                <a:gd name="T13" fmla="*/ 0 h 94"/>
                <a:gd name="T14" fmla="*/ 2147483647 w 173"/>
                <a:gd name="T15" fmla="*/ 2147483647 h 94"/>
                <a:gd name="T16" fmla="*/ 2147483647 w 173"/>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94">
                  <a:moveTo>
                    <a:pt x="173" y="85"/>
                  </a:moveTo>
                  <a:cubicBezTo>
                    <a:pt x="173" y="90"/>
                    <a:pt x="168" y="94"/>
                    <a:pt x="163" y="94"/>
                  </a:cubicBezTo>
                  <a:cubicBezTo>
                    <a:pt x="11" y="94"/>
                    <a:pt x="11" y="94"/>
                    <a:pt x="11" y="94"/>
                  </a:cubicBezTo>
                  <a:cubicBezTo>
                    <a:pt x="5" y="94"/>
                    <a:pt x="0" y="90"/>
                    <a:pt x="0" y="85"/>
                  </a:cubicBezTo>
                  <a:cubicBezTo>
                    <a:pt x="0" y="8"/>
                    <a:pt x="0" y="8"/>
                    <a:pt x="0" y="8"/>
                  </a:cubicBezTo>
                  <a:cubicBezTo>
                    <a:pt x="0" y="3"/>
                    <a:pt x="5" y="0"/>
                    <a:pt x="11" y="0"/>
                  </a:cubicBezTo>
                  <a:cubicBezTo>
                    <a:pt x="163" y="0"/>
                    <a:pt x="163" y="0"/>
                    <a:pt x="163" y="0"/>
                  </a:cubicBezTo>
                  <a:cubicBezTo>
                    <a:pt x="168" y="0"/>
                    <a:pt x="173" y="3"/>
                    <a:pt x="173" y="8"/>
                  </a:cubicBezTo>
                  <a:lnTo>
                    <a:pt x="173" y="85"/>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a:p>
          </p:txBody>
        </p:sp>
        <p:sp>
          <p:nvSpPr>
            <p:cNvPr id="31" name="Freeform 109"/>
            <p:cNvSpPr>
              <a:spLocks/>
            </p:cNvSpPr>
            <p:nvPr/>
          </p:nvSpPr>
          <p:spPr bwMode="auto">
            <a:xfrm>
              <a:off x="3089800" y="2387631"/>
              <a:ext cx="1190943" cy="669949"/>
            </a:xfrm>
            <a:custGeom>
              <a:avLst/>
              <a:gdLst>
                <a:gd name="T0" fmla="*/ 2147483647 w 172"/>
                <a:gd name="T1" fmla="*/ 2147483647 h 95"/>
                <a:gd name="T2" fmla="*/ 2147483647 w 172"/>
                <a:gd name="T3" fmla="*/ 2147483647 h 95"/>
                <a:gd name="T4" fmla="*/ 2147483647 w 172"/>
                <a:gd name="T5" fmla="*/ 2147483647 h 95"/>
                <a:gd name="T6" fmla="*/ 0 w 172"/>
                <a:gd name="T7" fmla="*/ 2147483647 h 95"/>
                <a:gd name="T8" fmla="*/ 0 w 172"/>
                <a:gd name="T9" fmla="*/ 2147483647 h 95"/>
                <a:gd name="T10" fmla="*/ 2147483647 w 172"/>
                <a:gd name="T11" fmla="*/ 0 h 95"/>
                <a:gd name="T12" fmla="*/ 2147483647 w 172"/>
                <a:gd name="T13" fmla="*/ 0 h 95"/>
                <a:gd name="T14" fmla="*/ 2147483647 w 172"/>
                <a:gd name="T15" fmla="*/ 2147483647 h 95"/>
                <a:gd name="T16" fmla="*/ 2147483647 w 172"/>
                <a:gd name="T17" fmla="*/ 2147483647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2" h="95">
                  <a:moveTo>
                    <a:pt x="172" y="86"/>
                  </a:moveTo>
                  <a:cubicBezTo>
                    <a:pt x="172" y="91"/>
                    <a:pt x="168" y="95"/>
                    <a:pt x="162" y="95"/>
                  </a:cubicBezTo>
                  <a:cubicBezTo>
                    <a:pt x="10" y="95"/>
                    <a:pt x="10" y="95"/>
                    <a:pt x="10" y="95"/>
                  </a:cubicBezTo>
                  <a:cubicBezTo>
                    <a:pt x="4" y="95"/>
                    <a:pt x="0" y="91"/>
                    <a:pt x="0" y="86"/>
                  </a:cubicBezTo>
                  <a:cubicBezTo>
                    <a:pt x="0" y="9"/>
                    <a:pt x="0" y="9"/>
                    <a:pt x="0" y="9"/>
                  </a:cubicBezTo>
                  <a:cubicBezTo>
                    <a:pt x="0" y="4"/>
                    <a:pt x="4" y="0"/>
                    <a:pt x="10" y="0"/>
                  </a:cubicBezTo>
                  <a:cubicBezTo>
                    <a:pt x="162" y="0"/>
                    <a:pt x="162" y="0"/>
                    <a:pt x="162" y="0"/>
                  </a:cubicBezTo>
                  <a:cubicBezTo>
                    <a:pt x="168" y="0"/>
                    <a:pt x="172" y="4"/>
                    <a:pt x="172" y="9"/>
                  </a:cubicBezTo>
                  <a:lnTo>
                    <a:pt x="172" y="86"/>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a:p>
          </p:txBody>
        </p:sp>
        <p:sp>
          <p:nvSpPr>
            <p:cNvPr id="32" name="TextBox 56"/>
            <p:cNvSpPr txBox="1">
              <a:spLocks noChangeArrowheads="1"/>
            </p:cNvSpPr>
            <p:nvPr/>
          </p:nvSpPr>
          <p:spPr bwMode="auto">
            <a:xfrm>
              <a:off x="3073977" y="2388835"/>
              <a:ext cx="1232178" cy="677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600">
                  <a:ea typeface="MS PGothic" pitchFamily="34" charset="-128"/>
                </a:rPr>
                <a:t>Increase in demand</a:t>
              </a:r>
            </a:p>
          </p:txBody>
        </p:sp>
        <p:sp>
          <p:nvSpPr>
            <p:cNvPr id="33" name="TextBox 56"/>
            <p:cNvSpPr txBox="1">
              <a:spLocks noChangeArrowheads="1"/>
            </p:cNvSpPr>
            <p:nvPr/>
          </p:nvSpPr>
          <p:spPr bwMode="auto">
            <a:xfrm>
              <a:off x="2362199" y="4036065"/>
              <a:ext cx="1255477" cy="677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600">
                  <a:ea typeface="MS PGothic" pitchFamily="34" charset="-128"/>
                </a:rPr>
                <a:t>Decrease in demand</a:t>
              </a:r>
            </a:p>
          </p:txBody>
        </p:sp>
      </p:grpSp>
      <p:sp>
        <p:nvSpPr>
          <p:cNvPr id="35" name="Text Box 115"/>
          <p:cNvSpPr txBox="1">
            <a:spLocks noChangeArrowheads="1"/>
          </p:cNvSpPr>
          <p:nvPr/>
        </p:nvSpPr>
        <p:spPr bwMode="auto">
          <a:xfrm>
            <a:off x="5684816" y="1527175"/>
            <a:ext cx="3962400" cy="1720575"/>
          </a:xfrm>
          <a:prstGeom prst="rect">
            <a:avLst/>
          </a:prstGeom>
          <a:solidFill>
            <a:schemeClr val="accent6">
              <a:lumMod val="40000"/>
              <a:lumOff val="60000"/>
            </a:schemeClr>
          </a:solidFill>
          <a:ln w="57150" cmpd="thinThick" algn="ctr">
            <a:noFill/>
            <a:miter lim="800000"/>
            <a:headEnd/>
            <a:tailEnd type="none" w="sm" len="lg"/>
          </a:ln>
          <a:effectLst>
            <a:outerShdw blurRad="50800" dist="38100" dir="2700000" algn="tl" rotWithShape="0">
              <a:prstClr val="black">
                <a:alpha val="40000"/>
              </a:prstClr>
            </a:outerShdw>
          </a:effectLst>
          <a:scene3d>
            <a:camera prst="orthographicFront"/>
            <a:lightRig rig="threePt" dir="t"/>
          </a:scene3d>
          <a:sp3d>
            <a:bevelT/>
          </a:sp3d>
        </p:spPr>
        <p:txBody>
          <a:bodyPr/>
          <a:lstStyle/>
          <a:p>
            <a:pPr marL="115888" lvl="1" fontAlgn="auto">
              <a:spcBef>
                <a:spcPct val="20000"/>
              </a:spcBef>
              <a:spcAft>
                <a:spcPts val="0"/>
              </a:spcAft>
              <a:buClr>
                <a:schemeClr val="tx1"/>
              </a:buClr>
              <a:defRPr/>
            </a:pPr>
            <a:r>
              <a:rPr lang="en-US" sz="2000" dirty="0">
                <a:latin typeface="+mn-lt"/>
              </a:rPr>
              <a:t>An “</a:t>
            </a:r>
            <a:r>
              <a:rPr lang="en-US" sz="2000" b="1" dirty="0">
                <a:latin typeface="+mn-lt"/>
              </a:rPr>
              <a:t>increase in demand</a:t>
            </a:r>
            <a:r>
              <a:rPr lang="en-US" sz="2000" dirty="0">
                <a:latin typeface="+mn-lt"/>
              </a:rPr>
              <a:t>” means a </a:t>
            </a:r>
            <a:r>
              <a:rPr lang="en-US" sz="2000" i="1" dirty="0">
                <a:latin typeface="+mn-lt"/>
              </a:rPr>
              <a:t>rightward</a:t>
            </a:r>
            <a:r>
              <a:rPr lang="en-US" sz="2000" dirty="0">
                <a:latin typeface="+mn-lt"/>
              </a:rPr>
              <a:t> shift of the demand curve: at any given price, consumers demand a larger quantity than before.  (D1</a:t>
            </a:r>
            <a:r>
              <a:rPr lang="en-US" sz="2000" dirty="0">
                <a:latin typeface="+mn-lt"/>
                <a:sym typeface="Wingdings" pitchFamily="2" charset="2"/>
              </a:rPr>
              <a:t>D2)</a:t>
            </a:r>
          </a:p>
        </p:txBody>
      </p:sp>
      <p:sp>
        <p:nvSpPr>
          <p:cNvPr id="36" name="TextBox 35"/>
          <p:cNvSpPr txBox="1"/>
          <p:nvPr/>
        </p:nvSpPr>
        <p:spPr>
          <a:xfrm>
            <a:off x="9441297" y="6377078"/>
            <a:ext cx="1492716"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2 | Module 5</a:t>
            </a:r>
          </a:p>
        </p:txBody>
      </p:sp>
    </p:spTree>
    <p:extLst>
      <p:ext uri="{BB962C8B-B14F-4D97-AF65-F5344CB8AC3E}">
        <p14:creationId xmlns:p14="http://schemas.microsoft.com/office/powerpoint/2010/main" val="402403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ox(in)">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Understanding Shifts of the Demand Curve</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680812" y="1246286"/>
            <a:ext cx="10553463" cy="7331238"/>
          </a:xfrm>
          <a:prstGeom prst="rect">
            <a:avLst/>
          </a:prstGeom>
          <a:noFill/>
        </p:spPr>
        <p:txBody>
          <a:bodyPr wrap="square" rtlCol="0">
            <a:spAutoFit/>
          </a:bodyPr>
          <a:lstStyle/>
          <a:p>
            <a:pPr marL="365125" lvl="0" indent="-284163">
              <a:spcBef>
                <a:spcPct val="20000"/>
              </a:spcBef>
              <a:buFont typeface="Arial" pitchFamily="34" charset="0"/>
              <a:buChar char="•"/>
              <a:defRPr/>
            </a:pPr>
            <a:r>
              <a:rPr lang="en-US" sz="2600" dirty="0">
                <a:solidFill>
                  <a:prstClr val="black"/>
                </a:solidFill>
              </a:rPr>
              <a:t>Changes in the Prices of Related Goods</a:t>
            </a:r>
          </a:p>
          <a:p>
            <a:pPr marL="898525" lvl="1" indent="-288925">
              <a:spcBef>
                <a:spcPct val="20000"/>
              </a:spcBef>
              <a:buFont typeface="Arial" pitchFamily="34" charset="0"/>
              <a:buChar char="–"/>
              <a:defRPr/>
            </a:pPr>
            <a:r>
              <a:rPr lang="en-US" sz="2400" b="1" dirty="0">
                <a:solidFill>
                  <a:prstClr val="black"/>
                </a:solidFill>
              </a:rPr>
              <a:t>Substitutes</a:t>
            </a:r>
            <a:r>
              <a:rPr lang="en-US" sz="2400" dirty="0">
                <a:solidFill>
                  <a:prstClr val="black"/>
                </a:solidFill>
              </a:rPr>
              <a:t>: </a:t>
            </a:r>
            <a:r>
              <a:rPr lang="en-US" sz="2400" i="1" dirty="0">
                <a:solidFill>
                  <a:prstClr val="black"/>
                </a:solidFill>
              </a:rPr>
              <a:t>Two goods are </a:t>
            </a:r>
            <a:r>
              <a:rPr lang="en-US" sz="2400" b="1" i="1" dirty="0">
                <a:solidFill>
                  <a:prstClr val="black"/>
                </a:solidFill>
              </a:rPr>
              <a:t>substitutes</a:t>
            </a:r>
            <a:r>
              <a:rPr lang="en-US" sz="2400" i="1" dirty="0">
                <a:solidFill>
                  <a:prstClr val="black"/>
                </a:solidFill>
              </a:rPr>
              <a:t> if a fall in the price of one of the goods makes consumers less willing to buy the other good</a:t>
            </a:r>
            <a:r>
              <a:rPr lang="en-US" sz="2400" dirty="0">
                <a:solidFill>
                  <a:prstClr val="black"/>
                </a:solidFill>
              </a:rPr>
              <a:t>. </a:t>
            </a:r>
          </a:p>
          <a:p>
            <a:pPr marL="609600" lvl="1">
              <a:spcBef>
                <a:spcPct val="20000"/>
              </a:spcBef>
              <a:defRPr/>
            </a:pPr>
            <a:endParaRPr lang="en-US" sz="2400" dirty="0">
              <a:solidFill>
                <a:prstClr val="black"/>
              </a:solidFill>
            </a:endParaRPr>
          </a:p>
          <a:p>
            <a:pPr marL="898525" lvl="1" indent="-288925">
              <a:spcBef>
                <a:spcPct val="20000"/>
              </a:spcBef>
              <a:buFont typeface="Arial" pitchFamily="34" charset="0"/>
              <a:buChar char="–"/>
              <a:defRPr/>
            </a:pPr>
            <a:r>
              <a:rPr lang="en-US" sz="2400" b="1" dirty="0">
                <a:solidFill>
                  <a:prstClr val="black"/>
                </a:solidFill>
              </a:rPr>
              <a:t>Complements</a:t>
            </a:r>
            <a:r>
              <a:rPr lang="en-US" sz="2400" dirty="0">
                <a:solidFill>
                  <a:prstClr val="black"/>
                </a:solidFill>
              </a:rPr>
              <a:t>: </a:t>
            </a:r>
            <a:r>
              <a:rPr lang="en-US" sz="2400" i="1" dirty="0">
                <a:solidFill>
                  <a:prstClr val="black"/>
                </a:solidFill>
              </a:rPr>
              <a:t>Two goods are </a:t>
            </a:r>
            <a:r>
              <a:rPr lang="en-US" sz="2400" b="1" i="1" dirty="0">
                <a:solidFill>
                  <a:prstClr val="black"/>
                </a:solidFill>
              </a:rPr>
              <a:t>complements</a:t>
            </a:r>
            <a:r>
              <a:rPr lang="en-US" sz="2400" i="1" dirty="0">
                <a:solidFill>
                  <a:prstClr val="black"/>
                </a:solidFill>
              </a:rPr>
              <a:t> if a fall in the price of one good makes people more willing to buy the other good</a:t>
            </a:r>
            <a:r>
              <a:rPr lang="en-US" sz="2400" dirty="0">
                <a:solidFill>
                  <a:prstClr val="black"/>
                </a:solidFill>
              </a:rPr>
              <a:t>.</a:t>
            </a:r>
            <a:r>
              <a:rPr lang="en-US" sz="2800" dirty="0">
                <a:solidFill>
                  <a:prstClr val="black"/>
                </a:solidFill>
              </a:rPr>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3" name="TextBox 12"/>
          <p:cNvSpPr txBox="1"/>
          <p:nvPr/>
        </p:nvSpPr>
        <p:spPr>
          <a:xfrm>
            <a:off x="9441297" y="6377078"/>
            <a:ext cx="1492716"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2 | Module 5</a:t>
            </a:r>
          </a:p>
        </p:txBody>
      </p:sp>
    </p:spTree>
    <p:extLst>
      <p:ext uri="{BB962C8B-B14F-4D97-AF65-F5344CB8AC3E}">
        <p14:creationId xmlns:p14="http://schemas.microsoft.com/office/powerpoint/2010/main" val="1992332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Understanding Shifts of the Demand Curve</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680812" y="1246286"/>
            <a:ext cx="10553463" cy="7269682"/>
          </a:xfrm>
          <a:prstGeom prst="rect">
            <a:avLst/>
          </a:prstGeom>
          <a:noFill/>
        </p:spPr>
        <p:txBody>
          <a:bodyPr wrap="square" rtlCol="0">
            <a:spAutoFit/>
          </a:bodyPr>
          <a:lstStyle/>
          <a:p>
            <a:pPr marL="365125" lvl="0" indent="-284163">
              <a:spcBef>
                <a:spcPct val="20000"/>
              </a:spcBef>
              <a:buFont typeface="Arial" pitchFamily="34" charset="0"/>
              <a:buChar char="•"/>
              <a:defRPr/>
            </a:pPr>
            <a:r>
              <a:rPr lang="en-US" sz="2600" dirty="0">
                <a:solidFill>
                  <a:prstClr val="black"/>
                </a:solidFill>
              </a:rPr>
              <a:t>Changes in Income</a:t>
            </a:r>
          </a:p>
          <a:p>
            <a:pPr marL="898525" lvl="1" indent="-288925">
              <a:spcBef>
                <a:spcPct val="20000"/>
              </a:spcBef>
              <a:buFont typeface="Arial" pitchFamily="34" charset="0"/>
              <a:buChar char="–"/>
              <a:defRPr/>
            </a:pPr>
            <a:r>
              <a:rPr lang="en-US" sz="2400" b="1" dirty="0">
                <a:solidFill>
                  <a:prstClr val="black"/>
                </a:solidFill>
              </a:rPr>
              <a:t>Normal Goods</a:t>
            </a:r>
            <a:r>
              <a:rPr lang="en-US" sz="2400" dirty="0">
                <a:solidFill>
                  <a:prstClr val="black"/>
                </a:solidFill>
              </a:rPr>
              <a:t>: </a:t>
            </a:r>
            <a:r>
              <a:rPr lang="en-US" sz="2400" i="1" dirty="0">
                <a:solidFill>
                  <a:prstClr val="black"/>
                </a:solidFill>
              </a:rPr>
              <a:t>When a rise in income increases the demand for a good - the normal case - we say that the good is a </a:t>
            </a:r>
            <a:r>
              <a:rPr lang="en-US" sz="2400" b="1" i="1" dirty="0">
                <a:solidFill>
                  <a:prstClr val="black"/>
                </a:solidFill>
              </a:rPr>
              <a:t>normal</a:t>
            </a:r>
            <a:r>
              <a:rPr lang="en-US" sz="2400" i="1" dirty="0">
                <a:solidFill>
                  <a:prstClr val="black"/>
                </a:solidFill>
              </a:rPr>
              <a:t> </a:t>
            </a:r>
            <a:r>
              <a:rPr lang="en-US" sz="2400" b="1" i="1" dirty="0">
                <a:solidFill>
                  <a:prstClr val="black"/>
                </a:solidFill>
              </a:rPr>
              <a:t>good</a:t>
            </a:r>
            <a:r>
              <a:rPr lang="en-US" sz="2400" i="1" dirty="0">
                <a:solidFill>
                  <a:prstClr val="black"/>
                </a:solidFill>
              </a:rPr>
              <a:t>.</a:t>
            </a:r>
            <a:r>
              <a:rPr lang="en-US" sz="2400" dirty="0">
                <a:solidFill>
                  <a:prstClr val="black"/>
                </a:solidFill>
              </a:rPr>
              <a:t> </a:t>
            </a:r>
          </a:p>
          <a:p>
            <a:pPr marL="609600" lvl="1">
              <a:spcBef>
                <a:spcPct val="20000"/>
              </a:spcBef>
              <a:defRPr/>
            </a:pPr>
            <a:endParaRPr lang="en-US" sz="2400" dirty="0">
              <a:solidFill>
                <a:prstClr val="black"/>
              </a:solidFill>
            </a:endParaRPr>
          </a:p>
          <a:p>
            <a:pPr marL="898525" lvl="1" indent="-288925">
              <a:spcBef>
                <a:spcPct val="20000"/>
              </a:spcBef>
              <a:buFont typeface="Arial" pitchFamily="34" charset="0"/>
              <a:buChar char="–"/>
              <a:defRPr/>
            </a:pPr>
            <a:r>
              <a:rPr lang="en-US" sz="2400" b="1" dirty="0">
                <a:solidFill>
                  <a:prstClr val="black"/>
                </a:solidFill>
              </a:rPr>
              <a:t>Inferior Goods:</a:t>
            </a:r>
            <a:r>
              <a:rPr lang="en-US" sz="2400" dirty="0">
                <a:solidFill>
                  <a:prstClr val="black"/>
                </a:solidFill>
              </a:rPr>
              <a:t> </a:t>
            </a:r>
            <a:r>
              <a:rPr lang="en-US" sz="2400" i="1" dirty="0">
                <a:solidFill>
                  <a:prstClr val="black"/>
                </a:solidFill>
              </a:rPr>
              <a:t>When a rise in income decreases the demand for a good, it is an </a:t>
            </a:r>
            <a:r>
              <a:rPr lang="en-US" sz="2400" b="1" i="1" dirty="0">
                <a:solidFill>
                  <a:prstClr val="black"/>
                </a:solidFill>
              </a:rPr>
              <a:t>inferior good</a:t>
            </a:r>
            <a:r>
              <a:rPr lang="en-US" sz="2400" dirty="0">
                <a:solidFill>
                  <a:prstClr val="black"/>
                </a:solidFill>
              </a:rPr>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3" name="TextBox 12"/>
          <p:cNvSpPr txBox="1"/>
          <p:nvPr/>
        </p:nvSpPr>
        <p:spPr>
          <a:xfrm>
            <a:off x="9441297" y="6377078"/>
            <a:ext cx="1492716"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2 | Module 5</a:t>
            </a:r>
          </a:p>
        </p:txBody>
      </p:sp>
    </p:spTree>
    <p:extLst>
      <p:ext uri="{BB962C8B-B14F-4D97-AF65-F5344CB8AC3E}">
        <p14:creationId xmlns:p14="http://schemas.microsoft.com/office/powerpoint/2010/main" val="3985541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Understanding Shifts of the Demand Curve</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680813" y="1246286"/>
            <a:ext cx="7243988" cy="4302716"/>
          </a:xfrm>
          <a:prstGeom prst="rect">
            <a:avLst/>
          </a:prstGeom>
          <a:noFill/>
        </p:spPr>
        <p:txBody>
          <a:bodyPr wrap="square" rtlCol="0">
            <a:spAutoFit/>
          </a:bodyPr>
          <a:lstStyle/>
          <a:p>
            <a:pPr marL="365125" lvl="0" indent="-284163">
              <a:spcBef>
                <a:spcPct val="20000"/>
              </a:spcBef>
              <a:buFont typeface="Arial" pitchFamily="34" charset="0"/>
              <a:buChar char="•"/>
              <a:defRPr/>
            </a:pPr>
            <a:r>
              <a:rPr lang="en-US" sz="2600" dirty="0">
                <a:solidFill>
                  <a:prstClr val="black"/>
                </a:solidFill>
              </a:rPr>
              <a:t>Changes in Tastes</a:t>
            </a:r>
          </a:p>
          <a:p>
            <a:pPr marL="890588" lvl="1" indent="-284163">
              <a:spcBef>
                <a:spcPct val="20000"/>
              </a:spcBef>
              <a:buFont typeface="Arial" pitchFamily="34" charset="0"/>
              <a:buChar char="–"/>
              <a:defRPr/>
            </a:pPr>
            <a:r>
              <a:rPr lang="en-US" sz="2200" dirty="0">
                <a:solidFill>
                  <a:prstClr val="black"/>
                </a:solidFill>
              </a:rPr>
              <a:t>Economists usually lump together changes in demand due to fads, beliefs, cultural shifts, and so on under the heading of changes in </a:t>
            </a:r>
            <a:r>
              <a:rPr lang="en-US" sz="2200" i="1" dirty="0">
                <a:solidFill>
                  <a:prstClr val="black"/>
                </a:solidFill>
              </a:rPr>
              <a:t>tastes</a:t>
            </a:r>
            <a:r>
              <a:rPr lang="en-US" sz="2200" dirty="0">
                <a:solidFill>
                  <a:prstClr val="black"/>
                </a:solidFill>
              </a:rPr>
              <a:t>, or </a:t>
            </a:r>
            <a:r>
              <a:rPr lang="en-US" sz="2200" i="1" dirty="0">
                <a:solidFill>
                  <a:prstClr val="black"/>
                </a:solidFill>
              </a:rPr>
              <a:t>preferences.</a:t>
            </a:r>
            <a:endParaRPr lang="en-US" sz="2200" dirty="0">
              <a:solidFill>
                <a:prstClr val="black"/>
              </a:solidFill>
            </a:endParaRPr>
          </a:p>
          <a:p>
            <a:pPr marL="80962" lvl="0">
              <a:spcBef>
                <a:spcPct val="20000"/>
              </a:spcBef>
              <a:defRPr/>
            </a:pPr>
            <a:endParaRPr lang="en-US" sz="2600" dirty="0">
              <a:solidFill>
                <a:prstClr val="black"/>
              </a:solidFill>
            </a:endParaRPr>
          </a:p>
          <a:p>
            <a:pPr marL="365125" lvl="0" indent="-284163">
              <a:spcBef>
                <a:spcPct val="20000"/>
              </a:spcBef>
              <a:buFont typeface="Arial" pitchFamily="34" charset="0"/>
              <a:buChar char="•"/>
              <a:defRPr/>
            </a:pPr>
            <a:r>
              <a:rPr lang="en-US" sz="2600" dirty="0">
                <a:solidFill>
                  <a:prstClr val="black"/>
                </a:solidFill>
              </a:rPr>
              <a:t>Changes in Expectations</a:t>
            </a:r>
          </a:p>
          <a:p>
            <a:pPr marL="890588" lvl="1" indent="-284163">
              <a:spcBef>
                <a:spcPct val="20000"/>
              </a:spcBef>
              <a:buFont typeface="Arial" pitchFamily="34" charset="0"/>
              <a:buChar char="–"/>
              <a:defRPr/>
            </a:pPr>
            <a:r>
              <a:rPr lang="en-US" sz="2200" dirty="0">
                <a:solidFill>
                  <a:prstClr val="black"/>
                </a:solidFill>
              </a:rPr>
              <a:t>Expectations of a future drop in price lead to a decrease in demand today.</a:t>
            </a:r>
          </a:p>
          <a:p>
            <a:pPr marL="890588" lvl="1" indent="-284163">
              <a:spcBef>
                <a:spcPct val="20000"/>
              </a:spcBef>
              <a:buFont typeface="Arial" pitchFamily="34" charset="0"/>
              <a:buChar char="–"/>
              <a:defRPr/>
            </a:pPr>
            <a:r>
              <a:rPr lang="en-US" sz="2200" dirty="0">
                <a:solidFill>
                  <a:prstClr val="black"/>
                </a:solidFill>
              </a:rPr>
              <a:t>Expectations of a future rise in price are likely </a:t>
            </a:r>
            <a:br>
              <a:rPr lang="en-US" sz="2200" dirty="0">
                <a:solidFill>
                  <a:prstClr val="black"/>
                </a:solidFill>
              </a:rPr>
            </a:br>
            <a:r>
              <a:rPr lang="en-US" sz="2200" dirty="0">
                <a:solidFill>
                  <a:prstClr val="black"/>
                </a:solidFill>
              </a:rPr>
              <a:t>to cause an increase in demand today.</a:t>
            </a:r>
            <a:endParaRPr lang="en-US" dirty="0"/>
          </a:p>
          <a:p>
            <a:endParaRPr lang="en-US" dirty="0"/>
          </a:p>
        </p:txBody>
      </p:sp>
      <p:sp>
        <p:nvSpPr>
          <p:cNvPr id="13" name="TextBox 12"/>
          <p:cNvSpPr txBox="1"/>
          <p:nvPr/>
        </p:nvSpPr>
        <p:spPr>
          <a:xfrm>
            <a:off x="9441297" y="6377078"/>
            <a:ext cx="1492716"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2 | Module 5</a:t>
            </a:r>
          </a:p>
        </p:txBody>
      </p:sp>
      <p:pic>
        <p:nvPicPr>
          <p:cNvPr id="3"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58023" y="1743254"/>
            <a:ext cx="3966548" cy="3578840"/>
          </a:xfrm>
          <a:prstGeom prst="rect">
            <a:avLst/>
          </a:prstGeom>
        </p:spPr>
      </p:pic>
    </p:spTree>
    <p:extLst>
      <p:ext uri="{BB962C8B-B14F-4D97-AF65-F5344CB8AC3E}">
        <p14:creationId xmlns:p14="http://schemas.microsoft.com/office/powerpoint/2010/main" val="2070498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02724"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Individual Demand Curve and the Market Demand Curve</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57" name="Line 344"/>
          <p:cNvSpPr>
            <a:spLocks noChangeShapeType="1"/>
          </p:cNvSpPr>
          <p:nvPr/>
        </p:nvSpPr>
        <p:spPr bwMode="auto">
          <a:xfrm>
            <a:off x="4210965" y="4862513"/>
            <a:ext cx="0" cy="0"/>
          </a:xfrm>
          <a:prstGeom prst="line">
            <a:avLst/>
          </a:prstGeom>
          <a:noFill/>
          <a:ln w="36513">
            <a:solidFill>
              <a:srgbClr val="AEC5E7"/>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58" name="Line 345"/>
          <p:cNvSpPr>
            <a:spLocks noChangeShapeType="1"/>
          </p:cNvSpPr>
          <p:nvPr/>
        </p:nvSpPr>
        <p:spPr bwMode="auto">
          <a:xfrm>
            <a:off x="3331490" y="3752850"/>
            <a:ext cx="0" cy="0"/>
          </a:xfrm>
          <a:prstGeom prst="line">
            <a:avLst/>
          </a:prstGeom>
          <a:noFill/>
          <a:ln w="36513">
            <a:solidFill>
              <a:srgbClr val="AEC5E7"/>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91" name="Text Box 62"/>
          <p:cNvSpPr txBox="1">
            <a:spLocks noChangeArrowheads="1"/>
          </p:cNvSpPr>
          <p:nvPr/>
        </p:nvSpPr>
        <p:spPr bwMode="auto">
          <a:xfrm>
            <a:off x="1001251" y="1275231"/>
            <a:ext cx="7670506" cy="769441"/>
          </a:xfrm>
          <a:prstGeom prst="rect">
            <a:avLst/>
          </a:prstGeom>
          <a:solidFill>
            <a:schemeClr val="accent6">
              <a:lumMod val="40000"/>
              <a:lumOff val="60000"/>
            </a:schemeClr>
          </a:solidFill>
          <a:ln w="25400" algn="ctr">
            <a:noFill/>
            <a:prstDash val="sysDot"/>
            <a:miter lim="800000"/>
            <a:headEnd/>
            <a:tailEnd type="none" w="med" len="lg"/>
          </a:ln>
          <a:effectLst>
            <a:outerShdw blurRad="50800" dist="38100" dir="2700000" algn="tl" rotWithShape="0">
              <a:prstClr val="black">
                <a:alpha val="40000"/>
              </a:prstClr>
            </a:outerShdw>
          </a:effectLst>
          <a:scene3d>
            <a:camera prst="orthographicFront"/>
            <a:lightRig rig="threePt" dir="t"/>
          </a:scene3d>
          <a:sp3d>
            <a:bevelT/>
          </a:sp3d>
        </p:spPr>
        <p:txBody>
          <a:bodyPr>
            <a:spAutoFit/>
          </a:bodyPr>
          <a:lstStyle/>
          <a:p>
            <a:pPr marL="1588" indent="-1588" fontAlgn="auto">
              <a:spcBef>
                <a:spcPts val="0"/>
              </a:spcBef>
              <a:spcAft>
                <a:spcPts val="0"/>
              </a:spcAft>
              <a:defRPr/>
            </a:pPr>
            <a:r>
              <a:rPr lang="en-US" sz="2200" dirty="0">
                <a:latin typeface="+mn-lt"/>
              </a:rPr>
              <a:t>The market demand curve is the </a:t>
            </a:r>
            <a:r>
              <a:rPr lang="en-US" sz="2200" i="1" dirty="0">
                <a:latin typeface="+mn-lt"/>
              </a:rPr>
              <a:t>horizontal sum </a:t>
            </a:r>
            <a:r>
              <a:rPr lang="en-US" sz="2200" dirty="0">
                <a:latin typeface="+mn-lt"/>
              </a:rPr>
              <a:t>of the individual demand curves of all consumers in that market.</a:t>
            </a:r>
          </a:p>
        </p:txBody>
      </p:sp>
      <p:sp>
        <p:nvSpPr>
          <p:cNvPr id="93" name="TextBox 92"/>
          <p:cNvSpPr txBox="1"/>
          <p:nvPr/>
        </p:nvSpPr>
        <p:spPr>
          <a:xfrm>
            <a:off x="9441297" y="6377078"/>
            <a:ext cx="1492716"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2 | Module 5</a:t>
            </a:r>
          </a:p>
        </p:txBody>
      </p:sp>
      <p:pic>
        <p:nvPicPr>
          <p:cNvPr id="5" name="Picture 4"/>
          <p:cNvPicPr>
            <a:picLocks noChangeAspect="1"/>
          </p:cNvPicPr>
          <p:nvPr/>
        </p:nvPicPr>
        <p:blipFill>
          <a:blip r:embed="rId4">
            <a:clrChange>
              <a:clrFrom>
                <a:srgbClr val="FFFFFF"/>
              </a:clrFrom>
              <a:clrTo>
                <a:srgbClr val="FFFFFF">
                  <a:alpha val="0"/>
                </a:srgbClr>
              </a:clrTo>
            </a:clrChange>
          </a:blip>
          <a:stretch>
            <a:fillRect/>
          </a:stretch>
        </p:blipFill>
        <p:spPr>
          <a:xfrm>
            <a:off x="683680" y="2143271"/>
            <a:ext cx="10544175" cy="4248150"/>
          </a:xfrm>
          <a:prstGeom prst="rect">
            <a:avLst/>
          </a:prstGeom>
        </p:spPr>
      </p:pic>
    </p:spTree>
    <p:extLst>
      <p:ext uri="{BB962C8B-B14F-4D97-AF65-F5344CB8AC3E}">
        <p14:creationId xmlns:p14="http://schemas.microsoft.com/office/powerpoint/2010/main" val="3810706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314960" y="1027906"/>
            <a:ext cx="5703840" cy="3262860"/>
          </a:xfrm>
          <a:prstGeom prst="rect">
            <a:avLst/>
          </a:prstGeom>
        </p:spPr>
      </p:pic>
      <p:pic>
        <p:nvPicPr>
          <p:cNvPr id="11" name="Content Placeholder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rPr>
              <a:t>Factors That Shift Demand</a:t>
            </a:r>
          </a:p>
        </p:txBody>
      </p:sp>
      <p:sp>
        <p:nvSpPr>
          <p:cNvPr id="13" name="TextBox 12"/>
          <p:cNvSpPr txBox="1"/>
          <p:nvPr/>
        </p:nvSpPr>
        <p:spPr>
          <a:xfrm>
            <a:off x="9441297" y="6377078"/>
            <a:ext cx="1492716"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2 | Module 5</a:t>
            </a:r>
          </a:p>
        </p:txBody>
      </p:sp>
      <p:pic>
        <p:nvPicPr>
          <p:cNvPr id="14" name="Picture 13"/>
          <p:cNvPicPr>
            <a:picLocks noChangeAspect="1"/>
          </p:cNvPicPr>
          <p:nvPr/>
        </p:nvPicPr>
        <p:blipFill>
          <a:blip r:embed="rId5"/>
          <a:stretch>
            <a:fillRect/>
          </a:stretch>
        </p:blipFill>
        <p:spPr>
          <a:xfrm>
            <a:off x="5856897" y="2375409"/>
            <a:ext cx="5703840" cy="3679633"/>
          </a:xfrm>
          <a:prstGeom prst="rect">
            <a:avLst/>
          </a:prstGeom>
        </p:spPr>
      </p:pic>
      <p:pic>
        <p:nvPicPr>
          <p:cNvPr id="3" name="Picture 2"/>
          <p:cNvPicPr>
            <a:picLocks noChangeAspect="1"/>
          </p:cNvPicPr>
          <p:nvPr/>
        </p:nvPicPr>
        <p:blipFill>
          <a:blip r:embed="rId6"/>
          <a:stretch>
            <a:fillRect/>
          </a:stretch>
        </p:blipFill>
        <p:spPr>
          <a:xfrm>
            <a:off x="5856897" y="2162492"/>
            <a:ext cx="5676900" cy="238125"/>
          </a:xfrm>
          <a:prstGeom prst="rect">
            <a:avLst/>
          </a:prstGeom>
        </p:spPr>
      </p:pic>
    </p:spTree>
    <p:extLst>
      <p:ext uri="{BB962C8B-B14F-4D97-AF65-F5344CB8AC3E}">
        <p14:creationId xmlns:p14="http://schemas.microsoft.com/office/powerpoint/2010/main" val="4049492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 name="Picture 14"/>
          <p:cNvPicPr>
            <a:picLocks noChangeAspect="1"/>
          </p:cNvPicPr>
          <p:nvPr/>
        </p:nvPicPr>
        <p:blipFill>
          <a:blip r:embed="rId2"/>
          <a:stretch>
            <a:fillRect/>
          </a:stretch>
        </p:blipFill>
        <p:spPr>
          <a:xfrm>
            <a:off x="0" y="-1"/>
            <a:ext cx="12192000" cy="6868499"/>
          </a:xfrm>
          <a:prstGeom prst="rect">
            <a:avLst/>
          </a:prstGeom>
        </p:spPr>
      </p:pic>
      <p:sp>
        <p:nvSpPr>
          <p:cNvPr id="7" name="Rounded Rectangle 6"/>
          <p:cNvSpPr/>
          <p:nvPr/>
        </p:nvSpPr>
        <p:spPr>
          <a:xfrm>
            <a:off x="314960" y="518160"/>
            <a:ext cx="11572240" cy="6106160"/>
          </a:xfrm>
          <a:prstGeom prst="roundRect">
            <a:avLst/>
          </a:prstGeom>
          <a:solidFill>
            <a:srgbClr val="00B050"/>
          </a:solidFill>
          <a:ln w="635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314960" y="1178560"/>
            <a:ext cx="11572240" cy="5445760"/>
          </a:xfrm>
          <a:prstGeom prst="roundRect">
            <a:avLst/>
          </a:prstGeom>
          <a:solidFill>
            <a:schemeClr val="bg1"/>
          </a:solidFill>
          <a:ln w="9525">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5" name="Rounded Rectangle 4"/>
          <p:cNvSpPr/>
          <p:nvPr/>
        </p:nvSpPr>
        <p:spPr>
          <a:xfrm>
            <a:off x="1351280" y="365125"/>
            <a:ext cx="1595120" cy="945516"/>
          </a:xfrm>
          <a:prstGeom prst="roundRect">
            <a:avLst/>
          </a:prstGeom>
          <a:solidFill>
            <a:schemeClr val="bg1"/>
          </a:solidFill>
          <a:ln w="9525">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F</a:t>
            </a:r>
            <a:r>
              <a:rPr lang="en-US" sz="20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 </a:t>
            </a: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Y</a:t>
            </a:r>
            <a:r>
              <a:rPr lang="en-US" sz="20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 </a:t>
            </a: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I</a:t>
            </a:r>
          </a:p>
        </p:txBody>
      </p:sp>
      <p:sp>
        <p:nvSpPr>
          <p:cNvPr id="8" name="TextBox 7"/>
          <p:cNvSpPr txBox="1"/>
          <p:nvPr/>
        </p:nvSpPr>
        <p:spPr>
          <a:xfrm>
            <a:off x="3088640" y="626666"/>
            <a:ext cx="2040046" cy="369332"/>
          </a:xfrm>
          <a:prstGeom prst="rect">
            <a:avLst/>
          </a:prstGeom>
          <a:noFill/>
        </p:spPr>
        <p:txBody>
          <a:bodyPr wrap="none" rtlCol="0">
            <a:spAutoFit/>
          </a:bodyPr>
          <a:lstStyle/>
          <a:p>
            <a:pPr>
              <a:defRPr/>
            </a:pPr>
            <a:r>
              <a:rPr lang="en-US" dirty="0">
                <a:solidFill>
                  <a:schemeClr val="bg1"/>
                </a:solidFill>
                <a:latin typeface="Arial Rounded MT Bold" panose="020F0704030504030204" pitchFamily="34" charset="0"/>
              </a:rPr>
              <a:t>Beating the Traffic</a:t>
            </a:r>
          </a:p>
        </p:txBody>
      </p:sp>
      <p:sp>
        <p:nvSpPr>
          <p:cNvPr id="13" name="TextBox 12"/>
          <p:cNvSpPr txBox="1"/>
          <p:nvPr/>
        </p:nvSpPr>
        <p:spPr>
          <a:xfrm>
            <a:off x="854349" y="1601748"/>
            <a:ext cx="7143604" cy="3410164"/>
          </a:xfrm>
          <a:prstGeom prst="rect">
            <a:avLst/>
          </a:prstGeom>
          <a:noFill/>
        </p:spPr>
        <p:txBody>
          <a:bodyPr wrap="square" rtlCol="0">
            <a:spAutoFit/>
          </a:bodyPr>
          <a:lstStyle/>
          <a:p>
            <a:pPr marL="288925" lvl="0" indent="-196850">
              <a:spcBef>
                <a:spcPct val="20000"/>
              </a:spcBef>
              <a:buFont typeface="Arial" pitchFamily="34" charset="0"/>
              <a:buChar char="•"/>
              <a:defRPr/>
            </a:pPr>
            <a:r>
              <a:rPr lang="en-US" sz="2600" dirty="0">
                <a:solidFill>
                  <a:prstClr val="black"/>
                </a:solidFill>
              </a:rPr>
              <a:t>All big cities have traffic problems.</a:t>
            </a:r>
          </a:p>
          <a:p>
            <a:pPr marL="288925" lvl="0" indent="-196850">
              <a:spcBef>
                <a:spcPct val="20000"/>
              </a:spcBef>
              <a:buFont typeface="Arial" pitchFamily="34" charset="0"/>
              <a:buChar char="•"/>
              <a:defRPr/>
            </a:pPr>
            <a:r>
              <a:rPr lang="en-US" sz="2600" dirty="0">
                <a:solidFill>
                  <a:prstClr val="black"/>
                </a:solidFill>
              </a:rPr>
              <a:t>Cities can develop strategies to reduce the demand for auto trips .</a:t>
            </a:r>
          </a:p>
          <a:p>
            <a:pPr marL="288925" lvl="0" indent="-196850">
              <a:spcBef>
                <a:spcPct val="20000"/>
              </a:spcBef>
              <a:buFont typeface="Arial" pitchFamily="34" charset="0"/>
              <a:buChar char="•"/>
              <a:defRPr/>
            </a:pPr>
            <a:r>
              <a:rPr lang="en-US" sz="2600" dirty="0">
                <a:solidFill>
                  <a:prstClr val="black"/>
                </a:solidFill>
              </a:rPr>
              <a:t>London has imposed a “congestion charge” on all cars entering the city— currently about £8 ($13).</a:t>
            </a:r>
          </a:p>
          <a:p>
            <a:pPr marL="288925" lvl="0" indent="-196850">
              <a:spcBef>
                <a:spcPct val="20000"/>
              </a:spcBef>
              <a:buFont typeface="Arial" pitchFamily="34" charset="0"/>
              <a:buChar char="•"/>
              <a:defRPr/>
            </a:pPr>
            <a:r>
              <a:rPr lang="en-US" sz="2600" dirty="0">
                <a:solidFill>
                  <a:prstClr val="black"/>
                </a:solidFill>
              </a:rPr>
              <a:t>Three years later traffic in central London was about 10 percent lower than before the charge.</a:t>
            </a:r>
          </a:p>
          <a:p>
            <a:endParaRPr lang="en-US" dirty="0"/>
          </a:p>
        </p:txBody>
      </p:sp>
      <p:sp>
        <p:nvSpPr>
          <p:cNvPr id="16" name="TextBox 15"/>
          <p:cNvSpPr txBox="1"/>
          <p:nvPr/>
        </p:nvSpPr>
        <p:spPr>
          <a:xfrm>
            <a:off x="9441297" y="6377078"/>
            <a:ext cx="1492716"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2 | Module 5</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2913" y="1690688"/>
            <a:ext cx="2861782" cy="4028315"/>
          </a:xfrm>
          <a:prstGeom prst="rect">
            <a:avLst/>
          </a:prstGeom>
        </p:spPr>
      </p:pic>
    </p:spTree>
    <p:extLst>
      <p:ext uri="{BB962C8B-B14F-4D97-AF65-F5344CB8AC3E}">
        <p14:creationId xmlns:p14="http://schemas.microsoft.com/office/powerpoint/2010/main" val="1159121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
            <a:ext cx="12192000" cy="6868499"/>
          </a:xfrm>
          <a:prstGeom prst="rect">
            <a:avLst/>
          </a:prstGeom>
        </p:spPr>
      </p:pic>
      <p:sp>
        <p:nvSpPr>
          <p:cNvPr id="10" name="Rounded Rectangle 9"/>
          <p:cNvSpPr/>
          <p:nvPr/>
        </p:nvSpPr>
        <p:spPr>
          <a:xfrm>
            <a:off x="314960" y="558800"/>
            <a:ext cx="11572240" cy="606552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2" name="Pentagon 1"/>
          <p:cNvSpPr/>
          <p:nvPr/>
        </p:nvSpPr>
        <p:spPr>
          <a:xfrm>
            <a:off x="0" y="186195"/>
            <a:ext cx="4124960" cy="792480"/>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dirty="0">
                <a:solidFill>
                  <a:schemeClr val="tx1"/>
                </a:solidFill>
                <a:effectLst>
                  <a:outerShdw blurRad="50800" dist="38100" dir="2700000" algn="tl" rotWithShape="0">
                    <a:prstClr val="black">
                      <a:alpha val="40000"/>
                    </a:prstClr>
                  </a:outerShdw>
                </a:effectLst>
                <a:latin typeface="Candara" panose="020E0502030303020204" pitchFamily="34" charset="0"/>
              </a:rPr>
              <a:t>Summary</a:t>
            </a:r>
          </a:p>
        </p:txBody>
      </p:sp>
      <p:sp>
        <p:nvSpPr>
          <p:cNvPr id="7" name="TextBox 6"/>
          <p:cNvSpPr txBox="1"/>
          <p:nvPr/>
        </p:nvSpPr>
        <p:spPr>
          <a:xfrm>
            <a:off x="782320" y="1672869"/>
            <a:ext cx="10891520" cy="7688259"/>
          </a:xfrm>
          <a:prstGeom prst="rect">
            <a:avLst/>
          </a:prstGeom>
          <a:noFill/>
        </p:spPr>
        <p:txBody>
          <a:bodyPr wrap="square" rtlCol="0">
            <a:spAutoFit/>
          </a:bodyPr>
          <a:lstStyle/>
          <a:p>
            <a:pPr marL="288925" lvl="0" indent="-288925" fontAlgn="base">
              <a:spcBef>
                <a:spcPct val="20000"/>
              </a:spcBef>
              <a:spcAft>
                <a:spcPct val="0"/>
              </a:spcAft>
              <a:buClr>
                <a:srgbClr val="FF9900"/>
              </a:buClr>
              <a:buFontTx/>
              <a:buAutoNum type="arabicPeriod"/>
            </a:pPr>
            <a:r>
              <a:rPr lang="en-US" sz="2600" dirty="0">
                <a:solidFill>
                  <a:prstClr val="black"/>
                </a:solidFill>
              </a:rPr>
              <a:t>The </a:t>
            </a:r>
            <a:r>
              <a:rPr lang="en-US" sz="2600" b="1" dirty="0">
                <a:solidFill>
                  <a:prstClr val="black"/>
                </a:solidFill>
              </a:rPr>
              <a:t>supply and demand model </a:t>
            </a:r>
            <a:r>
              <a:rPr lang="en-US" sz="2600" dirty="0">
                <a:solidFill>
                  <a:prstClr val="black"/>
                </a:solidFill>
              </a:rPr>
              <a:t>illustrates how a </a:t>
            </a:r>
            <a:r>
              <a:rPr lang="en-US" sz="2600" b="1" dirty="0">
                <a:solidFill>
                  <a:prstClr val="black"/>
                </a:solidFill>
              </a:rPr>
              <a:t>competitive market</a:t>
            </a:r>
            <a:r>
              <a:rPr lang="en-US" sz="2600" dirty="0">
                <a:solidFill>
                  <a:prstClr val="black"/>
                </a:solidFill>
              </a:rPr>
              <a:t> works.</a:t>
            </a:r>
            <a:endParaRPr lang="en-US" sz="2600" b="1" dirty="0">
              <a:solidFill>
                <a:prstClr val="black"/>
              </a:solidFill>
            </a:endParaRPr>
          </a:p>
          <a:p>
            <a:pPr marL="288925" lvl="0" indent="-288925" fontAlgn="base">
              <a:spcBef>
                <a:spcPct val="20000"/>
              </a:spcBef>
              <a:spcAft>
                <a:spcPct val="0"/>
              </a:spcAft>
              <a:buClr>
                <a:srgbClr val="FF9900"/>
              </a:buClr>
              <a:buFontTx/>
              <a:buAutoNum type="arabicPeriod"/>
            </a:pPr>
            <a:r>
              <a:rPr lang="en-US" sz="2600" dirty="0">
                <a:solidFill>
                  <a:prstClr val="black"/>
                </a:solidFill>
              </a:rPr>
              <a:t>The </a:t>
            </a:r>
            <a:r>
              <a:rPr lang="en-US" sz="2600" b="1" dirty="0">
                <a:solidFill>
                  <a:prstClr val="black"/>
                </a:solidFill>
              </a:rPr>
              <a:t>demand schedule </a:t>
            </a:r>
            <a:r>
              <a:rPr lang="en-US" sz="2600" dirty="0">
                <a:solidFill>
                  <a:prstClr val="black"/>
                </a:solidFill>
              </a:rPr>
              <a:t>shows the </a:t>
            </a:r>
            <a:r>
              <a:rPr lang="en-US" sz="2600" b="1" dirty="0">
                <a:solidFill>
                  <a:prstClr val="black"/>
                </a:solidFill>
              </a:rPr>
              <a:t>quantity demanded </a:t>
            </a:r>
            <a:r>
              <a:rPr lang="en-US" sz="2600" dirty="0">
                <a:solidFill>
                  <a:prstClr val="black"/>
                </a:solidFill>
              </a:rPr>
              <a:t>at each price and is represented graphically by a </a:t>
            </a:r>
            <a:r>
              <a:rPr lang="en-US" sz="2600" b="1" dirty="0">
                <a:solidFill>
                  <a:prstClr val="black"/>
                </a:solidFill>
              </a:rPr>
              <a:t>demand curve. </a:t>
            </a:r>
          </a:p>
          <a:p>
            <a:pPr marL="288925" lvl="0" indent="-288925" fontAlgn="base">
              <a:spcBef>
                <a:spcPct val="20000"/>
              </a:spcBef>
              <a:spcAft>
                <a:spcPct val="0"/>
              </a:spcAft>
              <a:buClr>
                <a:srgbClr val="FF9900"/>
              </a:buClr>
              <a:buFontTx/>
              <a:buAutoNum type="arabicPeriod"/>
            </a:pPr>
            <a:r>
              <a:rPr lang="en-US" sz="2600" dirty="0">
                <a:solidFill>
                  <a:prstClr val="black"/>
                </a:solidFill>
              </a:rPr>
              <a:t>The </a:t>
            </a:r>
            <a:r>
              <a:rPr lang="en-US" sz="2600" b="1" dirty="0">
                <a:solidFill>
                  <a:prstClr val="black"/>
                </a:solidFill>
              </a:rPr>
              <a:t>law of demand </a:t>
            </a:r>
            <a:r>
              <a:rPr lang="en-US" sz="2600" dirty="0">
                <a:solidFill>
                  <a:prstClr val="black"/>
                </a:solidFill>
              </a:rPr>
              <a:t>says that demand curves slope downward.</a:t>
            </a:r>
          </a:p>
          <a:p>
            <a:pPr marL="288925" lvl="0" indent="-288925" fontAlgn="base">
              <a:spcBef>
                <a:spcPct val="20000"/>
              </a:spcBef>
              <a:spcAft>
                <a:spcPct val="0"/>
              </a:spcAft>
              <a:buClr>
                <a:srgbClr val="FF9900"/>
              </a:buClr>
              <a:buFontTx/>
              <a:buAutoNum type="arabicPeriod"/>
            </a:pPr>
            <a:r>
              <a:rPr lang="en-US" sz="2600" dirty="0">
                <a:solidFill>
                  <a:prstClr val="black"/>
                </a:solidFill>
              </a:rPr>
              <a:t>A </a:t>
            </a:r>
            <a:r>
              <a:rPr lang="en-US" sz="2600" b="1" dirty="0">
                <a:solidFill>
                  <a:prstClr val="black"/>
                </a:solidFill>
              </a:rPr>
              <a:t>movement along the demand curve </a:t>
            </a:r>
            <a:r>
              <a:rPr lang="en-US" sz="2600" dirty="0">
                <a:solidFill>
                  <a:prstClr val="black"/>
                </a:solidFill>
              </a:rPr>
              <a:t>occurs when a price change leads to a change in the quantity demanded. When economists talk of increasing or decreasing demand, they mean </a:t>
            </a:r>
            <a:r>
              <a:rPr lang="en-US" sz="2600" b="1" dirty="0">
                <a:solidFill>
                  <a:prstClr val="black"/>
                </a:solidFill>
              </a:rPr>
              <a:t>shifts of the demand curve</a:t>
            </a:r>
            <a:r>
              <a:rPr lang="en-US" sz="2600" dirty="0">
                <a:solidFill>
                  <a:prstClr val="black"/>
                </a:solidFill>
              </a:rPr>
              <a:t>—a change in the quantity demanded at any given price</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1" name="TextBox 10"/>
          <p:cNvSpPr txBox="1"/>
          <p:nvPr/>
        </p:nvSpPr>
        <p:spPr>
          <a:xfrm>
            <a:off x="9441297" y="6377078"/>
            <a:ext cx="1492716"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2 | Module 5</a:t>
            </a:r>
          </a:p>
        </p:txBody>
      </p:sp>
    </p:spTree>
    <p:extLst>
      <p:ext uri="{BB962C8B-B14F-4D97-AF65-F5344CB8AC3E}">
        <p14:creationId xmlns:p14="http://schemas.microsoft.com/office/powerpoint/2010/main" val="794054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
            <a:ext cx="12192000" cy="6868499"/>
          </a:xfrm>
          <a:prstGeom prst="rect">
            <a:avLst/>
          </a:prstGeom>
        </p:spPr>
      </p:pic>
      <p:sp>
        <p:nvSpPr>
          <p:cNvPr id="10" name="Rounded Rectangle 9"/>
          <p:cNvSpPr/>
          <p:nvPr/>
        </p:nvSpPr>
        <p:spPr>
          <a:xfrm>
            <a:off x="314960" y="558800"/>
            <a:ext cx="11572240" cy="606552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2" name="Pentagon 1"/>
          <p:cNvSpPr/>
          <p:nvPr/>
        </p:nvSpPr>
        <p:spPr>
          <a:xfrm>
            <a:off x="0" y="186195"/>
            <a:ext cx="4124960" cy="792480"/>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dirty="0">
                <a:solidFill>
                  <a:schemeClr val="tx1"/>
                </a:solidFill>
                <a:effectLst>
                  <a:outerShdw blurRad="50800" dist="38100" dir="2700000" algn="tl" rotWithShape="0">
                    <a:prstClr val="black">
                      <a:alpha val="40000"/>
                    </a:prstClr>
                  </a:outerShdw>
                </a:effectLst>
                <a:latin typeface="Candara" panose="020E0502030303020204" pitchFamily="34" charset="0"/>
              </a:rPr>
              <a:t>Summary</a:t>
            </a:r>
          </a:p>
        </p:txBody>
      </p:sp>
      <p:sp>
        <p:nvSpPr>
          <p:cNvPr id="7" name="TextBox 6"/>
          <p:cNvSpPr txBox="1"/>
          <p:nvPr/>
        </p:nvSpPr>
        <p:spPr>
          <a:xfrm>
            <a:off x="782320" y="1672869"/>
            <a:ext cx="10891520" cy="7651325"/>
          </a:xfrm>
          <a:prstGeom prst="rect">
            <a:avLst/>
          </a:prstGeom>
          <a:noFill/>
        </p:spPr>
        <p:txBody>
          <a:bodyPr wrap="square" rtlCol="0">
            <a:spAutoFit/>
          </a:bodyPr>
          <a:lstStyle/>
          <a:p>
            <a:pPr marL="288925" lvl="0" indent="-288925" fontAlgn="base">
              <a:spcBef>
                <a:spcPct val="20000"/>
              </a:spcBef>
              <a:spcAft>
                <a:spcPct val="0"/>
              </a:spcAft>
              <a:buClr>
                <a:srgbClr val="FF9900"/>
              </a:buClr>
              <a:buFont typeface="Calibri" pitchFamily="34" charset="0"/>
              <a:buAutoNum type="arabicPeriod" startAt="5"/>
            </a:pPr>
            <a:r>
              <a:rPr lang="en-US" sz="2600" dirty="0">
                <a:solidFill>
                  <a:prstClr val="black"/>
                </a:solidFill>
              </a:rPr>
              <a:t>There are five main factors that shift the demand curve:</a:t>
            </a:r>
          </a:p>
          <a:p>
            <a:pPr marL="822325" lvl="1" indent="-288925" fontAlgn="base">
              <a:spcBef>
                <a:spcPct val="0"/>
              </a:spcBef>
              <a:spcAft>
                <a:spcPct val="0"/>
              </a:spcAft>
              <a:buClr>
                <a:srgbClr val="E2AC00"/>
              </a:buClr>
              <a:buFontTx/>
              <a:buChar char="•"/>
            </a:pPr>
            <a:r>
              <a:rPr lang="en-US" sz="2400" dirty="0">
                <a:solidFill>
                  <a:prstClr val="black"/>
                </a:solidFill>
              </a:rPr>
              <a:t>A change in the prices of related goods or services</a:t>
            </a:r>
          </a:p>
          <a:p>
            <a:pPr marL="822325" lvl="1" indent="-288925" fontAlgn="base">
              <a:spcBef>
                <a:spcPct val="0"/>
              </a:spcBef>
              <a:spcAft>
                <a:spcPct val="0"/>
              </a:spcAft>
              <a:buClr>
                <a:srgbClr val="E2AC00"/>
              </a:buClr>
              <a:buFontTx/>
              <a:buChar char="•"/>
            </a:pPr>
            <a:r>
              <a:rPr lang="en-US" sz="2400" dirty="0">
                <a:solidFill>
                  <a:prstClr val="black"/>
                </a:solidFill>
              </a:rPr>
              <a:t>A change in income</a:t>
            </a:r>
          </a:p>
          <a:p>
            <a:pPr marL="822325" lvl="1" indent="-288925" fontAlgn="base">
              <a:spcBef>
                <a:spcPct val="0"/>
              </a:spcBef>
              <a:spcAft>
                <a:spcPct val="0"/>
              </a:spcAft>
              <a:buClr>
                <a:srgbClr val="E2AC00"/>
              </a:buClr>
              <a:buFontTx/>
              <a:buChar char="•"/>
            </a:pPr>
            <a:r>
              <a:rPr lang="en-US" sz="2400" dirty="0">
                <a:solidFill>
                  <a:prstClr val="black"/>
                </a:solidFill>
              </a:rPr>
              <a:t>A change in tastes</a:t>
            </a:r>
          </a:p>
          <a:p>
            <a:pPr marL="822325" lvl="1" indent="-288925" fontAlgn="base">
              <a:spcBef>
                <a:spcPct val="0"/>
              </a:spcBef>
              <a:spcAft>
                <a:spcPct val="0"/>
              </a:spcAft>
              <a:buClr>
                <a:srgbClr val="E2AC00"/>
              </a:buClr>
              <a:buFontTx/>
              <a:buChar char="•"/>
            </a:pPr>
            <a:r>
              <a:rPr lang="en-US" sz="2400" dirty="0">
                <a:solidFill>
                  <a:prstClr val="black"/>
                </a:solidFill>
              </a:rPr>
              <a:t>A change in expectations</a:t>
            </a:r>
          </a:p>
          <a:p>
            <a:pPr marL="822325" lvl="1" indent="-288925" fontAlgn="base">
              <a:spcBef>
                <a:spcPct val="0"/>
              </a:spcBef>
              <a:spcAft>
                <a:spcPct val="0"/>
              </a:spcAft>
              <a:buClr>
                <a:srgbClr val="E2AC00"/>
              </a:buClr>
              <a:buFontTx/>
              <a:buChar char="•"/>
            </a:pPr>
            <a:r>
              <a:rPr lang="en-US" sz="2400" dirty="0">
                <a:solidFill>
                  <a:prstClr val="black"/>
                </a:solidFill>
              </a:rPr>
              <a:t>A change in the number of consumers</a:t>
            </a:r>
          </a:p>
          <a:p>
            <a:pPr marL="288925" lvl="0" indent="-288925" fontAlgn="base">
              <a:spcBef>
                <a:spcPct val="20000"/>
              </a:spcBef>
              <a:spcAft>
                <a:spcPct val="0"/>
              </a:spcAft>
              <a:buClr>
                <a:srgbClr val="FF9900"/>
              </a:buClr>
              <a:buFont typeface="Calibri" pitchFamily="34" charset="0"/>
              <a:buAutoNum type="arabicPeriod" startAt="5"/>
            </a:pPr>
            <a:r>
              <a:rPr lang="en-US" sz="2600" dirty="0">
                <a:solidFill>
                  <a:prstClr val="black"/>
                </a:solidFill>
              </a:rPr>
              <a:t>The market demand curve for a good or service is the horizontal sum of the </a:t>
            </a:r>
            <a:r>
              <a:rPr lang="en-US" sz="2600" b="1" dirty="0">
                <a:solidFill>
                  <a:prstClr val="black"/>
                </a:solidFill>
              </a:rPr>
              <a:t>individual demand curves </a:t>
            </a:r>
            <a:r>
              <a:rPr lang="en-US" sz="2600" dirty="0">
                <a:solidFill>
                  <a:prstClr val="black"/>
                </a:solidFill>
              </a:rPr>
              <a:t>of all consumers in the market.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1" name="TextBox 10"/>
          <p:cNvSpPr txBox="1"/>
          <p:nvPr/>
        </p:nvSpPr>
        <p:spPr>
          <a:xfrm>
            <a:off x="9441297" y="6377078"/>
            <a:ext cx="1492716"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2 | Module 5</a:t>
            </a:r>
          </a:p>
        </p:txBody>
      </p:sp>
    </p:spTree>
    <p:extLst>
      <p:ext uri="{BB962C8B-B14F-4D97-AF65-F5344CB8AC3E}">
        <p14:creationId xmlns:p14="http://schemas.microsoft.com/office/powerpoint/2010/main" val="839764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440267"/>
            <a:ext cx="10845800" cy="6180666"/>
          </a:xfrm>
        </p:spPr>
        <p:txBody>
          <a:bodyPr>
            <a:normAutofit fontScale="77500" lnSpcReduction="20000"/>
          </a:bodyPr>
          <a:lstStyle/>
          <a:p>
            <a:pPr marL="514350" indent="-514350">
              <a:buAutoNum type="arabicPeriod"/>
            </a:pPr>
            <a:r>
              <a:rPr lang="en-US" b="1" dirty="0"/>
              <a:t>The law of demand and downward sloping demand curve tell us which of the following:</a:t>
            </a:r>
          </a:p>
          <a:p>
            <a:pPr marL="0" indent="0">
              <a:buNone/>
            </a:pPr>
            <a:r>
              <a:rPr lang="en-US" dirty="0"/>
              <a:t>A. There is a direct relationship between price and quantity supplied</a:t>
            </a:r>
            <a:br>
              <a:rPr lang="en-US" dirty="0"/>
            </a:br>
            <a:r>
              <a:rPr lang="en-US" dirty="0"/>
              <a:t>B. There is a direct relationship between price and quantity demanded</a:t>
            </a:r>
            <a:br>
              <a:rPr lang="en-US" dirty="0"/>
            </a:br>
            <a:r>
              <a:rPr lang="en-US" dirty="0"/>
              <a:t>C. There is a direct relationship between price and demand </a:t>
            </a:r>
          </a:p>
          <a:p>
            <a:pPr marL="0" indent="0">
              <a:buNone/>
            </a:pPr>
            <a:r>
              <a:rPr lang="en-US" dirty="0"/>
              <a:t>D. There is an inverse relationship between price and quantity demanded </a:t>
            </a:r>
          </a:p>
          <a:p>
            <a:pPr marL="0" indent="0">
              <a:buNone/>
            </a:pPr>
            <a:r>
              <a:rPr lang="en-US" dirty="0"/>
              <a:t>E. There is an inverse relationship between price and supply </a:t>
            </a:r>
          </a:p>
          <a:p>
            <a:pPr marL="0" indent="0">
              <a:buNone/>
            </a:pPr>
            <a:r>
              <a:rPr lang="en-US" dirty="0"/>
              <a:t>2. </a:t>
            </a:r>
            <a:r>
              <a:rPr lang="en-US" b="1" dirty="0"/>
              <a:t>What causes a change in quantity demanded? </a:t>
            </a:r>
          </a:p>
          <a:p>
            <a:pPr marL="0" indent="0">
              <a:buNone/>
            </a:pPr>
            <a:r>
              <a:rPr lang="en-US" dirty="0"/>
              <a:t>A. Income </a:t>
            </a:r>
          </a:p>
          <a:p>
            <a:pPr marL="0" indent="0">
              <a:buNone/>
            </a:pPr>
            <a:r>
              <a:rPr lang="en-US" dirty="0"/>
              <a:t>B. The price of other goods in the marketplace </a:t>
            </a:r>
          </a:p>
          <a:p>
            <a:pPr marL="0" indent="0">
              <a:buNone/>
            </a:pPr>
            <a:r>
              <a:rPr lang="en-US" dirty="0"/>
              <a:t>C. Price of the good</a:t>
            </a:r>
            <a:br>
              <a:rPr lang="en-US" dirty="0"/>
            </a:br>
            <a:r>
              <a:rPr lang="en-US" dirty="0"/>
              <a:t>D. Interest rates</a:t>
            </a:r>
            <a:br>
              <a:rPr lang="en-US" dirty="0"/>
            </a:br>
            <a:r>
              <a:rPr lang="en-US" dirty="0"/>
              <a:t>E. Expectations </a:t>
            </a:r>
          </a:p>
          <a:p>
            <a:pPr marL="0" indent="0">
              <a:buNone/>
            </a:pPr>
            <a:r>
              <a:rPr lang="en-US" dirty="0"/>
              <a:t>3. </a:t>
            </a:r>
            <a:r>
              <a:rPr lang="en-US" b="1" dirty="0"/>
              <a:t>An increase in demand is shown on a graph by </a:t>
            </a:r>
          </a:p>
          <a:p>
            <a:pPr marL="0" indent="0">
              <a:buNone/>
            </a:pPr>
            <a:r>
              <a:rPr lang="en-US" dirty="0"/>
              <a:t>A. Movement up the same demand curve</a:t>
            </a:r>
            <a:br>
              <a:rPr lang="en-US" dirty="0"/>
            </a:br>
            <a:r>
              <a:rPr lang="en-US" dirty="0"/>
              <a:t>B. Shifting of the demand curve to the left</a:t>
            </a:r>
          </a:p>
          <a:p>
            <a:pPr marL="0" indent="0">
              <a:buNone/>
            </a:pPr>
            <a:r>
              <a:rPr lang="en-US" dirty="0"/>
              <a:t>C. Movement down the same demand curve </a:t>
            </a:r>
          </a:p>
          <a:p>
            <a:pPr marL="0" indent="0">
              <a:buNone/>
            </a:pPr>
            <a:r>
              <a:rPr lang="en-US" dirty="0"/>
              <a:t>D. Shifting of the demand curve to the right </a:t>
            </a:r>
          </a:p>
          <a:p>
            <a:pPr marL="0" indent="0">
              <a:buNone/>
            </a:pPr>
            <a:r>
              <a:rPr lang="en-US" dirty="0"/>
              <a:t>E. Shifting of the supply curve to the right </a:t>
            </a:r>
          </a:p>
          <a:p>
            <a:pPr marL="0" indent="0">
              <a:buNone/>
            </a:pPr>
            <a:endParaRPr lang="en-US" dirty="0"/>
          </a:p>
        </p:txBody>
      </p:sp>
    </p:spTree>
    <p:extLst>
      <p:ext uri="{BB962C8B-B14F-4D97-AF65-F5344CB8AC3E}">
        <p14:creationId xmlns:p14="http://schemas.microsoft.com/office/powerpoint/2010/main" val="278899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
            <a:ext cx="12192000" cy="6868499"/>
          </a:xfrm>
          <a:prstGeom prst="rect">
            <a:avLst/>
          </a:prstGeom>
        </p:spPr>
      </p:pic>
      <p:sp>
        <p:nvSpPr>
          <p:cNvPr id="10" name="Rounded Rectangle 9"/>
          <p:cNvSpPr/>
          <p:nvPr/>
        </p:nvSpPr>
        <p:spPr>
          <a:xfrm>
            <a:off x="314960" y="284480"/>
            <a:ext cx="11572240" cy="633984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2" name="Pentagon 1"/>
          <p:cNvSpPr/>
          <p:nvPr/>
        </p:nvSpPr>
        <p:spPr>
          <a:xfrm>
            <a:off x="10160" y="1076960"/>
            <a:ext cx="4124960" cy="4683760"/>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dirty="0">
                <a:solidFill>
                  <a:schemeClr val="tx1"/>
                </a:solidFill>
                <a:effectLst>
                  <a:outerShdw blurRad="50800" dist="38100" dir="2700000" algn="tl" rotWithShape="0">
                    <a:prstClr val="black">
                      <a:alpha val="40000"/>
                    </a:prstClr>
                  </a:outerShdw>
                </a:effectLst>
                <a:latin typeface="Candara" panose="020E0502030303020204" pitchFamily="34" charset="0"/>
              </a:rPr>
              <a:t>What You Will Learn in this Module</a:t>
            </a:r>
          </a:p>
        </p:txBody>
      </p:sp>
      <p:sp>
        <p:nvSpPr>
          <p:cNvPr id="8" name="TextBox 7"/>
          <p:cNvSpPr txBox="1"/>
          <p:nvPr/>
        </p:nvSpPr>
        <p:spPr>
          <a:xfrm>
            <a:off x="4527214" y="595908"/>
            <a:ext cx="6967891" cy="7368171"/>
          </a:xfrm>
          <a:prstGeom prst="rect">
            <a:avLst/>
          </a:prstGeom>
          <a:noFill/>
        </p:spPr>
        <p:txBody>
          <a:bodyPr wrap="square" rtlCol="0">
            <a:spAutoFit/>
          </a:bodyPr>
          <a:lstStyle/>
          <a:p>
            <a:pPr marL="352425" lvl="0" indent="-352425" fontAlgn="base">
              <a:spcBef>
                <a:spcPct val="20000"/>
              </a:spcBef>
              <a:spcAft>
                <a:spcPct val="0"/>
              </a:spcAft>
              <a:buFont typeface="Arial" pitchFamily="34" charset="0"/>
              <a:buChar char="•"/>
            </a:pPr>
            <a:r>
              <a:rPr lang="en-US" sz="2800" dirty="0">
                <a:solidFill>
                  <a:prstClr val="black"/>
                </a:solidFill>
              </a:rPr>
              <a:t>What a </a:t>
            </a:r>
            <a:r>
              <a:rPr lang="en-US" sz="2800" b="1" dirty="0">
                <a:solidFill>
                  <a:prstClr val="black"/>
                </a:solidFill>
              </a:rPr>
              <a:t>competitive market </a:t>
            </a:r>
            <a:r>
              <a:rPr lang="en-US" sz="2800" dirty="0">
                <a:solidFill>
                  <a:prstClr val="black"/>
                </a:solidFill>
              </a:rPr>
              <a:t>is and how it is described by the </a:t>
            </a:r>
            <a:r>
              <a:rPr lang="en-US" sz="2800" b="1" dirty="0">
                <a:solidFill>
                  <a:prstClr val="black"/>
                </a:solidFill>
              </a:rPr>
              <a:t>supply and demand model</a:t>
            </a:r>
          </a:p>
          <a:p>
            <a:pPr marL="352425" lvl="0" indent="-352425" fontAlgn="base">
              <a:spcBef>
                <a:spcPct val="20000"/>
              </a:spcBef>
              <a:spcAft>
                <a:spcPct val="0"/>
              </a:spcAft>
              <a:buFont typeface="Arial" pitchFamily="34" charset="0"/>
              <a:buChar char="•"/>
            </a:pPr>
            <a:r>
              <a:rPr lang="en-US" sz="2800" dirty="0">
                <a:solidFill>
                  <a:prstClr val="black"/>
                </a:solidFill>
              </a:rPr>
              <a:t>What the </a:t>
            </a:r>
            <a:r>
              <a:rPr lang="en-US" sz="2800" b="1" dirty="0">
                <a:solidFill>
                  <a:prstClr val="black"/>
                </a:solidFill>
              </a:rPr>
              <a:t>demand curve </a:t>
            </a:r>
            <a:r>
              <a:rPr lang="en-US" sz="2800" dirty="0">
                <a:solidFill>
                  <a:prstClr val="black"/>
                </a:solidFill>
              </a:rPr>
              <a:t>is</a:t>
            </a:r>
          </a:p>
          <a:p>
            <a:pPr marL="352425" lvl="0" indent="-352425" fontAlgn="base">
              <a:spcBef>
                <a:spcPct val="20000"/>
              </a:spcBef>
              <a:spcAft>
                <a:spcPct val="0"/>
              </a:spcAft>
              <a:buFont typeface="Arial" pitchFamily="34" charset="0"/>
              <a:buChar char="•"/>
            </a:pPr>
            <a:r>
              <a:rPr lang="en-US" sz="2800" dirty="0">
                <a:solidFill>
                  <a:prstClr val="black"/>
                </a:solidFill>
              </a:rPr>
              <a:t>The difference between movements along the demand curve and changes in demand</a:t>
            </a:r>
          </a:p>
          <a:p>
            <a:pPr marL="352425" lvl="0" indent="-352425" fontAlgn="base">
              <a:spcBef>
                <a:spcPct val="20000"/>
              </a:spcBef>
              <a:spcAft>
                <a:spcPct val="0"/>
              </a:spcAft>
              <a:buFont typeface="Arial" pitchFamily="34" charset="0"/>
              <a:buChar char="•"/>
            </a:pPr>
            <a:r>
              <a:rPr lang="en-US" sz="2800" dirty="0">
                <a:solidFill>
                  <a:prstClr val="black"/>
                </a:solidFill>
              </a:rPr>
              <a:t>The factors that shift the demand curve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1" name="TextBox 10"/>
          <p:cNvSpPr txBox="1"/>
          <p:nvPr/>
        </p:nvSpPr>
        <p:spPr>
          <a:xfrm>
            <a:off x="9441297" y="6377078"/>
            <a:ext cx="1492716"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2 | Module 5</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1085" y="3642330"/>
            <a:ext cx="5357897" cy="2687320"/>
          </a:xfrm>
          <a:prstGeom prst="rect">
            <a:avLst/>
          </a:prstGeom>
        </p:spPr>
      </p:pic>
    </p:spTree>
    <p:extLst>
      <p:ext uri="{BB962C8B-B14F-4D97-AF65-F5344CB8AC3E}">
        <p14:creationId xmlns:p14="http://schemas.microsoft.com/office/powerpoint/2010/main" val="810612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905" y="362887"/>
            <a:ext cx="10854895" cy="5542614"/>
          </a:xfrm>
        </p:spPr>
        <p:txBody>
          <a:bodyPr>
            <a:noAutofit/>
          </a:bodyPr>
          <a:lstStyle/>
          <a:p>
            <a:pPr marL="0" indent="0">
              <a:buNone/>
            </a:pPr>
            <a:r>
              <a:rPr lang="en-US" sz="1600" dirty="0"/>
              <a:t>1. All of the following would decrease demand for the latest style furry boots except: </a:t>
            </a:r>
          </a:p>
          <a:p>
            <a:pPr marL="0" indent="0">
              <a:buNone/>
            </a:pPr>
            <a:r>
              <a:rPr lang="en-US" sz="1600" dirty="0"/>
              <a:t>A. The price of shoes goes down </a:t>
            </a:r>
          </a:p>
          <a:p>
            <a:pPr marL="0" indent="0">
              <a:buNone/>
            </a:pPr>
            <a:r>
              <a:rPr lang="en-US" sz="1600" dirty="0"/>
              <a:t>B. People prefer boots without fur</a:t>
            </a:r>
            <a:br>
              <a:rPr lang="en-US" sz="1600" dirty="0"/>
            </a:br>
            <a:r>
              <a:rPr lang="en-US" sz="1600" dirty="0"/>
              <a:t>C. The price of the furry boots goes up</a:t>
            </a:r>
            <a:br>
              <a:rPr lang="en-US" sz="1600" dirty="0"/>
            </a:br>
            <a:r>
              <a:rPr lang="en-US" sz="1600" dirty="0"/>
              <a:t>D. People expect the boots to go out of style soon </a:t>
            </a:r>
          </a:p>
          <a:p>
            <a:pPr marL="0" indent="0">
              <a:buNone/>
            </a:pPr>
            <a:r>
              <a:rPr lang="en-US" sz="1600" dirty="0"/>
              <a:t>E. The weather forecast is for a very warm winter </a:t>
            </a:r>
          </a:p>
          <a:p>
            <a:pPr marL="0" indent="0">
              <a:buNone/>
            </a:pPr>
            <a:r>
              <a:rPr lang="en-US" sz="1600" dirty="0"/>
              <a:t>2. A decrease in the price of toothpaste in a tube can lead to a decrease in the purchases of toothpaste in a pump. This means </a:t>
            </a:r>
          </a:p>
          <a:p>
            <a:pPr marL="0" indent="0">
              <a:buNone/>
            </a:pPr>
            <a:r>
              <a:rPr lang="en-US" sz="1600" dirty="0"/>
              <a:t>A. Toothpaste in a tube and in a pump are substitute goods and the demand curve for toothpaste in a tube will shift right. </a:t>
            </a:r>
          </a:p>
          <a:p>
            <a:pPr marL="0" indent="0">
              <a:buNone/>
            </a:pPr>
            <a:r>
              <a:rPr lang="en-US" sz="1600" dirty="0"/>
              <a:t>B. Toothpaste in a tube and in a pump are complementary goods and the demand curve for toothpaste in a tube will shift right. </a:t>
            </a:r>
          </a:p>
          <a:p>
            <a:pPr marL="0" indent="0">
              <a:buNone/>
            </a:pPr>
            <a:r>
              <a:rPr lang="en-US" sz="1600" dirty="0"/>
              <a:t>C. Toothpaste in a tube and in a pump are substitute goods and the demand curve for toothpaste in a pump will shift left. </a:t>
            </a:r>
          </a:p>
          <a:p>
            <a:pPr marL="0" indent="0">
              <a:buNone/>
            </a:pPr>
            <a:r>
              <a:rPr lang="en-US" sz="1600" dirty="0"/>
              <a:t>D. Toothpaste in a tube and in a pump are complementary goods and the demand curve for toothpaste in a pump will shift left. </a:t>
            </a:r>
          </a:p>
          <a:p>
            <a:pPr marL="0" indent="0">
              <a:buNone/>
            </a:pPr>
            <a:r>
              <a:rPr lang="en-US" sz="1600" dirty="0"/>
              <a:t>E. Toothpaste in a tube and in a pump are complementary goods and the demand curve for both toothpastes will shift left. </a:t>
            </a:r>
          </a:p>
          <a:p>
            <a:pPr marL="0" indent="0">
              <a:buNone/>
            </a:pPr>
            <a:endParaRPr lang="en-US" sz="1600" dirty="0"/>
          </a:p>
          <a:p>
            <a:pPr marL="0" indent="0">
              <a:buNone/>
            </a:pPr>
            <a:r>
              <a:rPr lang="en-US" sz="1600" dirty="0"/>
              <a:t>3. Suppose that the Food and Drug Administration has written an article stating green tea reduces heart disease and many illnesses. What might be the immediate effect seen in the economy? </a:t>
            </a:r>
          </a:p>
          <a:p>
            <a:pPr marL="0" indent="0">
              <a:buNone/>
            </a:pPr>
            <a:r>
              <a:rPr lang="en-US" sz="1600" dirty="0"/>
              <a:t>A. The demand for green tea would increase, forcing the price to go up.</a:t>
            </a:r>
            <a:br>
              <a:rPr lang="en-US" sz="1600" dirty="0"/>
            </a:br>
            <a:r>
              <a:rPr lang="en-US" sz="1600" dirty="0"/>
              <a:t>B. The quantity demanded for green tea would increase, forcing the price to go up. </a:t>
            </a:r>
          </a:p>
          <a:p>
            <a:pPr marL="0" indent="0">
              <a:buNone/>
            </a:pPr>
            <a:r>
              <a:rPr lang="en-US" sz="1600" dirty="0"/>
              <a:t>C. The quantity supplied of green tea would increase, forcing the price to go up. </a:t>
            </a:r>
          </a:p>
          <a:p>
            <a:pPr marL="0" indent="0">
              <a:buNone/>
            </a:pPr>
            <a:r>
              <a:rPr lang="en-US" sz="1600" dirty="0"/>
              <a:t>D. The supply of green tea would increase, forcing the price to go down.</a:t>
            </a:r>
            <a:br>
              <a:rPr lang="en-US" sz="1600" dirty="0"/>
            </a:br>
            <a:r>
              <a:rPr lang="en-US" sz="1600" dirty="0"/>
              <a:t>E. The quantity supplied for green tea would go down, forcing the price to go up. </a:t>
            </a:r>
          </a:p>
        </p:txBody>
      </p:sp>
    </p:spTree>
    <p:extLst>
      <p:ext uri="{BB962C8B-B14F-4D97-AF65-F5344CB8AC3E}">
        <p14:creationId xmlns:p14="http://schemas.microsoft.com/office/powerpoint/2010/main" val="335563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
            <a:ext cx="12192000" cy="6868499"/>
          </a:xfrm>
          <a:prstGeom prst="rect">
            <a:avLst/>
          </a:prstGeom>
        </p:spPr>
      </p:pic>
      <p:sp>
        <p:nvSpPr>
          <p:cNvPr id="10" name="Rounded Rectangle 9"/>
          <p:cNvSpPr/>
          <p:nvPr/>
        </p:nvSpPr>
        <p:spPr>
          <a:xfrm>
            <a:off x="314960" y="284480"/>
            <a:ext cx="11572240" cy="633984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2" name="Pentagon 1"/>
          <p:cNvSpPr/>
          <p:nvPr/>
        </p:nvSpPr>
        <p:spPr>
          <a:xfrm>
            <a:off x="10160" y="1076960"/>
            <a:ext cx="4124960" cy="4683760"/>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dirty="0">
                <a:solidFill>
                  <a:schemeClr val="tx1"/>
                </a:solidFill>
                <a:effectLst>
                  <a:outerShdw blurRad="50800" dist="38100" dir="2700000" algn="tl" rotWithShape="0">
                    <a:prstClr val="black">
                      <a:alpha val="40000"/>
                    </a:prstClr>
                  </a:outerShdw>
                </a:effectLst>
                <a:latin typeface="Candara" panose="020E0502030303020204" pitchFamily="34" charset="0"/>
              </a:rPr>
              <a:t>What You Will Learn in this Module</a:t>
            </a:r>
          </a:p>
        </p:txBody>
      </p:sp>
      <p:sp>
        <p:nvSpPr>
          <p:cNvPr id="8" name="TextBox 7"/>
          <p:cNvSpPr txBox="1"/>
          <p:nvPr/>
        </p:nvSpPr>
        <p:spPr>
          <a:xfrm>
            <a:off x="4527214" y="595908"/>
            <a:ext cx="6967891" cy="6764929"/>
          </a:xfrm>
          <a:prstGeom prst="rect">
            <a:avLst/>
          </a:prstGeom>
          <a:noFill/>
        </p:spPr>
        <p:txBody>
          <a:bodyPr wrap="square" rtlCol="0">
            <a:spAutoFit/>
          </a:bodyPr>
          <a:lstStyle/>
          <a:p>
            <a:pPr lvl="0" fontAlgn="base">
              <a:spcBef>
                <a:spcPct val="20000"/>
              </a:spcBef>
              <a:spcAft>
                <a:spcPct val="0"/>
              </a:spcAft>
            </a:pPr>
            <a:endParaRPr lang="en-US" sz="2600" dirty="0">
              <a:solidFill>
                <a:prstClr val="black"/>
              </a:solidFill>
            </a:endParaRPr>
          </a:p>
          <a:p>
            <a:pPr marL="342900" lvl="0" indent="-342900" fontAlgn="base">
              <a:spcBef>
                <a:spcPct val="20000"/>
              </a:spcBef>
              <a:spcAft>
                <a:spcPct val="0"/>
              </a:spcAft>
              <a:buFont typeface="Arial" pitchFamily="34" charset="0"/>
              <a:buChar char="•"/>
            </a:pPr>
            <a:r>
              <a:rPr lang="en-US" sz="2600" dirty="0">
                <a:solidFill>
                  <a:prstClr val="black"/>
                </a:solidFill>
              </a:rPr>
              <a:t>Draw a supply curve and interpret its meaning</a:t>
            </a:r>
          </a:p>
          <a:p>
            <a:pPr marL="342900" lvl="0" indent="-342900" fontAlgn="base">
              <a:spcBef>
                <a:spcPct val="20000"/>
              </a:spcBef>
              <a:spcAft>
                <a:spcPct val="0"/>
              </a:spcAft>
              <a:buFont typeface="Arial" pitchFamily="34" charset="0"/>
              <a:buChar char="•"/>
            </a:pPr>
            <a:r>
              <a:rPr lang="en-US" sz="2600" dirty="0">
                <a:solidFill>
                  <a:prstClr val="black"/>
                </a:solidFill>
              </a:rPr>
              <a:t>Discuss the difference between movements along the supply curve and changes in supply</a:t>
            </a:r>
            <a:endParaRPr lang="en-US" sz="2600" b="1" dirty="0">
              <a:solidFill>
                <a:prstClr val="black"/>
              </a:solidFill>
            </a:endParaRPr>
          </a:p>
          <a:p>
            <a:pPr marL="342900" lvl="0" indent="-342900" fontAlgn="base">
              <a:spcBef>
                <a:spcPct val="20000"/>
              </a:spcBef>
              <a:spcAft>
                <a:spcPct val="0"/>
              </a:spcAft>
              <a:buFont typeface="Arial" pitchFamily="34" charset="0"/>
              <a:buChar char="•"/>
            </a:pPr>
            <a:r>
              <a:rPr lang="en-US" sz="2600" dirty="0">
                <a:solidFill>
                  <a:prstClr val="black"/>
                </a:solidFill>
              </a:rPr>
              <a:t>List the factors that shift the supply curve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2" name="TextBox 11"/>
          <p:cNvSpPr txBox="1"/>
          <p:nvPr/>
        </p:nvSpPr>
        <p:spPr>
          <a:xfrm>
            <a:off x="9441297" y="6377078"/>
            <a:ext cx="1492716"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2 | Module 6</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1065" y="3048635"/>
            <a:ext cx="6096000" cy="3057525"/>
          </a:xfrm>
          <a:prstGeom prst="rect">
            <a:avLst/>
          </a:prstGeom>
        </p:spPr>
      </p:pic>
    </p:spTree>
    <p:extLst>
      <p:ext uri="{BB962C8B-B14F-4D97-AF65-F5344CB8AC3E}">
        <p14:creationId xmlns:p14="http://schemas.microsoft.com/office/powerpoint/2010/main" val="1669969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The Supply Schedule</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680811" y="1404228"/>
            <a:ext cx="4822213" cy="6401753"/>
          </a:xfrm>
          <a:prstGeom prst="rect">
            <a:avLst/>
          </a:prstGeom>
          <a:noFill/>
        </p:spPr>
        <p:txBody>
          <a:bodyPr wrap="square" rtlCol="0">
            <a:spAutoFit/>
          </a:bodyPr>
          <a:lstStyle/>
          <a:p>
            <a:pPr marL="381000" lvl="0" indent="-300038" fontAlgn="base">
              <a:spcBef>
                <a:spcPct val="20000"/>
              </a:spcBef>
              <a:spcAft>
                <a:spcPct val="0"/>
              </a:spcAft>
              <a:buFont typeface="Arial" pitchFamily="34" charset="0"/>
              <a:buChar char="•"/>
            </a:pPr>
            <a:r>
              <a:rPr lang="en-US" sz="2600" dirty="0">
                <a:solidFill>
                  <a:prstClr val="black"/>
                </a:solidFill>
              </a:rPr>
              <a:t>A </a:t>
            </a:r>
            <a:r>
              <a:rPr lang="en-US" sz="2600" b="1" dirty="0">
                <a:solidFill>
                  <a:prstClr val="black"/>
                </a:solidFill>
              </a:rPr>
              <a:t>supply schedule </a:t>
            </a:r>
            <a:r>
              <a:rPr lang="en-US" sz="2600" dirty="0">
                <a:solidFill>
                  <a:prstClr val="black"/>
                </a:solidFill>
              </a:rPr>
              <a:t>shows how much of a good or service would be supplied at different prices.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12" name="Group 38"/>
          <p:cNvGraphicFramePr>
            <a:graphicFrameLocks/>
          </p:cNvGraphicFramePr>
          <p:nvPr>
            <p:extLst/>
          </p:nvPr>
        </p:nvGraphicFramePr>
        <p:xfrm>
          <a:off x="6460635" y="1510550"/>
          <a:ext cx="3797270" cy="4687889"/>
        </p:xfrm>
        <a:graphic>
          <a:graphicData uri="http://schemas.openxmlformats.org/drawingml/2006/table">
            <a:tbl>
              <a:tblPr/>
              <a:tblGrid>
                <a:gridCol w="1770856">
                  <a:extLst>
                    <a:ext uri="{9D8B030D-6E8A-4147-A177-3AD203B41FA5}">
                      <a16:colId xmlns:a16="http://schemas.microsoft.com/office/drawing/2014/main" val="20000"/>
                    </a:ext>
                  </a:extLst>
                </a:gridCol>
                <a:gridCol w="2026414">
                  <a:extLst>
                    <a:ext uri="{9D8B030D-6E8A-4147-A177-3AD203B41FA5}">
                      <a16:colId xmlns:a16="http://schemas.microsoft.com/office/drawing/2014/main" val="20001"/>
                    </a:ext>
                  </a:extLst>
                </a:gridCol>
              </a:tblGrid>
              <a:tr h="471520">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chemeClr val="tx1"/>
                          </a:solidFill>
                          <a:effectLst/>
                          <a:latin typeface="Calibri" pitchFamily="34" charset="0"/>
                          <a:ea typeface="Times New Roman" pitchFamily="18" charset="0"/>
                          <a:cs typeface="Calibri" pitchFamily="34" charset="0"/>
                        </a:rPr>
                        <a:t>   Supply Schedule for Cotton</a:t>
                      </a:r>
                    </a:p>
                  </a:txBody>
                  <a:tcPr marL="67461" marR="67461" marT="33733" marB="33733"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lg"/>
                    </a:lnB>
                    <a:lnTlToBr>
                      <a:noFill/>
                    </a:lnTlToBr>
                    <a:lnBlToTr>
                      <a:noFill/>
                    </a:lnBlToTr>
                    <a:solidFill>
                      <a:srgbClr val="F79646">
                        <a:lumMod val="20000"/>
                        <a:lumOff val="80000"/>
                        <a:alpha val="50000"/>
                      </a:srgbClr>
                    </a:solidFill>
                  </a:tcPr>
                </a:tc>
                <a:tc hMerge="1">
                  <a:txBody>
                    <a:bodyPr/>
                    <a:lstStyle/>
                    <a:p>
                      <a:endParaRPr lang="en-US"/>
                    </a:p>
                  </a:txBody>
                  <a:tcPr/>
                </a:tc>
                <a:extLst>
                  <a:ext uri="{0D108BD9-81ED-4DB2-BD59-A6C34878D82A}">
                    <a16:rowId xmlns:a16="http://schemas.microsoft.com/office/drawing/2014/main" val="10000"/>
                  </a:ext>
                </a:extLst>
              </a:tr>
              <a:tr h="146398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Price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cotton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(per pound)</a:t>
                      </a:r>
                    </a:p>
                  </a:txBody>
                  <a:tcPr marL="67461" marR="67461" marT="33733" marB="33733"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lg"/>
                    </a:lnR>
                    <a:lnT w="12700" cap="flat" cmpd="sng" algn="ctr">
                      <a:solidFill>
                        <a:sysClr val="windowText" lastClr="000000"/>
                      </a:solidFill>
                      <a:prstDash val="solid"/>
                      <a:round/>
                      <a:headEnd type="none" w="med" len="med"/>
                      <a:tailEnd type="none" w="med" len="lg"/>
                    </a:lnT>
                    <a:lnB w="12700" cap="flat" cmpd="sng" algn="ctr">
                      <a:solidFill>
                        <a:sysClr val="windowText" lastClr="000000"/>
                      </a:solidFill>
                      <a:prstDash val="solid"/>
                      <a:round/>
                      <a:headEnd type="none" w="med" len="med"/>
                      <a:tailEnd type="none" w="med" len="lg"/>
                    </a:lnB>
                    <a:lnTlToBr>
                      <a:noFill/>
                    </a:lnTlToBr>
                    <a:lnBlToTr>
                      <a:noFill/>
                    </a:lnBlToTr>
                    <a:solidFill>
                      <a:srgbClr val="F79646">
                        <a:lumMod val="60000"/>
                        <a:lumOff val="40000"/>
                        <a:alpha val="5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Quantity of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cotton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supplied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(billions of pounds)</a:t>
                      </a:r>
                    </a:p>
                  </a:txBody>
                  <a:tcPr marL="67461" marR="67461" marT="33733" marB="33733" anchor="ctr" horzOverflow="overflow">
                    <a:lnL w="12700" cap="flat" cmpd="sng" algn="ctr">
                      <a:solidFill>
                        <a:sysClr val="windowText" lastClr="000000"/>
                      </a:solidFill>
                      <a:prstDash val="solid"/>
                      <a:round/>
                      <a:headEnd type="none" w="med" len="med"/>
                      <a:tailEnd type="none" w="med" len="lg"/>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lg"/>
                    </a:lnT>
                    <a:lnB w="12700" cap="flat" cmpd="sng" algn="ctr">
                      <a:solidFill>
                        <a:sysClr val="windowText" lastClr="000000"/>
                      </a:solidFill>
                      <a:prstDash val="solid"/>
                      <a:round/>
                      <a:headEnd type="none" w="med" len="med"/>
                      <a:tailEnd type="none" w="med" len="lg"/>
                    </a:lnB>
                    <a:lnTlToBr>
                      <a:noFill/>
                    </a:lnTlToBr>
                    <a:lnBlToTr>
                      <a:noFill/>
                    </a:lnBlToTr>
                    <a:solidFill>
                      <a:srgbClr val="F79646">
                        <a:lumMod val="60000"/>
                        <a:lumOff val="40000"/>
                        <a:alpha val="50000"/>
                      </a:srgbClr>
                    </a:solidFill>
                  </a:tcPr>
                </a:tc>
                <a:extLst>
                  <a:ext uri="{0D108BD9-81ED-4DB2-BD59-A6C34878D82A}">
                    <a16:rowId xmlns:a16="http://schemas.microsoft.com/office/drawing/2014/main" val="10001"/>
                  </a:ext>
                </a:extLst>
              </a:tr>
              <a:tr h="3957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$2.00</a:t>
                      </a:r>
                    </a:p>
                  </a:txBody>
                  <a:tcPr marL="67461" marR="67461" marT="33733" marB="33733"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lg"/>
                    </a:lnR>
                    <a:lnT w="12700" cap="flat" cmpd="sng" algn="ctr">
                      <a:solidFill>
                        <a:sysClr val="windowText" lastClr="000000"/>
                      </a:solidFill>
                      <a:prstDash val="solid"/>
                      <a:round/>
                      <a:headEnd type="none" w="med" len="med"/>
                      <a:tailEnd type="none" w="med" len="lg"/>
                    </a:lnT>
                    <a:lnB w="12700" cap="flat" cmpd="sng" algn="ctr">
                      <a:solidFill>
                        <a:sysClr val="windowText" lastClr="000000"/>
                      </a:solidFill>
                      <a:prstDash val="solid"/>
                      <a:round/>
                      <a:headEnd type="none" w="med" len="med"/>
                      <a:tailEnd type="none" w="med" len="lg"/>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11.6</a:t>
                      </a:r>
                    </a:p>
                  </a:txBody>
                  <a:tcPr marL="67461" marR="67461" marT="33733" marB="33733" anchor="ctr" horzOverflow="overflow">
                    <a:lnL w="12700" cap="flat" cmpd="sng" algn="ctr">
                      <a:solidFill>
                        <a:sysClr val="windowText" lastClr="000000"/>
                      </a:solidFill>
                      <a:prstDash val="solid"/>
                      <a:round/>
                      <a:headEnd type="none" w="med" len="med"/>
                      <a:tailEnd type="none" w="med" len="lg"/>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lg"/>
                    </a:lnT>
                    <a:lnB w="12700" cap="flat" cmpd="sng" algn="ctr">
                      <a:solidFill>
                        <a:sysClr val="windowText" lastClr="000000"/>
                      </a:solidFill>
                      <a:prstDash val="solid"/>
                      <a:round/>
                      <a:headEnd type="none" w="med" len="med"/>
                      <a:tailEnd type="none" w="med" len="lg"/>
                    </a:lnB>
                    <a:lnTlToBr>
                      <a:noFill/>
                    </a:lnTlToBr>
                    <a:lnBlToTr>
                      <a:noFill/>
                    </a:lnBlToTr>
                    <a:solidFill>
                      <a:sysClr val="window" lastClr="FFFFFF"/>
                    </a:solidFill>
                  </a:tcPr>
                </a:tc>
                <a:extLst>
                  <a:ext uri="{0D108BD9-81ED-4DB2-BD59-A6C34878D82A}">
                    <a16:rowId xmlns:a16="http://schemas.microsoft.com/office/drawing/2014/main" val="10002"/>
                  </a:ext>
                </a:extLst>
              </a:tr>
              <a:tr h="39706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1.75</a:t>
                      </a:r>
                    </a:p>
                  </a:txBody>
                  <a:tcPr marL="67461" marR="67461" marT="33733" marB="33733"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lg"/>
                    </a:lnR>
                    <a:lnT w="12700" cap="flat" cmpd="sng" algn="ctr">
                      <a:solidFill>
                        <a:sysClr val="windowText" lastClr="000000"/>
                      </a:solidFill>
                      <a:prstDash val="solid"/>
                      <a:round/>
                      <a:headEnd type="none" w="med" len="med"/>
                      <a:tailEnd type="none" w="med" len="lg"/>
                    </a:lnT>
                    <a:lnB w="12700" cap="flat" cmpd="sng" algn="ctr">
                      <a:solidFill>
                        <a:sysClr val="windowText" lastClr="000000"/>
                      </a:solidFill>
                      <a:prstDash val="solid"/>
                      <a:round/>
                      <a:headEnd type="none" w="med" len="med"/>
                      <a:tailEnd type="none" w="med" len="lg"/>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11.5</a:t>
                      </a:r>
                    </a:p>
                  </a:txBody>
                  <a:tcPr marL="67461" marR="67461" marT="33733" marB="33733" anchor="ctr" horzOverflow="overflow">
                    <a:lnL w="12700" cap="flat" cmpd="sng" algn="ctr">
                      <a:solidFill>
                        <a:sysClr val="windowText" lastClr="000000"/>
                      </a:solidFill>
                      <a:prstDash val="solid"/>
                      <a:round/>
                      <a:headEnd type="none" w="med" len="med"/>
                      <a:tailEnd type="none" w="med" len="lg"/>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lg"/>
                    </a:lnT>
                    <a:lnB w="12700" cap="flat" cmpd="sng" algn="ctr">
                      <a:solidFill>
                        <a:sysClr val="windowText" lastClr="000000"/>
                      </a:solidFill>
                      <a:prstDash val="solid"/>
                      <a:round/>
                      <a:headEnd type="none" w="med" len="med"/>
                      <a:tailEnd type="none" w="med" len="lg"/>
                    </a:lnB>
                    <a:lnTlToBr>
                      <a:noFill/>
                    </a:lnTlToBr>
                    <a:lnBlToTr>
                      <a:noFill/>
                    </a:lnBlToTr>
                    <a:solidFill>
                      <a:sysClr val="window" lastClr="FFFFFF"/>
                    </a:solidFill>
                  </a:tcPr>
                </a:tc>
                <a:extLst>
                  <a:ext uri="{0D108BD9-81ED-4DB2-BD59-A6C34878D82A}">
                    <a16:rowId xmlns:a16="http://schemas.microsoft.com/office/drawing/2014/main" val="10003"/>
                  </a:ext>
                </a:extLst>
              </a:tr>
              <a:tr h="4179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1.50</a:t>
                      </a:r>
                    </a:p>
                  </a:txBody>
                  <a:tcPr marL="67461" marR="67461" marT="33733" marB="33733"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lg"/>
                    </a:lnR>
                    <a:lnT w="12700" cap="flat" cmpd="sng" algn="ctr">
                      <a:solidFill>
                        <a:sysClr val="windowText" lastClr="000000"/>
                      </a:solidFill>
                      <a:prstDash val="solid"/>
                      <a:round/>
                      <a:headEnd type="none" w="med" len="med"/>
                      <a:tailEnd type="none" w="med" len="lg"/>
                    </a:lnT>
                    <a:lnB w="12700" cap="flat" cmpd="sng" algn="ctr">
                      <a:solidFill>
                        <a:sysClr val="windowText" lastClr="000000"/>
                      </a:solidFill>
                      <a:prstDash val="solid"/>
                      <a:round/>
                      <a:headEnd type="none" w="med" len="med"/>
                      <a:tailEnd type="none" w="med" len="lg"/>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11.2</a:t>
                      </a:r>
                    </a:p>
                  </a:txBody>
                  <a:tcPr marL="67461" marR="67461" marT="33733" marB="33733" anchor="ctr" horzOverflow="overflow">
                    <a:lnL w="12700" cap="flat" cmpd="sng" algn="ctr">
                      <a:solidFill>
                        <a:sysClr val="windowText" lastClr="000000"/>
                      </a:solidFill>
                      <a:prstDash val="solid"/>
                      <a:round/>
                      <a:headEnd type="none" w="med" len="med"/>
                      <a:tailEnd type="none" w="med" len="lg"/>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lg"/>
                    </a:lnT>
                    <a:lnB w="12700" cap="flat" cmpd="sng" algn="ctr">
                      <a:solidFill>
                        <a:sysClr val="windowText" lastClr="000000"/>
                      </a:solidFill>
                      <a:prstDash val="solid"/>
                      <a:round/>
                      <a:headEnd type="none" w="med" len="med"/>
                      <a:tailEnd type="none" w="med" len="lg"/>
                    </a:lnB>
                    <a:lnTlToBr>
                      <a:noFill/>
                    </a:lnTlToBr>
                    <a:lnBlToTr>
                      <a:noFill/>
                    </a:lnBlToTr>
                    <a:solidFill>
                      <a:sysClr val="window" lastClr="FFFFFF"/>
                    </a:solidFill>
                  </a:tcPr>
                </a:tc>
                <a:extLst>
                  <a:ext uri="{0D108BD9-81ED-4DB2-BD59-A6C34878D82A}">
                    <a16:rowId xmlns:a16="http://schemas.microsoft.com/office/drawing/2014/main" val="10004"/>
                  </a:ext>
                </a:extLst>
              </a:tr>
              <a:tr h="39706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1.25</a:t>
                      </a:r>
                    </a:p>
                  </a:txBody>
                  <a:tcPr marL="67461" marR="67461" marT="33733" marB="33733"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lg"/>
                    </a:lnR>
                    <a:lnT w="12700" cap="flat" cmpd="sng" algn="ctr">
                      <a:solidFill>
                        <a:sysClr val="windowText" lastClr="000000"/>
                      </a:solidFill>
                      <a:prstDash val="solid"/>
                      <a:round/>
                      <a:headEnd type="none" w="med" len="med"/>
                      <a:tailEnd type="none" w="med" len="lg"/>
                    </a:lnT>
                    <a:lnB w="12700" cap="flat" cmpd="sng" algn="ctr">
                      <a:solidFill>
                        <a:sysClr val="windowText" lastClr="000000"/>
                      </a:solidFill>
                      <a:prstDash val="solid"/>
                      <a:round/>
                      <a:headEnd type="none" w="med" len="med"/>
                      <a:tailEnd type="none" w="med" len="lg"/>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10.7</a:t>
                      </a:r>
                    </a:p>
                  </a:txBody>
                  <a:tcPr marL="67461" marR="67461" marT="33733" marB="33733" anchor="ctr" horzOverflow="overflow">
                    <a:lnL w="12700" cap="flat" cmpd="sng" algn="ctr">
                      <a:solidFill>
                        <a:sysClr val="windowText" lastClr="000000"/>
                      </a:solidFill>
                      <a:prstDash val="solid"/>
                      <a:round/>
                      <a:headEnd type="none" w="med" len="med"/>
                      <a:tailEnd type="none" w="med" len="lg"/>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lg"/>
                    </a:lnT>
                    <a:lnB w="12700" cap="flat" cmpd="sng" algn="ctr">
                      <a:solidFill>
                        <a:sysClr val="windowText" lastClr="000000"/>
                      </a:solidFill>
                      <a:prstDash val="solid"/>
                      <a:round/>
                      <a:headEnd type="none" w="med" len="med"/>
                      <a:tailEnd type="none" w="med" len="lg"/>
                    </a:lnB>
                    <a:lnTlToBr>
                      <a:noFill/>
                    </a:lnTlToBr>
                    <a:lnBlToTr>
                      <a:noFill/>
                    </a:lnBlToTr>
                    <a:solidFill>
                      <a:sysClr val="window" lastClr="FFFFFF"/>
                    </a:solidFill>
                  </a:tcPr>
                </a:tc>
                <a:extLst>
                  <a:ext uri="{0D108BD9-81ED-4DB2-BD59-A6C34878D82A}">
                    <a16:rowId xmlns:a16="http://schemas.microsoft.com/office/drawing/2014/main" val="10005"/>
                  </a:ext>
                </a:extLst>
              </a:tr>
              <a:tr h="39445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1.00</a:t>
                      </a:r>
                    </a:p>
                  </a:txBody>
                  <a:tcPr marL="67461" marR="67461" marT="33733" marB="33733"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lg"/>
                    </a:lnR>
                    <a:lnT w="12700" cap="flat" cmpd="sng" algn="ctr">
                      <a:solidFill>
                        <a:sysClr val="windowText" lastClr="000000"/>
                      </a:solidFill>
                      <a:prstDash val="solid"/>
                      <a:round/>
                      <a:headEnd type="none" w="med" len="med"/>
                      <a:tailEnd type="none" w="med" len="lg"/>
                    </a:lnT>
                    <a:lnB w="12700" cap="flat" cmpd="sng" algn="ctr">
                      <a:solidFill>
                        <a:sysClr val="windowText" lastClr="000000"/>
                      </a:solidFill>
                      <a:prstDash val="solid"/>
                      <a:round/>
                      <a:headEnd type="none" w="med" len="med"/>
                      <a:tailEnd type="none" w="med" len="lg"/>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10.0</a:t>
                      </a:r>
                    </a:p>
                  </a:txBody>
                  <a:tcPr marL="67461" marR="67461" marT="33733" marB="33733" anchor="ctr" horzOverflow="overflow">
                    <a:lnL w="12700" cap="flat" cmpd="sng" algn="ctr">
                      <a:solidFill>
                        <a:sysClr val="windowText" lastClr="000000"/>
                      </a:solidFill>
                      <a:prstDash val="solid"/>
                      <a:round/>
                      <a:headEnd type="none" w="med" len="med"/>
                      <a:tailEnd type="none" w="med" len="lg"/>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lg"/>
                    </a:lnT>
                    <a:lnB w="12700" cap="flat" cmpd="sng" algn="ctr">
                      <a:solidFill>
                        <a:sysClr val="windowText" lastClr="000000"/>
                      </a:solidFill>
                      <a:prstDash val="solid"/>
                      <a:round/>
                      <a:headEnd type="none" w="med" len="med"/>
                      <a:tailEnd type="none" w="med" len="lg"/>
                    </a:lnB>
                    <a:lnTlToBr>
                      <a:noFill/>
                    </a:lnTlToBr>
                    <a:lnBlToTr>
                      <a:noFill/>
                    </a:lnBlToTr>
                    <a:solidFill>
                      <a:sysClr val="window" lastClr="FFFFFF"/>
                    </a:solidFill>
                  </a:tcPr>
                </a:tc>
                <a:extLst>
                  <a:ext uri="{0D108BD9-81ED-4DB2-BD59-A6C34878D82A}">
                    <a16:rowId xmlns:a16="http://schemas.microsoft.com/office/drawing/2014/main" val="10006"/>
                  </a:ext>
                </a:extLst>
              </a:tr>
              <a:tr h="39706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0.75</a:t>
                      </a:r>
                    </a:p>
                  </a:txBody>
                  <a:tcPr marL="67461" marR="67461" marT="33733" marB="33733"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lg"/>
                    </a:lnR>
                    <a:lnT w="12700" cap="flat" cmpd="sng" algn="ctr">
                      <a:solidFill>
                        <a:sysClr val="windowText" lastClr="000000"/>
                      </a:solidFill>
                      <a:prstDash val="solid"/>
                      <a:round/>
                      <a:headEnd type="none" w="med" len="med"/>
                      <a:tailEnd type="none" w="med" len="lg"/>
                    </a:lnT>
                    <a:lnB w="12700" cap="flat" cmpd="sng" algn="ctr">
                      <a:solidFill>
                        <a:sysClr val="windowText" lastClr="000000"/>
                      </a:solidFill>
                      <a:prstDash val="solid"/>
                      <a:round/>
                      <a:headEnd type="none" w="med" len="med"/>
                      <a:tailEnd type="none" w="med" len="lg"/>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9.1</a:t>
                      </a:r>
                    </a:p>
                  </a:txBody>
                  <a:tcPr marL="67461" marR="67461" marT="33733" marB="33733" anchor="ctr" horzOverflow="overflow">
                    <a:lnL w="12700" cap="flat" cmpd="sng" algn="ctr">
                      <a:solidFill>
                        <a:sysClr val="windowText" lastClr="000000"/>
                      </a:solidFill>
                      <a:prstDash val="solid"/>
                      <a:round/>
                      <a:headEnd type="none" w="med" len="med"/>
                      <a:tailEnd type="none" w="med" len="lg"/>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lg"/>
                    </a:lnT>
                    <a:lnB w="12700" cap="flat" cmpd="sng" algn="ctr">
                      <a:solidFill>
                        <a:sysClr val="windowText" lastClr="000000"/>
                      </a:solidFill>
                      <a:prstDash val="solid"/>
                      <a:round/>
                      <a:headEnd type="none" w="med" len="med"/>
                      <a:tailEnd type="none" w="med" len="lg"/>
                    </a:lnB>
                    <a:lnTlToBr>
                      <a:noFill/>
                    </a:lnTlToBr>
                    <a:lnBlToTr>
                      <a:noFill/>
                    </a:lnBlToTr>
                    <a:solidFill>
                      <a:sysClr val="window" lastClr="FFFFFF"/>
                    </a:solidFill>
                  </a:tcPr>
                </a:tc>
                <a:extLst>
                  <a:ext uri="{0D108BD9-81ED-4DB2-BD59-A6C34878D82A}">
                    <a16:rowId xmlns:a16="http://schemas.microsoft.com/office/drawing/2014/main" val="10007"/>
                  </a:ext>
                </a:extLst>
              </a:tr>
              <a:tr h="35298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0.50</a:t>
                      </a:r>
                    </a:p>
                  </a:txBody>
                  <a:tcPr marL="67461" marR="67461" marT="33733" marB="33733"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lg"/>
                    </a:lnR>
                    <a:lnT w="12700" cap="flat" cmpd="sng" algn="ctr">
                      <a:solidFill>
                        <a:sysClr val="windowText" lastClr="000000"/>
                      </a:solidFill>
                      <a:prstDash val="solid"/>
                      <a:round/>
                      <a:headEnd type="none" w="med" len="med"/>
                      <a:tailEnd type="none" w="med" len="lg"/>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8.0</a:t>
                      </a:r>
                    </a:p>
                  </a:txBody>
                  <a:tcPr marL="67461" marR="67461" marT="33733" marB="33733" horzOverflow="overflow">
                    <a:lnL w="12700" cap="flat" cmpd="sng" algn="ctr">
                      <a:solidFill>
                        <a:sysClr val="windowText" lastClr="000000"/>
                      </a:solidFill>
                      <a:prstDash val="solid"/>
                      <a:round/>
                      <a:headEnd type="none" w="med" len="med"/>
                      <a:tailEnd type="none" w="med" len="lg"/>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lg"/>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8"/>
                  </a:ext>
                </a:extLst>
              </a:tr>
            </a:tbl>
          </a:graphicData>
        </a:graphic>
      </p:graphicFrame>
      <p:sp>
        <p:nvSpPr>
          <p:cNvPr id="14" name="TextBox 13"/>
          <p:cNvSpPr txBox="1"/>
          <p:nvPr/>
        </p:nvSpPr>
        <p:spPr>
          <a:xfrm>
            <a:off x="9441297" y="6377078"/>
            <a:ext cx="1492716"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2 | Module 6</a:t>
            </a:r>
          </a:p>
        </p:txBody>
      </p:sp>
    </p:spTree>
    <p:extLst>
      <p:ext uri="{BB962C8B-B14F-4D97-AF65-F5344CB8AC3E}">
        <p14:creationId xmlns:p14="http://schemas.microsoft.com/office/powerpoint/2010/main" val="134177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ea typeface="Calibri" pitchFamily="34" charset="0"/>
                <a:cs typeface="Calibri" pitchFamily="34" charset="0"/>
              </a:rPr>
              <a:t>The Supply Curve</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2" name="Rectangle 117"/>
          <p:cNvSpPr>
            <a:spLocks noChangeArrowheads="1"/>
          </p:cNvSpPr>
          <p:nvPr/>
        </p:nvSpPr>
        <p:spPr bwMode="auto">
          <a:xfrm>
            <a:off x="5811923" y="1700213"/>
            <a:ext cx="3500462" cy="1332547"/>
          </a:xfrm>
          <a:prstGeom prst="rect">
            <a:avLst/>
          </a:prstGeom>
          <a:solidFill>
            <a:schemeClr val="accent6">
              <a:lumMod val="40000"/>
              <a:lumOff val="60000"/>
            </a:schemeClr>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a:lstStyle/>
          <a:p>
            <a:pPr indent="4763" fontAlgn="auto">
              <a:spcBef>
                <a:spcPct val="20000"/>
              </a:spcBef>
              <a:spcAft>
                <a:spcPts val="0"/>
              </a:spcAft>
              <a:buClr>
                <a:srgbClr val="000000"/>
              </a:buClr>
              <a:defRPr/>
            </a:pPr>
            <a:r>
              <a:rPr lang="en-US" dirty="0">
                <a:cs typeface="Calibri" pitchFamily="34" charset="0"/>
              </a:rPr>
              <a:t>A </a:t>
            </a:r>
            <a:r>
              <a:rPr lang="en-US" b="1" dirty="0">
                <a:cs typeface="Calibri" pitchFamily="34" charset="0"/>
              </a:rPr>
              <a:t>supply curve</a:t>
            </a:r>
            <a:r>
              <a:rPr lang="en-US" dirty="0">
                <a:cs typeface="Calibri" pitchFamily="34" charset="0"/>
              </a:rPr>
              <a:t> shows graphically how much of a good or service people are willing to sell at any given price.</a:t>
            </a:r>
          </a:p>
        </p:txBody>
      </p:sp>
      <p:sp>
        <p:nvSpPr>
          <p:cNvPr id="13" name="Line 15"/>
          <p:cNvSpPr>
            <a:spLocks noChangeShapeType="1"/>
          </p:cNvSpPr>
          <p:nvPr/>
        </p:nvSpPr>
        <p:spPr bwMode="auto">
          <a:xfrm flipV="1">
            <a:off x="2843295" y="1812925"/>
            <a:ext cx="0" cy="3549650"/>
          </a:xfrm>
          <a:prstGeom prst="line">
            <a:avLst/>
          </a:prstGeom>
          <a:noFill/>
          <a:ln w="7938">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14" name="TextBox 30"/>
          <p:cNvSpPr txBox="1">
            <a:spLocks noChangeArrowheads="1"/>
          </p:cNvSpPr>
          <p:nvPr/>
        </p:nvSpPr>
        <p:spPr bwMode="auto">
          <a:xfrm>
            <a:off x="6105607" y="5775325"/>
            <a:ext cx="2547938"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600" b="1" dirty="0">
                <a:ea typeface="MS PGothic" pitchFamily="34" charset="-128"/>
                <a:cs typeface="Calibri" pitchFamily="34" charset="0"/>
              </a:rPr>
              <a:t>Quantity of cotton </a:t>
            </a:r>
            <a:endParaRPr lang="id-ID" sz="1600" b="1" dirty="0">
              <a:ea typeface="MS PGothic" pitchFamily="34" charset="-128"/>
              <a:cs typeface="Calibri" pitchFamily="34" charset="0"/>
            </a:endParaRPr>
          </a:p>
          <a:p>
            <a:pPr eaLnBrk="1" hangingPunct="1"/>
            <a:r>
              <a:rPr lang="en-US" sz="1600" b="1" dirty="0">
                <a:ea typeface="MS PGothic" pitchFamily="34" charset="-128"/>
                <a:cs typeface="Calibri" pitchFamily="34" charset="0"/>
              </a:rPr>
              <a:t>(billions of pounds)</a:t>
            </a:r>
          </a:p>
        </p:txBody>
      </p:sp>
      <p:sp>
        <p:nvSpPr>
          <p:cNvPr id="15" name="TextBox 29"/>
          <p:cNvSpPr txBox="1">
            <a:spLocks noChangeArrowheads="1"/>
          </p:cNvSpPr>
          <p:nvPr/>
        </p:nvSpPr>
        <p:spPr bwMode="auto">
          <a:xfrm>
            <a:off x="1135145" y="1854200"/>
            <a:ext cx="1789112"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en-US" sz="1600" b="1" dirty="0">
                <a:ea typeface="MS PGothic" pitchFamily="34" charset="-128"/>
                <a:cs typeface="Calibri" pitchFamily="34" charset="0"/>
              </a:rPr>
              <a:t>Price of  cotton (per pound)</a:t>
            </a:r>
          </a:p>
        </p:txBody>
      </p:sp>
      <p:sp>
        <p:nvSpPr>
          <p:cNvPr id="16" name="Freeform 16"/>
          <p:cNvSpPr>
            <a:spLocks/>
          </p:cNvSpPr>
          <p:nvPr/>
        </p:nvSpPr>
        <p:spPr bwMode="auto">
          <a:xfrm>
            <a:off x="2843295" y="5429250"/>
            <a:ext cx="180975" cy="120650"/>
          </a:xfrm>
          <a:custGeom>
            <a:avLst/>
            <a:gdLst>
              <a:gd name="T0" fmla="*/ 2147483647 w 88"/>
              <a:gd name="T1" fmla="*/ 2147483647 h 86"/>
              <a:gd name="T2" fmla="*/ 0 w 88"/>
              <a:gd name="T3" fmla="*/ 2147483647 h 86"/>
              <a:gd name="T4" fmla="*/ 0 w 88"/>
              <a:gd name="T5" fmla="*/ 0 h 86"/>
              <a:gd name="T6" fmla="*/ 0 60000 65536"/>
              <a:gd name="T7" fmla="*/ 0 60000 65536"/>
              <a:gd name="T8" fmla="*/ 0 60000 65536"/>
            </a:gdLst>
            <a:ahLst/>
            <a:cxnLst>
              <a:cxn ang="T6">
                <a:pos x="T0" y="T1"/>
              </a:cxn>
              <a:cxn ang="T7">
                <a:pos x="T2" y="T3"/>
              </a:cxn>
              <a:cxn ang="T8">
                <a:pos x="T4" y="T5"/>
              </a:cxn>
            </a:cxnLst>
            <a:rect l="0" t="0" r="r" b="b"/>
            <a:pathLst>
              <a:path w="88" h="86">
                <a:moveTo>
                  <a:pt x="88" y="86"/>
                </a:moveTo>
                <a:lnTo>
                  <a:pt x="0" y="86"/>
                </a:lnTo>
                <a:lnTo>
                  <a:pt x="0" y="0"/>
                </a:lnTo>
              </a:path>
            </a:pathLst>
          </a:custGeom>
          <a:noFill/>
          <a:ln w="7938"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7" name="Line 17"/>
          <p:cNvSpPr>
            <a:spLocks noChangeShapeType="1"/>
          </p:cNvSpPr>
          <p:nvPr/>
        </p:nvSpPr>
        <p:spPr bwMode="auto">
          <a:xfrm flipH="1">
            <a:off x="3121107" y="5549900"/>
            <a:ext cx="4065588" cy="1588"/>
          </a:xfrm>
          <a:prstGeom prst="line">
            <a:avLst/>
          </a:prstGeom>
          <a:noFill/>
          <a:ln w="7938">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18" name="Rectangle 18"/>
          <p:cNvSpPr>
            <a:spLocks noChangeArrowheads="1"/>
          </p:cNvSpPr>
          <p:nvPr/>
        </p:nvSpPr>
        <p:spPr bwMode="auto">
          <a:xfrm>
            <a:off x="3510045" y="5580063"/>
            <a:ext cx="92075"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ea typeface="Calibri" pitchFamily="34" charset="0"/>
                <a:cs typeface="Calibri" pitchFamily="34" charset="0"/>
              </a:rPr>
              <a:t>7</a:t>
            </a:r>
            <a:endParaRPr lang="en-US" sz="1400">
              <a:ea typeface="Calibri" pitchFamily="34" charset="0"/>
              <a:cs typeface="Calibri" pitchFamily="34" charset="0"/>
            </a:endParaRPr>
          </a:p>
        </p:txBody>
      </p:sp>
      <p:sp>
        <p:nvSpPr>
          <p:cNvPr id="19" name="Rectangle 19"/>
          <p:cNvSpPr>
            <a:spLocks noChangeArrowheads="1"/>
          </p:cNvSpPr>
          <p:nvPr/>
        </p:nvSpPr>
        <p:spPr bwMode="auto">
          <a:xfrm>
            <a:off x="2633745" y="5580063"/>
            <a:ext cx="92075"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ea typeface="Calibri" pitchFamily="34" charset="0"/>
                <a:cs typeface="Calibri" pitchFamily="34" charset="0"/>
              </a:rPr>
              <a:t>0</a:t>
            </a:r>
            <a:endParaRPr lang="en-US" sz="1400">
              <a:ea typeface="Calibri" pitchFamily="34" charset="0"/>
              <a:cs typeface="Calibri" pitchFamily="34" charset="0"/>
            </a:endParaRPr>
          </a:p>
        </p:txBody>
      </p:sp>
      <p:sp>
        <p:nvSpPr>
          <p:cNvPr id="20" name="Rectangle 20"/>
          <p:cNvSpPr>
            <a:spLocks noChangeArrowheads="1"/>
          </p:cNvSpPr>
          <p:nvPr/>
        </p:nvSpPr>
        <p:spPr bwMode="auto">
          <a:xfrm>
            <a:off x="4233945" y="5580063"/>
            <a:ext cx="92075"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ea typeface="Calibri" pitchFamily="34" charset="0"/>
                <a:cs typeface="Calibri" pitchFamily="34" charset="0"/>
              </a:rPr>
              <a:t>9</a:t>
            </a:r>
            <a:endParaRPr lang="en-US" sz="1400">
              <a:ea typeface="Calibri" pitchFamily="34" charset="0"/>
              <a:cs typeface="Calibri" pitchFamily="34" charset="0"/>
            </a:endParaRPr>
          </a:p>
        </p:txBody>
      </p:sp>
      <p:sp>
        <p:nvSpPr>
          <p:cNvPr id="21" name="Rectangle 21"/>
          <p:cNvSpPr>
            <a:spLocks noChangeArrowheads="1"/>
          </p:cNvSpPr>
          <p:nvPr/>
        </p:nvSpPr>
        <p:spPr bwMode="auto">
          <a:xfrm>
            <a:off x="4903870" y="5580063"/>
            <a:ext cx="182562"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ea typeface="Calibri" pitchFamily="34" charset="0"/>
                <a:cs typeface="Calibri" pitchFamily="34" charset="0"/>
              </a:rPr>
              <a:t>11</a:t>
            </a:r>
            <a:endParaRPr lang="en-US" sz="1400">
              <a:ea typeface="Calibri" pitchFamily="34" charset="0"/>
              <a:cs typeface="Calibri" pitchFamily="34" charset="0"/>
            </a:endParaRPr>
          </a:p>
        </p:txBody>
      </p:sp>
      <p:sp>
        <p:nvSpPr>
          <p:cNvPr id="22" name="Rectangle 22"/>
          <p:cNvSpPr>
            <a:spLocks noChangeArrowheads="1"/>
          </p:cNvSpPr>
          <p:nvPr/>
        </p:nvSpPr>
        <p:spPr bwMode="auto">
          <a:xfrm>
            <a:off x="6351670" y="5580063"/>
            <a:ext cx="182562"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ea typeface="Calibri" pitchFamily="34" charset="0"/>
                <a:cs typeface="Calibri" pitchFamily="34" charset="0"/>
              </a:rPr>
              <a:t>15</a:t>
            </a:r>
            <a:endParaRPr lang="en-US" sz="1400">
              <a:ea typeface="Calibri" pitchFamily="34" charset="0"/>
              <a:cs typeface="Calibri" pitchFamily="34" charset="0"/>
            </a:endParaRPr>
          </a:p>
        </p:txBody>
      </p:sp>
      <p:sp>
        <p:nvSpPr>
          <p:cNvPr id="23" name="Rectangle 23"/>
          <p:cNvSpPr>
            <a:spLocks noChangeArrowheads="1"/>
          </p:cNvSpPr>
          <p:nvPr/>
        </p:nvSpPr>
        <p:spPr bwMode="auto">
          <a:xfrm>
            <a:off x="5626182" y="5580063"/>
            <a:ext cx="1841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ea typeface="Calibri" pitchFamily="34" charset="0"/>
                <a:cs typeface="Calibri" pitchFamily="34" charset="0"/>
              </a:rPr>
              <a:t>13</a:t>
            </a:r>
            <a:endParaRPr lang="en-US" sz="1400">
              <a:ea typeface="Calibri" pitchFamily="34" charset="0"/>
              <a:cs typeface="Calibri" pitchFamily="34" charset="0"/>
            </a:endParaRPr>
          </a:p>
        </p:txBody>
      </p:sp>
      <p:sp>
        <p:nvSpPr>
          <p:cNvPr id="24" name="Rectangle 24"/>
          <p:cNvSpPr>
            <a:spLocks noChangeArrowheads="1"/>
          </p:cNvSpPr>
          <p:nvPr/>
        </p:nvSpPr>
        <p:spPr bwMode="auto">
          <a:xfrm>
            <a:off x="7072395" y="5580063"/>
            <a:ext cx="182562"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ea typeface="Calibri" pitchFamily="34" charset="0"/>
                <a:cs typeface="Calibri" pitchFamily="34" charset="0"/>
              </a:rPr>
              <a:t>17</a:t>
            </a:r>
            <a:endParaRPr lang="en-US" sz="1400">
              <a:ea typeface="Calibri" pitchFamily="34" charset="0"/>
              <a:cs typeface="Calibri" pitchFamily="34" charset="0"/>
            </a:endParaRPr>
          </a:p>
        </p:txBody>
      </p:sp>
      <p:sp>
        <p:nvSpPr>
          <p:cNvPr id="25" name="Line 35"/>
          <p:cNvSpPr>
            <a:spLocks noChangeShapeType="1"/>
          </p:cNvSpPr>
          <p:nvPr/>
        </p:nvSpPr>
        <p:spPr bwMode="auto">
          <a:xfrm>
            <a:off x="2843295" y="3167063"/>
            <a:ext cx="142875" cy="0"/>
          </a:xfrm>
          <a:prstGeom prst="line">
            <a:avLst/>
          </a:prstGeom>
          <a:noFill/>
          <a:ln w="7938">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6" name="Line 36"/>
          <p:cNvSpPr>
            <a:spLocks noChangeShapeType="1"/>
          </p:cNvSpPr>
          <p:nvPr/>
        </p:nvSpPr>
        <p:spPr bwMode="auto">
          <a:xfrm>
            <a:off x="2843295" y="3506788"/>
            <a:ext cx="142875" cy="1587"/>
          </a:xfrm>
          <a:prstGeom prst="line">
            <a:avLst/>
          </a:prstGeom>
          <a:noFill/>
          <a:ln w="7938">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7" name="Line 37"/>
          <p:cNvSpPr>
            <a:spLocks noChangeShapeType="1"/>
          </p:cNvSpPr>
          <p:nvPr/>
        </p:nvSpPr>
        <p:spPr bwMode="auto">
          <a:xfrm>
            <a:off x="2843295" y="3846513"/>
            <a:ext cx="142875" cy="1587"/>
          </a:xfrm>
          <a:prstGeom prst="line">
            <a:avLst/>
          </a:prstGeom>
          <a:noFill/>
          <a:ln w="7938">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 name="Line 38"/>
          <p:cNvSpPr>
            <a:spLocks noChangeShapeType="1"/>
          </p:cNvSpPr>
          <p:nvPr/>
        </p:nvSpPr>
        <p:spPr bwMode="auto">
          <a:xfrm>
            <a:off x="2843295" y="4186238"/>
            <a:ext cx="142875" cy="1587"/>
          </a:xfrm>
          <a:prstGeom prst="line">
            <a:avLst/>
          </a:prstGeom>
          <a:noFill/>
          <a:ln w="7938">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 name="Line 39"/>
          <p:cNvSpPr>
            <a:spLocks noChangeShapeType="1"/>
          </p:cNvSpPr>
          <p:nvPr/>
        </p:nvSpPr>
        <p:spPr bwMode="auto">
          <a:xfrm>
            <a:off x="2843295" y="4530725"/>
            <a:ext cx="142875" cy="1588"/>
          </a:xfrm>
          <a:prstGeom prst="line">
            <a:avLst/>
          </a:prstGeom>
          <a:noFill/>
          <a:ln w="7938">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30" name="Line 40"/>
          <p:cNvSpPr>
            <a:spLocks noChangeShapeType="1"/>
          </p:cNvSpPr>
          <p:nvPr/>
        </p:nvSpPr>
        <p:spPr bwMode="auto">
          <a:xfrm>
            <a:off x="2843295" y="4868863"/>
            <a:ext cx="142875" cy="1587"/>
          </a:xfrm>
          <a:prstGeom prst="line">
            <a:avLst/>
          </a:prstGeom>
          <a:noFill/>
          <a:ln w="7938">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31" name="Line 41"/>
          <p:cNvSpPr>
            <a:spLocks noChangeShapeType="1"/>
          </p:cNvSpPr>
          <p:nvPr/>
        </p:nvSpPr>
        <p:spPr bwMode="auto">
          <a:xfrm>
            <a:off x="2843295" y="5208588"/>
            <a:ext cx="142875" cy="1587"/>
          </a:xfrm>
          <a:prstGeom prst="line">
            <a:avLst/>
          </a:prstGeom>
          <a:noFill/>
          <a:ln w="7938">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32" name="Line 42"/>
          <p:cNvSpPr>
            <a:spLocks noChangeShapeType="1"/>
          </p:cNvSpPr>
          <p:nvPr/>
        </p:nvSpPr>
        <p:spPr bwMode="auto">
          <a:xfrm flipV="1">
            <a:off x="3570370" y="5449888"/>
            <a:ext cx="1587" cy="100012"/>
          </a:xfrm>
          <a:prstGeom prst="line">
            <a:avLst/>
          </a:prstGeom>
          <a:noFill/>
          <a:ln w="7938">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33" name="Line 43"/>
          <p:cNvSpPr>
            <a:spLocks noChangeShapeType="1"/>
          </p:cNvSpPr>
          <p:nvPr/>
        </p:nvSpPr>
        <p:spPr bwMode="auto">
          <a:xfrm flipV="1">
            <a:off x="4292682" y="5449888"/>
            <a:ext cx="1588" cy="100012"/>
          </a:xfrm>
          <a:prstGeom prst="line">
            <a:avLst/>
          </a:prstGeom>
          <a:noFill/>
          <a:ln w="7938">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34" name="Line 44"/>
          <p:cNvSpPr>
            <a:spLocks noChangeShapeType="1"/>
          </p:cNvSpPr>
          <p:nvPr/>
        </p:nvSpPr>
        <p:spPr bwMode="auto">
          <a:xfrm flipV="1">
            <a:off x="5013407" y="5449888"/>
            <a:ext cx="3175" cy="100012"/>
          </a:xfrm>
          <a:prstGeom prst="line">
            <a:avLst/>
          </a:prstGeom>
          <a:noFill/>
          <a:ln w="7938">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35" name="Line 45"/>
          <p:cNvSpPr>
            <a:spLocks noChangeShapeType="1"/>
          </p:cNvSpPr>
          <p:nvPr/>
        </p:nvSpPr>
        <p:spPr bwMode="auto">
          <a:xfrm flipV="1">
            <a:off x="5735720" y="5449888"/>
            <a:ext cx="3175" cy="100012"/>
          </a:xfrm>
          <a:prstGeom prst="line">
            <a:avLst/>
          </a:prstGeom>
          <a:noFill/>
          <a:ln w="7938">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36" name="Line 46"/>
          <p:cNvSpPr>
            <a:spLocks noChangeShapeType="1"/>
          </p:cNvSpPr>
          <p:nvPr/>
        </p:nvSpPr>
        <p:spPr bwMode="auto">
          <a:xfrm flipV="1">
            <a:off x="6465970" y="5449888"/>
            <a:ext cx="0" cy="100012"/>
          </a:xfrm>
          <a:prstGeom prst="line">
            <a:avLst/>
          </a:prstGeom>
          <a:noFill/>
          <a:ln w="7938">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37" name="Line 47"/>
          <p:cNvSpPr>
            <a:spLocks noChangeShapeType="1"/>
          </p:cNvSpPr>
          <p:nvPr/>
        </p:nvSpPr>
        <p:spPr bwMode="auto">
          <a:xfrm flipV="1">
            <a:off x="7186695" y="5449888"/>
            <a:ext cx="1587" cy="100012"/>
          </a:xfrm>
          <a:prstGeom prst="line">
            <a:avLst/>
          </a:prstGeom>
          <a:noFill/>
          <a:ln w="7938">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38" name="Rectangle 48"/>
          <p:cNvSpPr>
            <a:spLocks noChangeArrowheads="1"/>
          </p:cNvSpPr>
          <p:nvPr/>
        </p:nvSpPr>
        <p:spPr bwMode="auto">
          <a:xfrm>
            <a:off x="2254332" y="3078163"/>
            <a:ext cx="411163"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ea typeface="Calibri" pitchFamily="34" charset="0"/>
                <a:cs typeface="Calibri" pitchFamily="34" charset="0"/>
              </a:rPr>
              <a:t>$2.00</a:t>
            </a:r>
            <a:endParaRPr lang="en-US" sz="1400">
              <a:ea typeface="Calibri" pitchFamily="34" charset="0"/>
              <a:cs typeface="Calibri" pitchFamily="34" charset="0"/>
            </a:endParaRPr>
          </a:p>
        </p:txBody>
      </p:sp>
      <p:sp>
        <p:nvSpPr>
          <p:cNvPr id="39" name="Rectangle 49"/>
          <p:cNvSpPr>
            <a:spLocks noChangeArrowheads="1"/>
          </p:cNvSpPr>
          <p:nvPr/>
        </p:nvSpPr>
        <p:spPr bwMode="auto">
          <a:xfrm>
            <a:off x="2365457" y="3417888"/>
            <a:ext cx="3190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ea typeface="Calibri" pitchFamily="34" charset="0"/>
                <a:cs typeface="Calibri" pitchFamily="34" charset="0"/>
              </a:rPr>
              <a:t>1.75</a:t>
            </a:r>
            <a:endParaRPr lang="en-US" sz="1400">
              <a:ea typeface="Calibri" pitchFamily="34" charset="0"/>
              <a:cs typeface="Calibri" pitchFamily="34" charset="0"/>
            </a:endParaRPr>
          </a:p>
        </p:txBody>
      </p:sp>
      <p:sp>
        <p:nvSpPr>
          <p:cNvPr id="40" name="Rectangle 50"/>
          <p:cNvSpPr>
            <a:spLocks noChangeArrowheads="1"/>
          </p:cNvSpPr>
          <p:nvPr/>
        </p:nvSpPr>
        <p:spPr bwMode="auto">
          <a:xfrm>
            <a:off x="2365457" y="3759200"/>
            <a:ext cx="319088"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ea typeface="Calibri" pitchFamily="34" charset="0"/>
                <a:cs typeface="Calibri" pitchFamily="34" charset="0"/>
              </a:rPr>
              <a:t>1.50</a:t>
            </a:r>
            <a:endParaRPr lang="en-US" sz="1400">
              <a:ea typeface="Calibri" pitchFamily="34" charset="0"/>
              <a:cs typeface="Calibri" pitchFamily="34" charset="0"/>
            </a:endParaRPr>
          </a:p>
        </p:txBody>
      </p:sp>
      <p:sp>
        <p:nvSpPr>
          <p:cNvPr id="41" name="Rectangle 51"/>
          <p:cNvSpPr>
            <a:spLocks noChangeArrowheads="1"/>
          </p:cNvSpPr>
          <p:nvPr/>
        </p:nvSpPr>
        <p:spPr bwMode="auto">
          <a:xfrm>
            <a:off x="2365457" y="4098925"/>
            <a:ext cx="3190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ea typeface="Calibri" pitchFamily="34" charset="0"/>
                <a:cs typeface="Calibri" pitchFamily="34" charset="0"/>
              </a:rPr>
              <a:t>1.25</a:t>
            </a:r>
            <a:endParaRPr lang="en-US" sz="1400">
              <a:ea typeface="Calibri" pitchFamily="34" charset="0"/>
              <a:cs typeface="Calibri" pitchFamily="34" charset="0"/>
            </a:endParaRPr>
          </a:p>
        </p:txBody>
      </p:sp>
      <p:sp>
        <p:nvSpPr>
          <p:cNvPr id="42" name="Rectangle 52"/>
          <p:cNvSpPr>
            <a:spLocks noChangeArrowheads="1"/>
          </p:cNvSpPr>
          <p:nvPr/>
        </p:nvSpPr>
        <p:spPr bwMode="auto">
          <a:xfrm>
            <a:off x="2365457" y="4440238"/>
            <a:ext cx="3190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ea typeface="Calibri" pitchFamily="34" charset="0"/>
                <a:cs typeface="Calibri" pitchFamily="34" charset="0"/>
              </a:rPr>
              <a:t>1.00</a:t>
            </a:r>
            <a:endParaRPr lang="en-US" sz="1400">
              <a:ea typeface="Calibri" pitchFamily="34" charset="0"/>
              <a:cs typeface="Calibri" pitchFamily="34" charset="0"/>
            </a:endParaRPr>
          </a:p>
        </p:txBody>
      </p:sp>
      <p:sp>
        <p:nvSpPr>
          <p:cNvPr id="43" name="Rectangle 53"/>
          <p:cNvSpPr>
            <a:spLocks noChangeArrowheads="1"/>
          </p:cNvSpPr>
          <p:nvPr/>
        </p:nvSpPr>
        <p:spPr bwMode="auto">
          <a:xfrm>
            <a:off x="2365457" y="4779963"/>
            <a:ext cx="3190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ea typeface="Calibri" pitchFamily="34" charset="0"/>
                <a:cs typeface="Calibri" pitchFamily="34" charset="0"/>
              </a:rPr>
              <a:t>0.75</a:t>
            </a:r>
            <a:endParaRPr lang="en-US" sz="1400">
              <a:ea typeface="Calibri" pitchFamily="34" charset="0"/>
              <a:cs typeface="Calibri" pitchFamily="34" charset="0"/>
            </a:endParaRPr>
          </a:p>
        </p:txBody>
      </p:sp>
      <p:sp>
        <p:nvSpPr>
          <p:cNvPr id="44" name="Rectangle 54"/>
          <p:cNvSpPr>
            <a:spLocks noChangeArrowheads="1"/>
          </p:cNvSpPr>
          <p:nvPr/>
        </p:nvSpPr>
        <p:spPr bwMode="auto">
          <a:xfrm>
            <a:off x="2365457" y="5121275"/>
            <a:ext cx="3190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ea typeface="Calibri" pitchFamily="34" charset="0"/>
                <a:cs typeface="Calibri" pitchFamily="34" charset="0"/>
              </a:rPr>
              <a:t>0.50</a:t>
            </a:r>
            <a:endParaRPr lang="en-US" sz="1400">
              <a:ea typeface="Calibri" pitchFamily="34" charset="0"/>
              <a:cs typeface="Calibri" pitchFamily="34" charset="0"/>
            </a:endParaRPr>
          </a:p>
        </p:txBody>
      </p:sp>
      <p:sp>
        <p:nvSpPr>
          <p:cNvPr id="45" name="Line 101"/>
          <p:cNvSpPr>
            <a:spLocks noChangeShapeType="1"/>
          </p:cNvSpPr>
          <p:nvPr/>
        </p:nvSpPr>
        <p:spPr bwMode="auto">
          <a:xfrm flipV="1">
            <a:off x="2779795" y="5338763"/>
            <a:ext cx="128587" cy="49212"/>
          </a:xfrm>
          <a:prstGeom prst="line">
            <a:avLst/>
          </a:prstGeom>
          <a:noFill/>
          <a:ln w="7938">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46" name="Line 102"/>
          <p:cNvSpPr>
            <a:spLocks noChangeShapeType="1"/>
          </p:cNvSpPr>
          <p:nvPr/>
        </p:nvSpPr>
        <p:spPr bwMode="auto">
          <a:xfrm flipV="1">
            <a:off x="2779795" y="5403850"/>
            <a:ext cx="128587" cy="49213"/>
          </a:xfrm>
          <a:prstGeom prst="line">
            <a:avLst/>
          </a:prstGeom>
          <a:noFill/>
          <a:ln w="7938">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47" name="Line 103"/>
          <p:cNvSpPr>
            <a:spLocks noChangeShapeType="1"/>
          </p:cNvSpPr>
          <p:nvPr/>
        </p:nvSpPr>
        <p:spPr bwMode="auto">
          <a:xfrm flipH="1">
            <a:off x="2986170" y="5507038"/>
            <a:ext cx="73025" cy="87312"/>
          </a:xfrm>
          <a:prstGeom prst="line">
            <a:avLst/>
          </a:prstGeom>
          <a:noFill/>
          <a:ln w="7938">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48" name="Line 104"/>
          <p:cNvSpPr>
            <a:spLocks noChangeShapeType="1"/>
          </p:cNvSpPr>
          <p:nvPr/>
        </p:nvSpPr>
        <p:spPr bwMode="auto">
          <a:xfrm flipH="1">
            <a:off x="3084595" y="5507038"/>
            <a:ext cx="73025" cy="87312"/>
          </a:xfrm>
          <a:prstGeom prst="line">
            <a:avLst/>
          </a:prstGeom>
          <a:noFill/>
          <a:ln w="7938">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grpSp>
        <p:nvGrpSpPr>
          <p:cNvPr id="49" name="Group 48"/>
          <p:cNvGrpSpPr>
            <a:grpSpLocks/>
          </p:cNvGrpSpPr>
          <p:nvPr/>
        </p:nvGrpSpPr>
        <p:grpSpPr bwMode="auto">
          <a:xfrm>
            <a:off x="5392820" y="3633788"/>
            <a:ext cx="2284412" cy="719137"/>
            <a:chOff x="2269223" y="3261360"/>
            <a:chExt cx="2127672" cy="584775"/>
          </a:xfrm>
        </p:grpSpPr>
        <p:sp>
          <p:nvSpPr>
            <p:cNvPr id="50" name="Freeform 80"/>
            <p:cNvSpPr>
              <a:spLocks/>
            </p:cNvSpPr>
            <p:nvPr/>
          </p:nvSpPr>
          <p:spPr bwMode="auto">
            <a:xfrm>
              <a:off x="2285487" y="3261360"/>
              <a:ext cx="1920672" cy="533139"/>
            </a:xfrm>
            <a:custGeom>
              <a:avLst/>
              <a:gdLst>
                <a:gd name="T0" fmla="*/ 2147483647 w 218"/>
                <a:gd name="T1" fmla="*/ 2147483647 h 141"/>
                <a:gd name="T2" fmla="*/ 2147483647 w 218"/>
                <a:gd name="T3" fmla="*/ 2147483647 h 141"/>
                <a:gd name="T4" fmla="*/ 1221795344 w 218"/>
                <a:gd name="T5" fmla="*/ 2147483647 h 141"/>
                <a:gd name="T6" fmla="*/ 0 w 218"/>
                <a:gd name="T7" fmla="*/ 2147483647 h 141"/>
                <a:gd name="T8" fmla="*/ 0 w 218"/>
                <a:gd name="T9" fmla="*/ 485359523 h 141"/>
                <a:gd name="T10" fmla="*/ 1221795344 w 218"/>
                <a:gd name="T11" fmla="*/ 0 h 141"/>
                <a:gd name="T12" fmla="*/ 2147483647 w 218"/>
                <a:gd name="T13" fmla="*/ 0 h 141"/>
                <a:gd name="T14" fmla="*/ 2147483647 w 218"/>
                <a:gd name="T15" fmla="*/ 485359523 h 141"/>
                <a:gd name="T16" fmla="*/ 2147483647 w 218"/>
                <a:gd name="T17" fmla="*/ 2147483647 h 1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8" h="141">
                  <a:moveTo>
                    <a:pt x="218" y="119"/>
                  </a:moveTo>
                  <a:cubicBezTo>
                    <a:pt x="218" y="131"/>
                    <a:pt x="211" y="141"/>
                    <a:pt x="202" y="141"/>
                  </a:cubicBezTo>
                  <a:cubicBezTo>
                    <a:pt x="16" y="141"/>
                    <a:pt x="16" y="141"/>
                    <a:pt x="16" y="141"/>
                  </a:cubicBezTo>
                  <a:cubicBezTo>
                    <a:pt x="7" y="141"/>
                    <a:pt x="0" y="131"/>
                    <a:pt x="0" y="119"/>
                  </a:cubicBezTo>
                  <a:cubicBezTo>
                    <a:pt x="0" y="21"/>
                    <a:pt x="0" y="21"/>
                    <a:pt x="0" y="21"/>
                  </a:cubicBezTo>
                  <a:cubicBezTo>
                    <a:pt x="0" y="9"/>
                    <a:pt x="7" y="0"/>
                    <a:pt x="16" y="0"/>
                  </a:cubicBezTo>
                  <a:cubicBezTo>
                    <a:pt x="202" y="0"/>
                    <a:pt x="202" y="0"/>
                    <a:pt x="202" y="0"/>
                  </a:cubicBezTo>
                  <a:cubicBezTo>
                    <a:pt x="211" y="0"/>
                    <a:pt x="218" y="9"/>
                    <a:pt x="218" y="21"/>
                  </a:cubicBezTo>
                  <a:lnTo>
                    <a:pt x="218" y="119"/>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a:cs typeface="Calibri" pitchFamily="34" charset="0"/>
              </a:endParaRPr>
            </a:p>
          </p:txBody>
        </p:sp>
        <p:sp>
          <p:nvSpPr>
            <p:cNvPr id="51" name="TextBox 56"/>
            <p:cNvSpPr txBox="1">
              <a:spLocks noChangeArrowheads="1"/>
            </p:cNvSpPr>
            <p:nvPr/>
          </p:nvSpPr>
          <p:spPr bwMode="auto">
            <a:xfrm>
              <a:off x="2269223" y="3261360"/>
              <a:ext cx="212767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600">
                  <a:ea typeface="MS PGothic" pitchFamily="34" charset="-128"/>
                  <a:cs typeface="Calibri" pitchFamily="34" charset="0"/>
                </a:rPr>
                <a:t>As price rises, the quantity supplied rises.</a:t>
              </a:r>
            </a:p>
          </p:txBody>
        </p:sp>
      </p:grpSp>
      <p:grpSp>
        <p:nvGrpSpPr>
          <p:cNvPr id="52" name="Group 123"/>
          <p:cNvGrpSpPr>
            <a:grpSpLocks/>
          </p:cNvGrpSpPr>
          <p:nvPr/>
        </p:nvGrpSpPr>
        <p:grpSpPr bwMode="auto">
          <a:xfrm>
            <a:off x="3867232" y="2571750"/>
            <a:ext cx="1843088" cy="2679700"/>
            <a:chOff x="2257" y="1131"/>
            <a:chExt cx="1347" cy="1959"/>
          </a:xfrm>
        </p:grpSpPr>
        <p:sp>
          <p:nvSpPr>
            <p:cNvPr id="53" name="TextBox 59"/>
            <p:cNvSpPr txBox="1">
              <a:spLocks noChangeArrowheads="1"/>
            </p:cNvSpPr>
            <p:nvPr/>
          </p:nvSpPr>
          <p:spPr bwMode="auto">
            <a:xfrm>
              <a:off x="2880" y="1131"/>
              <a:ext cx="724" cy="3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400" b="1">
                  <a:ea typeface="MS PGothic" pitchFamily="34" charset="-128"/>
                  <a:cs typeface="Calibri" pitchFamily="34" charset="0"/>
                </a:rPr>
                <a:t>Supply curve, S</a:t>
              </a:r>
            </a:p>
          </p:txBody>
        </p:sp>
        <p:grpSp>
          <p:nvGrpSpPr>
            <p:cNvPr id="54" name="Group 122"/>
            <p:cNvGrpSpPr>
              <a:grpSpLocks/>
            </p:cNvGrpSpPr>
            <p:nvPr/>
          </p:nvGrpSpPr>
          <p:grpSpPr bwMode="auto">
            <a:xfrm>
              <a:off x="2257" y="1536"/>
              <a:ext cx="1042" cy="1554"/>
              <a:chOff x="2257" y="1536"/>
              <a:chExt cx="1042" cy="1554"/>
            </a:xfrm>
          </p:grpSpPr>
          <p:grpSp>
            <p:nvGrpSpPr>
              <p:cNvPr id="55" name="Group 121"/>
              <p:cNvGrpSpPr>
                <a:grpSpLocks/>
              </p:cNvGrpSpPr>
              <p:nvPr/>
            </p:nvGrpSpPr>
            <p:grpSpPr bwMode="auto">
              <a:xfrm>
                <a:off x="2257" y="1566"/>
                <a:ext cx="1015" cy="1524"/>
                <a:chOff x="2257" y="1566"/>
                <a:chExt cx="1015" cy="1524"/>
              </a:xfrm>
            </p:grpSpPr>
            <p:sp>
              <p:nvSpPr>
                <p:cNvPr id="57" name="Freeform 65"/>
                <p:cNvSpPr>
                  <a:spLocks/>
                </p:cNvSpPr>
                <p:nvPr/>
              </p:nvSpPr>
              <p:spPr bwMode="auto">
                <a:xfrm>
                  <a:off x="2301" y="1566"/>
                  <a:ext cx="954" cy="1493"/>
                </a:xfrm>
                <a:custGeom>
                  <a:avLst/>
                  <a:gdLst>
                    <a:gd name="T0" fmla="*/ 7281225 w 215"/>
                    <a:gd name="T1" fmla="*/ 0 h 493"/>
                    <a:gd name="T2" fmla="*/ 0 w 215"/>
                    <a:gd name="T3" fmla="*/ 1151563 h 493"/>
                    <a:gd name="T4" fmla="*/ 0 60000 65536"/>
                    <a:gd name="T5" fmla="*/ 0 60000 65536"/>
                  </a:gdLst>
                  <a:ahLst/>
                  <a:cxnLst>
                    <a:cxn ang="T4">
                      <a:pos x="T0" y="T1"/>
                    </a:cxn>
                    <a:cxn ang="T5">
                      <a:pos x="T2" y="T3"/>
                    </a:cxn>
                  </a:cxnLst>
                  <a:rect l="0" t="0" r="r" b="b"/>
                  <a:pathLst>
                    <a:path w="215" h="493">
                      <a:moveTo>
                        <a:pt x="215" y="0"/>
                      </a:moveTo>
                      <a:cubicBezTo>
                        <a:pt x="215" y="148"/>
                        <a:pt x="153" y="320"/>
                        <a:pt x="0" y="493"/>
                      </a:cubicBezTo>
                    </a:path>
                  </a:pathLst>
                </a:custGeom>
                <a:noFill/>
                <a:ln w="36513" cap="flat">
                  <a:solidFill>
                    <a:srgbClr val="EE313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8" name="Oval 67"/>
                <p:cNvSpPr>
                  <a:spLocks noChangeArrowheads="1"/>
                </p:cNvSpPr>
                <p:nvPr/>
              </p:nvSpPr>
              <p:spPr bwMode="auto">
                <a:xfrm>
                  <a:off x="3184" y="1785"/>
                  <a:ext cx="88" cy="59"/>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ea typeface="Calibri" pitchFamily="34" charset="0"/>
                    <a:cs typeface="Calibri" pitchFamily="34" charset="0"/>
                  </a:endParaRPr>
                </a:p>
              </p:txBody>
            </p:sp>
            <p:sp>
              <p:nvSpPr>
                <p:cNvPr id="59" name="Oval 68"/>
                <p:cNvSpPr>
                  <a:spLocks noChangeArrowheads="1"/>
                </p:cNvSpPr>
                <p:nvPr/>
              </p:nvSpPr>
              <p:spPr bwMode="auto">
                <a:xfrm>
                  <a:off x="3105" y="2033"/>
                  <a:ext cx="87" cy="61"/>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ea typeface="Calibri" pitchFamily="34" charset="0"/>
                    <a:cs typeface="Calibri" pitchFamily="34" charset="0"/>
                  </a:endParaRPr>
                </a:p>
              </p:txBody>
            </p:sp>
            <p:sp>
              <p:nvSpPr>
                <p:cNvPr id="60" name="Oval 69"/>
                <p:cNvSpPr>
                  <a:spLocks noChangeArrowheads="1"/>
                </p:cNvSpPr>
                <p:nvPr/>
              </p:nvSpPr>
              <p:spPr bwMode="auto">
                <a:xfrm>
                  <a:off x="2970" y="2281"/>
                  <a:ext cx="89" cy="61"/>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ea typeface="Calibri" pitchFamily="34" charset="0"/>
                    <a:cs typeface="Calibri" pitchFamily="34" charset="0"/>
                  </a:endParaRPr>
                </a:p>
              </p:txBody>
            </p:sp>
            <p:sp>
              <p:nvSpPr>
                <p:cNvPr id="61" name="Oval 70"/>
                <p:cNvSpPr>
                  <a:spLocks noChangeArrowheads="1"/>
                </p:cNvSpPr>
                <p:nvPr/>
              </p:nvSpPr>
              <p:spPr bwMode="auto">
                <a:xfrm>
                  <a:off x="2789" y="2532"/>
                  <a:ext cx="89" cy="61"/>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ea typeface="Calibri" pitchFamily="34" charset="0"/>
                    <a:cs typeface="Calibri" pitchFamily="34" charset="0"/>
                  </a:endParaRPr>
                </a:p>
              </p:txBody>
            </p:sp>
            <p:sp>
              <p:nvSpPr>
                <p:cNvPr id="62" name="Oval 71"/>
                <p:cNvSpPr>
                  <a:spLocks noChangeArrowheads="1"/>
                </p:cNvSpPr>
                <p:nvPr/>
              </p:nvSpPr>
              <p:spPr bwMode="auto">
                <a:xfrm>
                  <a:off x="2550" y="2781"/>
                  <a:ext cx="89" cy="61"/>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ea typeface="Calibri" pitchFamily="34" charset="0"/>
                    <a:cs typeface="Calibri" pitchFamily="34" charset="0"/>
                  </a:endParaRPr>
                </a:p>
              </p:txBody>
            </p:sp>
            <p:sp>
              <p:nvSpPr>
                <p:cNvPr id="63" name="Oval 72"/>
                <p:cNvSpPr>
                  <a:spLocks noChangeArrowheads="1"/>
                </p:cNvSpPr>
                <p:nvPr/>
              </p:nvSpPr>
              <p:spPr bwMode="auto">
                <a:xfrm>
                  <a:off x="2257" y="3029"/>
                  <a:ext cx="89" cy="61"/>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ea typeface="Calibri" pitchFamily="34" charset="0"/>
                    <a:cs typeface="Calibri" pitchFamily="34" charset="0"/>
                  </a:endParaRPr>
                </a:p>
              </p:txBody>
            </p:sp>
          </p:grpSp>
          <p:sp>
            <p:nvSpPr>
              <p:cNvPr id="56" name="Oval 66"/>
              <p:cNvSpPr>
                <a:spLocks noChangeArrowheads="1"/>
              </p:cNvSpPr>
              <p:nvPr/>
            </p:nvSpPr>
            <p:spPr bwMode="auto">
              <a:xfrm>
                <a:off x="3210" y="1536"/>
                <a:ext cx="89" cy="60"/>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ea typeface="Calibri" pitchFamily="34" charset="0"/>
                  <a:cs typeface="Calibri" pitchFamily="34" charset="0"/>
                </a:endParaRPr>
              </a:p>
            </p:txBody>
          </p:sp>
        </p:grpSp>
      </p:grpSp>
      <p:sp>
        <p:nvSpPr>
          <p:cNvPr id="65" name="TextBox 64"/>
          <p:cNvSpPr txBox="1"/>
          <p:nvPr/>
        </p:nvSpPr>
        <p:spPr>
          <a:xfrm>
            <a:off x="9441297" y="6377078"/>
            <a:ext cx="1492716"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2 | Module 6</a:t>
            </a:r>
          </a:p>
        </p:txBody>
      </p:sp>
    </p:spTree>
    <p:extLst>
      <p:ext uri="{BB962C8B-B14F-4D97-AF65-F5344CB8AC3E}">
        <p14:creationId xmlns:p14="http://schemas.microsoft.com/office/powerpoint/2010/main" val="21898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10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The Law of Supply</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680812" y="1280782"/>
            <a:ext cx="10553463" cy="5601533"/>
          </a:xfrm>
          <a:prstGeom prst="rect">
            <a:avLst/>
          </a:prstGeom>
          <a:noFill/>
        </p:spPr>
        <p:txBody>
          <a:bodyPr wrap="square" rtlCol="0">
            <a:spAutoFit/>
          </a:bodyPr>
          <a:lstStyle/>
          <a:p>
            <a:pPr marL="381000" lvl="0" indent="-300038" fontAlgn="base">
              <a:spcBef>
                <a:spcPct val="20000"/>
              </a:spcBef>
              <a:spcAft>
                <a:spcPct val="0"/>
              </a:spcAft>
              <a:buFont typeface="Arial" pitchFamily="34" charset="0"/>
              <a:buChar char="•"/>
            </a:pPr>
            <a:r>
              <a:rPr lang="en-US" sz="2600" dirty="0">
                <a:solidFill>
                  <a:prstClr val="black"/>
                </a:solidFill>
              </a:rPr>
              <a:t>The </a:t>
            </a:r>
            <a:r>
              <a:rPr lang="en-US" sz="2600" b="1" dirty="0">
                <a:solidFill>
                  <a:prstClr val="black"/>
                </a:solidFill>
              </a:rPr>
              <a:t>Law of Supply</a:t>
            </a:r>
            <a:r>
              <a:rPr lang="en-US" sz="2600" dirty="0">
                <a:solidFill>
                  <a:prstClr val="black"/>
                </a:solidFill>
              </a:rPr>
              <a:t> says that, other things being equal, the price and quantity supplied of a good are positively related.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3" name="TextBox 12"/>
          <p:cNvSpPr txBox="1"/>
          <p:nvPr/>
        </p:nvSpPr>
        <p:spPr>
          <a:xfrm>
            <a:off x="9441297" y="6377078"/>
            <a:ext cx="1492716"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2 | Module 6</a:t>
            </a:r>
          </a:p>
        </p:txBody>
      </p:sp>
    </p:spTree>
    <p:extLst>
      <p:ext uri="{BB962C8B-B14F-4D97-AF65-F5344CB8AC3E}">
        <p14:creationId xmlns:p14="http://schemas.microsoft.com/office/powerpoint/2010/main" val="4069746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An Increase in Supply</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842889" y="1380078"/>
            <a:ext cx="5452872" cy="4893647"/>
          </a:xfrm>
          <a:prstGeom prst="rect">
            <a:avLst/>
          </a:prstGeom>
          <a:noFill/>
        </p:spPr>
        <p:txBody>
          <a:bodyPr wrap="square" rtlCol="0">
            <a:spAutoFit/>
          </a:bodyPr>
          <a:lstStyle/>
          <a:p>
            <a:pPr marL="457200" indent="-457200">
              <a:buFont typeface="Arial" panose="020B0604020202020204" pitchFamily="34" charset="0"/>
              <a:buChar char="•"/>
            </a:pPr>
            <a:r>
              <a:rPr lang="en-US" sz="2400" dirty="0"/>
              <a:t>The adoption of improved cotton-growing technology generated an increase in supply—a rise in the quantity supplied at any given price.</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This event is represented by the two supply schedules—one showing supply before the new technology was adopted, the other showing supply after the new technology was adopted—and their corresponding supply curves. The increase in supply shifts the supply curve to the right.</a:t>
            </a:r>
            <a:endParaRPr lang="en-US" sz="2400" dirty="0">
              <a:solidFill>
                <a:prstClr val="black"/>
              </a:solidFill>
            </a:endParaRPr>
          </a:p>
        </p:txBody>
      </p:sp>
      <p:sp>
        <p:nvSpPr>
          <p:cNvPr id="14" name="TextBox 13"/>
          <p:cNvSpPr txBox="1"/>
          <p:nvPr/>
        </p:nvSpPr>
        <p:spPr>
          <a:xfrm>
            <a:off x="9441297" y="6377078"/>
            <a:ext cx="1492716"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2 | Module 6</a:t>
            </a:r>
          </a:p>
        </p:txBody>
      </p:sp>
      <p:pic>
        <p:nvPicPr>
          <p:cNvPr id="4" name="Picture 3"/>
          <p:cNvPicPr>
            <a:picLocks noChangeAspect="1"/>
          </p:cNvPicPr>
          <p:nvPr/>
        </p:nvPicPr>
        <p:blipFill>
          <a:blip r:embed="rId4"/>
          <a:stretch>
            <a:fillRect/>
          </a:stretch>
        </p:blipFill>
        <p:spPr>
          <a:xfrm>
            <a:off x="6411353" y="1861016"/>
            <a:ext cx="4686300" cy="3457575"/>
          </a:xfrm>
          <a:prstGeom prst="rect">
            <a:avLst/>
          </a:prstGeom>
        </p:spPr>
      </p:pic>
    </p:spTree>
    <p:extLst>
      <p:ext uri="{BB962C8B-B14F-4D97-AF65-F5344CB8AC3E}">
        <p14:creationId xmlns:p14="http://schemas.microsoft.com/office/powerpoint/2010/main" val="2384201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t>An Increase in Supply</a:t>
            </a:r>
            <a:endParaRPr lang="en-US" sz="28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2" name="Rectangle 3"/>
          <p:cNvSpPr txBox="1">
            <a:spLocks noChangeArrowheads="1"/>
          </p:cNvSpPr>
          <p:nvPr/>
        </p:nvSpPr>
        <p:spPr>
          <a:xfrm>
            <a:off x="1630094" y="5628640"/>
            <a:ext cx="6858016" cy="762000"/>
          </a:xfrm>
          <a:prstGeom prst="rect">
            <a:avLst/>
          </a:prstGeom>
          <a:solidFill>
            <a:schemeClr val="accent6">
              <a:lumMod val="40000"/>
              <a:lumOff val="60000"/>
            </a:schemeClr>
          </a:solidFill>
          <a:effectLst>
            <a:outerShdw blurRad="50800" dist="38100" dir="2700000" algn="tl" rotWithShape="0">
              <a:prstClr val="black">
                <a:alpha val="40000"/>
              </a:prstClr>
            </a:outerShdw>
          </a:effectLst>
          <a:scene3d>
            <a:camera prst="orthographicFront"/>
            <a:lightRig rig="threePt" dir="t"/>
          </a:scene3d>
          <a:sp3d>
            <a:bevelT/>
          </a:sp3d>
        </p:spPr>
        <p:txBody>
          <a:bodyPr>
            <a:normAutofit/>
          </a:bodyPr>
          <a:lstStyle/>
          <a:p>
            <a:pPr indent="4763" fontAlgn="auto">
              <a:spcBef>
                <a:spcPct val="20000"/>
              </a:spcBef>
              <a:spcAft>
                <a:spcPts val="0"/>
              </a:spcAft>
              <a:buFont typeface="Wingdings" pitchFamily="2" charset="2"/>
              <a:buNone/>
              <a:defRPr/>
            </a:pPr>
            <a:r>
              <a:rPr lang="en-US" sz="2000" dirty="0">
                <a:latin typeface="+mn-lt"/>
              </a:rPr>
              <a:t>A shift of the supply curve is a change in the quantity supplied of a good at any given price, or a </a:t>
            </a:r>
            <a:r>
              <a:rPr lang="en-US" sz="2000" b="1" dirty="0">
                <a:latin typeface="+mn-lt"/>
              </a:rPr>
              <a:t>change in supply.</a:t>
            </a:r>
            <a:endParaRPr lang="en-US" sz="2000" dirty="0">
              <a:latin typeface="+mn-lt"/>
            </a:endParaRPr>
          </a:p>
        </p:txBody>
      </p:sp>
      <p:sp>
        <p:nvSpPr>
          <p:cNvPr id="83" name="TextBox 82"/>
          <p:cNvSpPr txBox="1"/>
          <p:nvPr/>
        </p:nvSpPr>
        <p:spPr>
          <a:xfrm>
            <a:off x="9441297" y="6377078"/>
            <a:ext cx="1492716"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2 | Module 6</a:t>
            </a:r>
          </a:p>
        </p:txBody>
      </p:sp>
      <p:pic>
        <p:nvPicPr>
          <p:cNvPr id="9" name="Picture 8"/>
          <p:cNvPicPr>
            <a:picLocks noChangeAspect="1"/>
          </p:cNvPicPr>
          <p:nvPr/>
        </p:nvPicPr>
        <p:blipFill>
          <a:blip r:embed="rId4"/>
          <a:stretch>
            <a:fillRect/>
          </a:stretch>
        </p:blipFill>
        <p:spPr>
          <a:xfrm>
            <a:off x="1776412" y="1390650"/>
            <a:ext cx="8639175" cy="4076700"/>
          </a:xfrm>
          <a:prstGeom prst="rect">
            <a:avLst/>
          </a:prstGeom>
        </p:spPr>
      </p:pic>
    </p:spTree>
    <p:extLst>
      <p:ext uri="{BB962C8B-B14F-4D97-AF65-F5344CB8AC3E}">
        <p14:creationId xmlns:p14="http://schemas.microsoft.com/office/powerpoint/2010/main" val="3055531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Movement Along the Supply Curve</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2" name="Rectangle 3"/>
          <p:cNvSpPr txBox="1">
            <a:spLocks noChangeArrowheads="1"/>
          </p:cNvSpPr>
          <p:nvPr/>
        </p:nvSpPr>
        <p:spPr>
          <a:xfrm>
            <a:off x="1705620" y="5699760"/>
            <a:ext cx="7286644" cy="762000"/>
          </a:xfrm>
          <a:prstGeom prst="rect">
            <a:avLst/>
          </a:prstGeom>
          <a:solidFill>
            <a:schemeClr val="accent6">
              <a:lumMod val="40000"/>
              <a:lumOff val="60000"/>
            </a:schemeClr>
          </a:solidFill>
          <a:effectLst>
            <a:outerShdw blurRad="50800" dist="38100" dir="2700000" algn="tl" rotWithShape="0">
              <a:prstClr val="black">
                <a:alpha val="40000"/>
              </a:prstClr>
            </a:outerShdw>
          </a:effectLst>
          <a:scene3d>
            <a:camera prst="orthographicFront"/>
            <a:lightRig rig="threePt" dir="t"/>
          </a:scene3d>
          <a:sp3d>
            <a:bevelT/>
          </a:sp3d>
        </p:spPr>
        <p:txBody>
          <a:bodyPr>
            <a:normAutofit/>
          </a:bodyPr>
          <a:lstStyle/>
          <a:p>
            <a:pPr indent="4763" fontAlgn="auto">
              <a:spcBef>
                <a:spcPct val="20000"/>
              </a:spcBef>
              <a:spcAft>
                <a:spcPts val="0"/>
              </a:spcAft>
              <a:buFont typeface="Wingdings" pitchFamily="2" charset="2"/>
              <a:buNone/>
              <a:defRPr/>
            </a:pPr>
            <a:r>
              <a:rPr lang="en-US" sz="2000">
                <a:latin typeface="+mn-lt"/>
              </a:rPr>
              <a:t>A </a:t>
            </a:r>
            <a:r>
              <a:rPr lang="en-US" sz="2000" b="1">
                <a:latin typeface="+mn-lt"/>
              </a:rPr>
              <a:t>movement along the supply curve </a:t>
            </a:r>
            <a:r>
              <a:rPr lang="en-US" sz="2000">
                <a:latin typeface="+mn-lt"/>
              </a:rPr>
              <a:t>is a change in the quantity supplied of a good that is the result of a change in that good’s price. </a:t>
            </a:r>
          </a:p>
        </p:txBody>
      </p:sp>
      <p:cxnSp>
        <p:nvCxnSpPr>
          <p:cNvPr id="13" name="Straight Connector 86"/>
          <p:cNvCxnSpPr>
            <a:cxnSpLocks noChangeShapeType="1"/>
          </p:cNvCxnSpPr>
          <p:nvPr/>
        </p:nvCxnSpPr>
        <p:spPr bwMode="auto">
          <a:xfrm>
            <a:off x="6209988" y="3006725"/>
            <a:ext cx="0" cy="1576388"/>
          </a:xfrm>
          <a:prstGeom prst="line">
            <a:avLst/>
          </a:prstGeom>
          <a:noFill/>
          <a:ln w="22225">
            <a:solidFill>
              <a:srgbClr val="9C9C9C"/>
            </a:solidFill>
            <a:prstDash val="sysDot"/>
            <a:round/>
            <a:headEnd/>
            <a:tailEnd type="none" w="med" len="lg"/>
          </a:ln>
          <a:extLst>
            <a:ext uri="{909E8E84-426E-40dd-AFC4-6F175D3DCCD1}">
              <a14:hiddenFill xmlns="" xmlns:a14="http://schemas.microsoft.com/office/drawing/2010/main">
                <a:noFill/>
              </a14:hiddenFill>
            </a:ext>
          </a:extLst>
        </p:spPr>
      </p:cxnSp>
      <p:cxnSp>
        <p:nvCxnSpPr>
          <p:cNvPr id="14" name="Straight Connector 86"/>
          <p:cNvCxnSpPr>
            <a:cxnSpLocks noChangeShapeType="1"/>
          </p:cNvCxnSpPr>
          <p:nvPr/>
        </p:nvCxnSpPr>
        <p:spPr bwMode="auto">
          <a:xfrm>
            <a:off x="4263713" y="3006725"/>
            <a:ext cx="1946275" cy="1588"/>
          </a:xfrm>
          <a:prstGeom prst="line">
            <a:avLst/>
          </a:prstGeom>
          <a:noFill/>
          <a:ln w="22225">
            <a:solidFill>
              <a:srgbClr val="9C9C9C"/>
            </a:solidFill>
            <a:prstDash val="sysDot"/>
            <a:round/>
            <a:headEnd/>
            <a:tailEnd type="none" w="med" len="lg"/>
          </a:ln>
          <a:extLst>
            <a:ext uri="{909E8E84-426E-40dd-AFC4-6F175D3DCCD1}">
              <a14:hiddenFill xmlns="" xmlns:a14="http://schemas.microsoft.com/office/drawing/2010/main">
                <a:noFill/>
              </a14:hiddenFill>
            </a:ext>
          </a:extLst>
        </p:spPr>
      </p:cxnSp>
      <p:cxnSp>
        <p:nvCxnSpPr>
          <p:cNvPr id="15" name="Straight Connector 86"/>
          <p:cNvCxnSpPr>
            <a:cxnSpLocks noChangeShapeType="1"/>
          </p:cNvCxnSpPr>
          <p:nvPr/>
        </p:nvCxnSpPr>
        <p:spPr bwMode="auto">
          <a:xfrm>
            <a:off x="4263713" y="3754438"/>
            <a:ext cx="2195513" cy="0"/>
          </a:xfrm>
          <a:prstGeom prst="line">
            <a:avLst/>
          </a:prstGeom>
          <a:noFill/>
          <a:ln w="22225">
            <a:solidFill>
              <a:srgbClr val="9C9C9C"/>
            </a:solidFill>
            <a:prstDash val="sysDot"/>
            <a:round/>
            <a:headEnd/>
            <a:tailEnd type="none" w="med" len="lg"/>
          </a:ln>
          <a:extLst>
            <a:ext uri="{909E8E84-426E-40dd-AFC4-6F175D3DCCD1}">
              <a14:hiddenFill xmlns="" xmlns:a14="http://schemas.microsoft.com/office/drawing/2010/main">
                <a:noFill/>
              </a14:hiddenFill>
            </a:ext>
          </a:extLst>
        </p:spPr>
      </p:cxnSp>
      <p:cxnSp>
        <p:nvCxnSpPr>
          <p:cNvPr id="16" name="Straight Connector 86"/>
          <p:cNvCxnSpPr>
            <a:cxnSpLocks noChangeShapeType="1"/>
          </p:cNvCxnSpPr>
          <p:nvPr/>
        </p:nvCxnSpPr>
        <p:spPr bwMode="auto">
          <a:xfrm>
            <a:off x="5773426" y="3763963"/>
            <a:ext cx="0" cy="819150"/>
          </a:xfrm>
          <a:prstGeom prst="line">
            <a:avLst/>
          </a:prstGeom>
          <a:noFill/>
          <a:ln w="22225">
            <a:solidFill>
              <a:srgbClr val="9C9C9C"/>
            </a:solidFill>
            <a:prstDash val="sysDot"/>
            <a:round/>
            <a:headEnd/>
            <a:tailEnd type="none" w="med" len="lg"/>
          </a:ln>
          <a:extLst>
            <a:ext uri="{909E8E84-426E-40dd-AFC4-6F175D3DCCD1}">
              <a14:hiddenFill xmlns="" xmlns:a14="http://schemas.microsoft.com/office/drawing/2010/main">
                <a:noFill/>
              </a14:hiddenFill>
            </a:ext>
          </a:extLst>
        </p:spPr>
      </p:cxnSp>
      <p:cxnSp>
        <p:nvCxnSpPr>
          <p:cNvPr id="17" name="Straight Connector 86"/>
          <p:cNvCxnSpPr>
            <a:cxnSpLocks noChangeShapeType="1"/>
          </p:cNvCxnSpPr>
          <p:nvPr/>
        </p:nvCxnSpPr>
        <p:spPr bwMode="auto">
          <a:xfrm>
            <a:off x="6467163" y="3763963"/>
            <a:ext cx="0" cy="819150"/>
          </a:xfrm>
          <a:prstGeom prst="line">
            <a:avLst/>
          </a:prstGeom>
          <a:noFill/>
          <a:ln w="22225">
            <a:solidFill>
              <a:srgbClr val="9C9C9C"/>
            </a:solidFill>
            <a:prstDash val="sysDot"/>
            <a:round/>
            <a:headEnd/>
            <a:tailEnd type="none" w="med" len="lg"/>
          </a:ln>
          <a:extLst>
            <a:ext uri="{909E8E84-426E-40dd-AFC4-6F175D3DCCD1}">
              <a14:hiddenFill xmlns="" xmlns:a14="http://schemas.microsoft.com/office/drawing/2010/main">
                <a:noFill/>
              </a14:hiddenFill>
            </a:ext>
          </a:extLst>
        </p:spPr>
      </p:cxnSp>
      <p:sp>
        <p:nvSpPr>
          <p:cNvPr id="18" name="Line 30"/>
          <p:cNvSpPr>
            <a:spLocks noChangeShapeType="1"/>
          </p:cNvSpPr>
          <p:nvPr/>
        </p:nvSpPr>
        <p:spPr bwMode="auto">
          <a:xfrm flipV="1">
            <a:off x="4057338" y="1570038"/>
            <a:ext cx="0" cy="2998787"/>
          </a:xfrm>
          <a:prstGeom prst="line">
            <a:avLst/>
          </a:prstGeom>
          <a:noFill/>
          <a:ln w="11113">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19" name="Freeform 31"/>
          <p:cNvSpPr>
            <a:spLocks/>
          </p:cNvSpPr>
          <p:nvPr/>
        </p:nvSpPr>
        <p:spPr bwMode="auto">
          <a:xfrm>
            <a:off x="4057338" y="4637088"/>
            <a:ext cx="242888" cy="128587"/>
          </a:xfrm>
          <a:custGeom>
            <a:avLst/>
            <a:gdLst>
              <a:gd name="T0" fmla="*/ 2147483647 w 159"/>
              <a:gd name="T1" fmla="*/ 2147483647 h 97"/>
              <a:gd name="T2" fmla="*/ 0 w 159"/>
              <a:gd name="T3" fmla="*/ 2147483647 h 97"/>
              <a:gd name="T4" fmla="*/ 0 w 159"/>
              <a:gd name="T5" fmla="*/ 0 h 97"/>
              <a:gd name="T6" fmla="*/ 0 60000 65536"/>
              <a:gd name="T7" fmla="*/ 0 60000 65536"/>
              <a:gd name="T8" fmla="*/ 0 60000 65536"/>
            </a:gdLst>
            <a:ahLst/>
            <a:cxnLst>
              <a:cxn ang="T6">
                <a:pos x="T0" y="T1"/>
              </a:cxn>
              <a:cxn ang="T7">
                <a:pos x="T2" y="T3"/>
              </a:cxn>
              <a:cxn ang="T8">
                <a:pos x="T4" y="T5"/>
              </a:cxn>
            </a:cxnLst>
            <a:rect l="0" t="0" r="r" b="b"/>
            <a:pathLst>
              <a:path w="159" h="97">
                <a:moveTo>
                  <a:pt x="159" y="97"/>
                </a:moveTo>
                <a:lnTo>
                  <a:pt x="0" y="97"/>
                </a:lnTo>
                <a:lnTo>
                  <a:pt x="0" y="0"/>
                </a:lnTo>
              </a:path>
            </a:pathLst>
          </a:custGeom>
          <a:noFill/>
          <a:ln w="11113"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0" name="Line 32"/>
          <p:cNvSpPr>
            <a:spLocks noChangeShapeType="1"/>
          </p:cNvSpPr>
          <p:nvPr/>
        </p:nvSpPr>
        <p:spPr bwMode="auto">
          <a:xfrm flipH="1">
            <a:off x="4379601" y="4765675"/>
            <a:ext cx="3784600" cy="0"/>
          </a:xfrm>
          <a:prstGeom prst="line">
            <a:avLst/>
          </a:prstGeom>
          <a:noFill/>
          <a:ln w="11113">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1" name="Rectangle 33"/>
          <p:cNvSpPr>
            <a:spLocks noChangeArrowheads="1"/>
          </p:cNvSpPr>
          <p:nvPr/>
        </p:nvSpPr>
        <p:spPr bwMode="auto">
          <a:xfrm>
            <a:off x="4660588" y="4799013"/>
            <a:ext cx="92075"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7</a:t>
            </a:r>
            <a:endParaRPr lang="en-US" sz="1400"/>
          </a:p>
        </p:txBody>
      </p:sp>
      <p:sp>
        <p:nvSpPr>
          <p:cNvPr id="22" name="Rectangle 34"/>
          <p:cNvSpPr>
            <a:spLocks noChangeArrowheads="1"/>
          </p:cNvSpPr>
          <p:nvPr/>
        </p:nvSpPr>
        <p:spPr bwMode="auto">
          <a:xfrm>
            <a:off x="3890651" y="4799013"/>
            <a:ext cx="92075"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0</a:t>
            </a:r>
            <a:endParaRPr lang="en-US" sz="1400"/>
          </a:p>
        </p:txBody>
      </p:sp>
      <p:sp>
        <p:nvSpPr>
          <p:cNvPr id="23" name="Rectangle 35"/>
          <p:cNvSpPr>
            <a:spLocks noChangeArrowheads="1"/>
          </p:cNvSpPr>
          <p:nvPr/>
        </p:nvSpPr>
        <p:spPr bwMode="auto">
          <a:xfrm>
            <a:off x="5694051" y="4799013"/>
            <a:ext cx="182562"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10</a:t>
            </a:r>
            <a:endParaRPr lang="en-US" sz="1400"/>
          </a:p>
        </p:txBody>
      </p:sp>
      <p:sp>
        <p:nvSpPr>
          <p:cNvPr id="24" name="Rectangle 36"/>
          <p:cNvSpPr>
            <a:spLocks noChangeArrowheads="1"/>
          </p:cNvSpPr>
          <p:nvPr/>
        </p:nvSpPr>
        <p:spPr bwMode="auto">
          <a:xfrm>
            <a:off x="5987738" y="4799013"/>
            <a:ext cx="3190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11.2</a:t>
            </a:r>
            <a:endParaRPr lang="en-US" sz="1400"/>
          </a:p>
        </p:txBody>
      </p:sp>
      <p:sp>
        <p:nvSpPr>
          <p:cNvPr id="25" name="Rectangle 37"/>
          <p:cNvSpPr>
            <a:spLocks noChangeArrowheads="1"/>
          </p:cNvSpPr>
          <p:nvPr/>
        </p:nvSpPr>
        <p:spPr bwMode="auto">
          <a:xfrm>
            <a:off x="6419538" y="4799013"/>
            <a:ext cx="182563"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12</a:t>
            </a:r>
            <a:endParaRPr lang="en-US" sz="1400"/>
          </a:p>
        </p:txBody>
      </p:sp>
      <p:sp>
        <p:nvSpPr>
          <p:cNvPr id="26" name="Rectangle 38"/>
          <p:cNvSpPr>
            <a:spLocks noChangeArrowheads="1"/>
          </p:cNvSpPr>
          <p:nvPr/>
        </p:nvSpPr>
        <p:spPr bwMode="auto">
          <a:xfrm>
            <a:off x="7379976" y="4799013"/>
            <a:ext cx="182562"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15</a:t>
            </a:r>
            <a:endParaRPr lang="en-US" sz="1400"/>
          </a:p>
        </p:txBody>
      </p:sp>
      <p:sp>
        <p:nvSpPr>
          <p:cNvPr id="27" name="Rectangle 39"/>
          <p:cNvSpPr>
            <a:spLocks noChangeArrowheads="1"/>
          </p:cNvSpPr>
          <p:nvPr/>
        </p:nvSpPr>
        <p:spPr bwMode="auto">
          <a:xfrm>
            <a:off x="8073713" y="4799013"/>
            <a:ext cx="184150"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17</a:t>
            </a:r>
            <a:endParaRPr lang="en-US" sz="1400"/>
          </a:p>
        </p:txBody>
      </p:sp>
      <p:sp>
        <p:nvSpPr>
          <p:cNvPr id="28" name="Line 50"/>
          <p:cNvSpPr>
            <a:spLocks noChangeShapeType="1"/>
          </p:cNvSpPr>
          <p:nvPr/>
        </p:nvSpPr>
        <p:spPr bwMode="auto">
          <a:xfrm>
            <a:off x="4057338" y="2309813"/>
            <a:ext cx="120650" cy="0"/>
          </a:xfrm>
          <a:prstGeom prst="line">
            <a:avLst/>
          </a:prstGeom>
          <a:noFill/>
          <a:ln w="11113">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 name="Line 51"/>
          <p:cNvSpPr>
            <a:spLocks noChangeShapeType="1"/>
          </p:cNvSpPr>
          <p:nvPr/>
        </p:nvSpPr>
        <p:spPr bwMode="auto">
          <a:xfrm>
            <a:off x="4057338" y="2659063"/>
            <a:ext cx="120650" cy="0"/>
          </a:xfrm>
          <a:prstGeom prst="line">
            <a:avLst/>
          </a:prstGeom>
          <a:noFill/>
          <a:ln w="11113">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30" name="Line 52"/>
          <p:cNvSpPr>
            <a:spLocks noChangeShapeType="1"/>
          </p:cNvSpPr>
          <p:nvPr/>
        </p:nvSpPr>
        <p:spPr bwMode="auto">
          <a:xfrm>
            <a:off x="4057338" y="3008313"/>
            <a:ext cx="120650" cy="0"/>
          </a:xfrm>
          <a:prstGeom prst="line">
            <a:avLst/>
          </a:prstGeom>
          <a:noFill/>
          <a:ln w="11113">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31" name="Line 53"/>
          <p:cNvSpPr>
            <a:spLocks noChangeShapeType="1"/>
          </p:cNvSpPr>
          <p:nvPr/>
        </p:nvSpPr>
        <p:spPr bwMode="auto">
          <a:xfrm>
            <a:off x="4057338" y="3362325"/>
            <a:ext cx="120650" cy="0"/>
          </a:xfrm>
          <a:prstGeom prst="line">
            <a:avLst/>
          </a:prstGeom>
          <a:noFill/>
          <a:ln w="11113">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32" name="Line 54"/>
          <p:cNvSpPr>
            <a:spLocks noChangeShapeType="1"/>
          </p:cNvSpPr>
          <p:nvPr/>
        </p:nvSpPr>
        <p:spPr bwMode="auto">
          <a:xfrm>
            <a:off x="4057338" y="3741738"/>
            <a:ext cx="120650" cy="0"/>
          </a:xfrm>
          <a:prstGeom prst="line">
            <a:avLst/>
          </a:prstGeom>
          <a:noFill/>
          <a:ln w="11113">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33" name="Line 55"/>
          <p:cNvSpPr>
            <a:spLocks noChangeShapeType="1"/>
          </p:cNvSpPr>
          <p:nvPr/>
        </p:nvSpPr>
        <p:spPr bwMode="auto">
          <a:xfrm>
            <a:off x="4057338" y="4100513"/>
            <a:ext cx="120650" cy="0"/>
          </a:xfrm>
          <a:prstGeom prst="line">
            <a:avLst/>
          </a:prstGeom>
          <a:noFill/>
          <a:ln w="11113">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34" name="Line 56"/>
          <p:cNvSpPr>
            <a:spLocks noChangeShapeType="1"/>
          </p:cNvSpPr>
          <p:nvPr/>
        </p:nvSpPr>
        <p:spPr bwMode="auto">
          <a:xfrm>
            <a:off x="4057338" y="4462463"/>
            <a:ext cx="120650" cy="0"/>
          </a:xfrm>
          <a:prstGeom prst="line">
            <a:avLst/>
          </a:prstGeom>
          <a:noFill/>
          <a:ln w="11113">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35" name="Line 57"/>
          <p:cNvSpPr>
            <a:spLocks noChangeShapeType="1"/>
          </p:cNvSpPr>
          <p:nvPr/>
        </p:nvSpPr>
        <p:spPr bwMode="auto">
          <a:xfrm flipV="1">
            <a:off x="4705038" y="4662488"/>
            <a:ext cx="0" cy="103187"/>
          </a:xfrm>
          <a:prstGeom prst="line">
            <a:avLst/>
          </a:prstGeom>
          <a:noFill/>
          <a:ln w="11113">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36" name="Line 58"/>
          <p:cNvSpPr>
            <a:spLocks noChangeShapeType="1"/>
          </p:cNvSpPr>
          <p:nvPr/>
        </p:nvSpPr>
        <p:spPr bwMode="auto">
          <a:xfrm flipV="1">
            <a:off x="5784538" y="4662488"/>
            <a:ext cx="0" cy="103187"/>
          </a:xfrm>
          <a:prstGeom prst="line">
            <a:avLst/>
          </a:prstGeom>
          <a:noFill/>
          <a:ln w="11113">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37" name="Line 59"/>
          <p:cNvSpPr>
            <a:spLocks noChangeShapeType="1"/>
          </p:cNvSpPr>
          <p:nvPr/>
        </p:nvSpPr>
        <p:spPr bwMode="auto">
          <a:xfrm flipV="1">
            <a:off x="6205226" y="4662488"/>
            <a:ext cx="0" cy="103187"/>
          </a:xfrm>
          <a:prstGeom prst="line">
            <a:avLst/>
          </a:prstGeom>
          <a:noFill/>
          <a:ln w="11113">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38" name="Line 60"/>
          <p:cNvSpPr>
            <a:spLocks noChangeShapeType="1"/>
          </p:cNvSpPr>
          <p:nvPr/>
        </p:nvSpPr>
        <p:spPr bwMode="auto">
          <a:xfrm flipV="1">
            <a:off x="6473513" y="4662488"/>
            <a:ext cx="0" cy="103187"/>
          </a:xfrm>
          <a:prstGeom prst="line">
            <a:avLst/>
          </a:prstGeom>
          <a:noFill/>
          <a:ln w="11113">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39" name="Line 61"/>
          <p:cNvSpPr>
            <a:spLocks noChangeShapeType="1"/>
          </p:cNvSpPr>
          <p:nvPr/>
        </p:nvSpPr>
        <p:spPr bwMode="auto">
          <a:xfrm flipV="1">
            <a:off x="7472051" y="4662488"/>
            <a:ext cx="0" cy="103187"/>
          </a:xfrm>
          <a:prstGeom prst="line">
            <a:avLst/>
          </a:prstGeom>
          <a:noFill/>
          <a:ln w="11113">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40" name="Line 62"/>
          <p:cNvSpPr>
            <a:spLocks noChangeShapeType="1"/>
          </p:cNvSpPr>
          <p:nvPr/>
        </p:nvSpPr>
        <p:spPr bwMode="auto">
          <a:xfrm flipV="1">
            <a:off x="8164201" y="4662488"/>
            <a:ext cx="0" cy="103187"/>
          </a:xfrm>
          <a:prstGeom prst="line">
            <a:avLst/>
          </a:prstGeom>
          <a:noFill/>
          <a:ln w="11113">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41" name="Rectangle 63"/>
          <p:cNvSpPr>
            <a:spLocks noChangeArrowheads="1"/>
          </p:cNvSpPr>
          <p:nvPr/>
        </p:nvSpPr>
        <p:spPr bwMode="auto">
          <a:xfrm>
            <a:off x="3569976" y="2224088"/>
            <a:ext cx="411162"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$2.00</a:t>
            </a:r>
            <a:endParaRPr lang="en-US" sz="1400"/>
          </a:p>
        </p:txBody>
      </p:sp>
      <p:sp>
        <p:nvSpPr>
          <p:cNvPr id="42" name="Rectangle 64"/>
          <p:cNvSpPr>
            <a:spLocks noChangeArrowheads="1"/>
          </p:cNvSpPr>
          <p:nvPr/>
        </p:nvSpPr>
        <p:spPr bwMode="auto">
          <a:xfrm>
            <a:off x="3692213" y="2571750"/>
            <a:ext cx="3190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1.75</a:t>
            </a:r>
            <a:endParaRPr lang="en-US" sz="1400"/>
          </a:p>
        </p:txBody>
      </p:sp>
      <p:sp>
        <p:nvSpPr>
          <p:cNvPr id="43" name="Rectangle 65"/>
          <p:cNvSpPr>
            <a:spLocks noChangeArrowheads="1"/>
          </p:cNvSpPr>
          <p:nvPr/>
        </p:nvSpPr>
        <p:spPr bwMode="auto">
          <a:xfrm>
            <a:off x="3692213" y="2922588"/>
            <a:ext cx="3190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1.50</a:t>
            </a:r>
            <a:endParaRPr lang="en-US" sz="1400"/>
          </a:p>
        </p:txBody>
      </p:sp>
      <p:sp>
        <p:nvSpPr>
          <p:cNvPr id="44" name="Rectangle 66"/>
          <p:cNvSpPr>
            <a:spLocks noChangeArrowheads="1"/>
          </p:cNvSpPr>
          <p:nvPr/>
        </p:nvSpPr>
        <p:spPr bwMode="auto">
          <a:xfrm>
            <a:off x="3692213" y="3282950"/>
            <a:ext cx="3190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1.25</a:t>
            </a:r>
            <a:endParaRPr lang="en-US" sz="1400"/>
          </a:p>
        </p:txBody>
      </p:sp>
      <p:sp>
        <p:nvSpPr>
          <p:cNvPr id="45" name="Rectangle 67"/>
          <p:cNvSpPr>
            <a:spLocks noChangeArrowheads="1"/>
          </p:cNvSpPr>
          <p:nvPr/>
        </p:nvSpPr>
        <p:spPr bwMode="auto">
          <a:xfrm>
            <a:off x="3692213" y="3652838"/>
            <a:ext cx="319088"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1.00</a:t>
            </a:r>
            <a:endParaRPr lang="en-US" sz="1400"/>
          </a:p>
        </p:txBody>
      </p:sp>
      <p:sp>
        <p:nvSpPr>
          <p:cNvPr id="46" name="Rectangle 68"/>
          <p:cNvSpPr>
            <a:spLocks noChangeArrowheads="1"/>
          </p:cNvSpPr>
          <p:nvPr/>
        </p:nvSpPr>
        <p:spPr bwMode="auto">
          <a:xfrm>
            <a:off x="3695388" y="4011613"/>
            <a:ext cx="3190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0.75</a:t>
            </a:r>
            <a:endParaRPr lang="en-US" sz="1400"/>
          </a:p>
        </p:txBody>
      </p:sp>
      <p:sp>
        <p:nvSpPr>
          <p:cNvPr id="47" name="Rectangle 69"/>
          <p:cNvSpPr>
            <a:spLocks noChangeArrowheads="1"/>
          </p:cNvSpPr>
          <p:nvPr/>
        </p:nvSpPr>
        <p:spPr bwMode="auto">
          <a:xfrm>
            <a:off x="3692213" y="4370388"/>
            <a:ext cx="3190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0.50</a:t>
            </a:r>
            <a:endParaRPr lang="en-US" sz="1400"/>
          </a:p>
        </p:txBody>
      </p:sp>
      <p:sp>
        <p:nvSpPr>
          <p:cNvPr id="48" name="Line 82"/>
          <p:cNvSpPr>
            <a:spLocks noChangeShapeType="1"/>
          </p:cNvSpPr>
          <p:nvPr/>
        </p:nvSpPr>
        <p:spPr bwMode="auto">
          <a:xfrm>
            <a:off x="5443226" y="2439988"/>
            <a:ext cx="446087" cy="1006475"/>
          </a:xfrm>
          <a:prstGeom prst="line">
            <a:avLst/>
          </a:prstGeom>
          <a:noFill/>
          <a:ln w="11113">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49" name="Freeform 95"/>
          <p:cNvSpPr>
            <a:spLocks/>
          </p:cNvSpPr>
          <p:nvPr/>
        </p:nvSpPr>
        <p:spPr bwMode="auto">
          <a:xfrm>
            <a:off x="5055876" y="2303463"/>
            <a:ext cx="1317625" cy="2179637"/>
          </a:xfrm>
          <a:custGeom>
            <a:avLst/>
            <a:gdLst>
              <a:gd name="T0" fmla="*/ 0 w 266"/>
              <a:gd name="T1" fmla="*/ 2147483647 h 511"/>
              <a:gd name="T2" fmla="*/ 2147483647 w 266"/>
              <a:gd name="T3" fmla="*/ 0 h 511"/>
              <a:gd name="T4" fmla="*/ 0 60000 65536"/>
              <a:gd name="T5" fmla="*/ 0 60000 65536"/>
            </a:gdLst>
            <a:ahLst/>
            <a:cxnLst>
              <a:cxn ang="T4">
                <a:pos x="T0" y="T1"/>
              </a:cxn>
              <a:cxn ang="T5">
                <a:pos x="T2" y="T3"/>
              </a:cxn>
            </a:cxnLst>
            <a:rect l="0" t="0" r="r" b="b"/>
            <a:pathLst>
              <a:path w="266" h="511">
                <a:moveTo>
                  <a:pt x="0" y="511"/>
                </a:moveTo>
                <a:cubicBezTo>
                  <a:pt x="74" y="422"/>
                  <a:pt x="237" y="308"/>
                  <a:pt x="266" y="0"/>
                </a:cubicBezTo>
              </a:path>
            </a:pathLst>
          </a:custGeom>
          <a:noFill/>
          <a:ln w="41275" cap="flat">
            <a:solidFill>
              <a:srgbClr val="FAC0BF"/>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0" name="Oval 96"/>
          <p:cNvSpPr>
            <a:spLocks noChangeArrowheads="1"/>
          </p:cNvSpPr>
          <p:nvPr/>
        </p:nvSpPr>
        <p:spPr bwMode="auto">
          <a:xfrm>
            <a:off x="5735326" y="3703638"/>
            <a:ext cx="98425" cy="85725"/>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1" name="Oval 97"/>
          <p:cNvSpPr>
            <a:spLocks noChangeArrowheads="1"/>
          </p:cNvSpPr>
          <p:nvPr/>
        </p:nvSpPr>
        <p:spPr bwMode="auto">
          <a:xfrm>
            <a:off x="6156013" y="2978150"/>
            <a:ext cx="98425" cy="85725"/>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2" name="Line 98"/>
          <p:cNvSpPr>
            <a:spLocks noChangeShapeType="1"/>
          </p:cNvSpPr>
          <p:nvPr/>
        </p:nvSpPr>
        <p:spPr bwMode="auto">
          <a:xfrm flipV="1">
            <a:off x="4001776" y="4543425"/>
            <a:ext cx="104775" cy="50800"/>
          </a:xfrm>
          <a:prstGeom prst="line">
            <a:avLst/>
          </a:prstGeom>
          <a:noFill/>
          <a:ln w="11113">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53" name="Line 99"/>
          <p:cNvSpPr>
            <a:spLocks noChangeShapeType="1"/>
          </p:cNvSpPr>
          <p:nvPr/>
        </p:nvSpPr>
        <p:spPr bwMode="auto">
          <a:xfrm flipV="1">
            <a:off x="4001776" y="4611688"/>
            <a:ext cx="104775" cy="50800"/>
          </a:xfrm>
          <a:prstGeom prst="line">
            <a:avLst/>
          </a:prstGeom>
          <a:noFill/>
          <a:ln w="11113">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54" name="Line 100"/>
          <p:cNvSpPr>
            <a:spLocks noChangeShapeType="1"/>
          </p:cNvSpPr>
          <p:nvPr/>
        </p:nvSpPr>
        <p:spPr bwMode="auto">
          <a:xfrm flipH="1">
            <a:off x="4265301" y="4718050"/>
            <a:ext cx="58737" cy="88900"/>
          </a:xfrm>
          <a:prstGeom prst="line">
            <a:avLst/>
          </a:prstGeom>
          <a:noFill/>
          <a:ln w="11113">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55" name="Line 101"/>
          <p:cNvSpPr>
            <a:spLocks noChangeShapeType="1"/>
          </p:cNvSpPr>
          <p:nvPr/>
        </p:nvSpPr>
        <p:spPr bwMode="auto">
          <a:xfrm flipH="1">
            <a:off x="4344676" y="4718050"/>
            <a:ext cx="60325" cy="88900"/>
          </a:xfrm>
          <a:prstGeom prst="line">
            <a:avLst/>
          </a:prstGeom>
          <a:noFill/>
          <a:ln w="11113">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56" name="Freeform 102"/>
          <p:cNvSpPr>
            <a:spLocks/>
          </p:cNvSpPr>
          <p:nvPr/>
        </p:nvSpPr>
        <p:spPr bwMode="auto">
          <a:xfrm>
            <a:off x="5606738" y="2292350"/>
            <a:ext cx="1720850" cy="2182813"/>
          </a:xfrm>
          <a:custGeom>
            <a:avLst/>
            <a:gdLst>
              <a:gd name="T0" fmla="*/ 2147483647 w 348"/>
              <a:gd name="T1" fmla="*/ 0 h 512"/>
              <a:gd name="T2" fmla="*/ 0 w 348"/>
              <a:gd name="T3" fmla="*/ 2147483647 h 512"/>
              <a:gd name="T4" fmla="*/ 0 60000 65536"/>
              <a:gd name="T5" fmla="*/ 0 60000 65536"/>
            </a:gdLst>
            <a:ahLst/>
            <a:cxnLst>
              <a:cxn ang="T4">
                <a:pos x="T0" y="T1"/>
              </a:cxn>
              <a:cxn ang="T5">
                <a:pos x="T2" y="T3"/>
              </a:cxn>
            </a:cxnLst>
            <a:rect l="0" t="0" r="r" b="b"/>
            <a:pathLst>
              <a:path w="348" h="512">
                <a:moveTo>
                  <a:pt x="307" y="0"/>
                </a:moveTo>
                <a:cubicBezTo>
                  <a:pt x="307" y="0"/>
                  <a:pt x="348" y="220"/>
                  <a:pt x="0" y="512"/>
                </a:cubicBezTo>
              </a:path>
            </a:pathLst>
          </a:custGeom>
          <a:noFill/>
          <a:ln w="41275" cap="flat">
            <a:solidFill>
              <a:srgbClr val="EE313C"/>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7" name="Oval 103"/>
          <p:cNvSpPr>
            <a:spLocks noChangeArrowheads="1"/>
          </p:cNvSpPr>
          <p:nvPr/>
        </p:nvSpPr>
        <p:spPr bwMode="auto">
          <a:xfrm>
            <a:off x="6422713" y="3694113"/>
            <a:ext cx="100013" cy="85725"/>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8" name="Freeform 104"/>
          <p:cNvSpPr>
            <a:spLocks/>
          </p:cNvSpPr>
          <p:nvPr/>
        </p:nvSpPr>
        <p:spPr bwMode="auto">
          <a:xfrm>
            <a:off x="5749613" y="3162300"/>
            <a:ext cx="266700" cy="493713"/>
          </a:xfrm>
          <a:custGeom>
            <a:avLst/>
            <a:gdLst>
              <a:gd name="T0" fmla="*/ 0 w 54"/>
              <a:gd name="T1" fmla="*/ 2147483647 h 116"/>
              <a:gd name="T2" fmla="*/ 2147483647 w 54"/>
              <a:gd name="T3" fmla="*/ 0 h 116"/>
              <a:gd name="T4" fmla="*/ 0 60000 65536"/>
              <a:gd name="T5" fmla="*/ 0 60000 65536"/>
            </a:gdLst>
            <a:ahLst/>
            <a:cxnLst>
              <a:cxn ang="T4">
                <a:pos x="T0" y="T1"/>
              </a:cxn>
              <a:cxn ang="T5">
                <a:pos x="T2" y="T3"/>
              </a:cxn>
            </a:cxnLst>
            <a:rect l="0" t="0" r="r" b="b"/>
            <a:pathLst>
              <a:path w="54" h="116">
                <a:moveTo>
                  <a:pt x="0" y="116"/>
                </a:moveTo>
                <a:cubicBezTo>
                  <a:pt x="17" y="86"/>
                  <a:pt x="43" y="34"/>
                  <a:pt x="54" y="0"/>
                </a:cubicBezTo>
              </a:path>
            </a:pathLst>
          </a:custGeom>
          <a:noFill/>
          <a:ln w="41275"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9" name="Rectangle 105"/>
          <p:cNvSpPr>
            <a:spLocks noChangeArrowheads="1"/>
          </p:cNvSpPr>
          <p:nvPr/>
        </p:nvSpPr>
        <p:spPr bwMode="auto">
          <a:xfrm>
            <a:off x="6297301" y="2073275"/>
            <a:ext cx="80962"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S</a:t>
            </a:r>
            <a:endParaRPr lang="en-US" sz="1400"/>
          </a:p>
        </p:txBody>
      </p:sp>
      <p:sp>
        <p:nvSpPr>
          <p:cNvPr id="60" name="Rectangle 106"/>
          <p:cNvSpPr>
            <a:spLocks noChangeArrowheads="1"/>
          </p:cNvSpPr>
          <p:nvPr/>
        </p:nvSpPr>
        <p:spPr bwMode="auto">
          <a:xfrm>
            <a:off x="6394138" y="2152650"/>
            <a:ext cx="904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a:t>
            </a:r>
            <a:endParaRPr lang="en-US" sz="1400"/>
          </a:p>
        </p:txBody>
      </p:sp>
      <p:sp>
        <p:nvSpPr>
          <p:cNvPr id="61" name="Rectangle 107"/>
          <p:cNvSpPr>
            <a:spLocks noChangeArrowheads="1"/>
          </p:cNvSpPr>
          <p:nvPr/>
        </p:nvSpPr>
        <p:spPr bwMode="auto">
          <a:xfrm>
            <a:off x="7052951" y="2047875"/>
            <a:ext cx="80962"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S</a:t>
            </a:r>
            <a:endParaRPr lang="en-US" sz="1400"/>
          </a:p>
        </p:txBody>
      </p:sp>
      <p:sp>
        <p:nvSpPr>
          <p:cNvPr id="62" name="Rectangle 108"/>
          <p:cNvSpPr>
            <a:spLocks noChangeArrowheads="1"/>
          </p:cNvSpPr>
          <p:nvPr/>
        </p:nvSpPr>
        <p:spPr bwMode="auto">
          <a:xfrm>
            <a:off x="7151376" y="2128838"/>
            <a:ext cx="90487"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2</a:t>
            </a:r>
            <a:endParaRPr lang="en-US" sz="1400"/>
          </a:p>
        </p:txBody>
      </p:sp>
      <p:sp>
        <p:nvSpPr>
          <p:cNvPr id="63" name="Line 109"/>
          <p:cNvSpPr>
            <a:spLocks noChangeShapeType="1"/>
          </p:cNvSpPr>
          <p:nvPr/>
        </p:nvSpPr>
        <p:spPr bwMode="auto">
          <a:xfrm>
            <a:off x="5824226" y="3830638"/>
            <a:ext cx="331787" cy="0"/>
          </a:xfrm>
          <a:prstGeom prst="line">
            <a:avLst/>
          </a:prstGeom>
          <a:noFill/>
          <a:ln w="41275">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64" name="Rectangle 110"/>
          <p:cNvSpPr>
            <a:spLocks noChangeArrowheads="1"/>
          </p:cNvSpPr>
          <p:nvPr/>
        </p:nvSpPr>
        <p:spPr bwMode="auto">
          <a:xfrm>
            <a:off x="5925826" y="3541713"/>
            <a:ext cx="104775"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A</a:t>
            </a:r>
            <a:endParaRPr lang="en-US" sz="1400"/>
          </a:p>
        </p:txBody>
      </p:sp>
      <p:sp>
        <p:nvSpPr>
          <p:cNvPr id="65" name="Rectangle 111"/>
          <p:cNvSpPr>
            <a:spLocks noChangeArrowheads="1"/>
          </p:cNvSpPr>
          <p:nvPr/>
        </p:nvSpPr>
        <p:spPr bwMode="auto">
          <a:xfrm>
            <a:off x="6546538" y="3646488"/>
            <a:ext cx="95250"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C</a:t>
            </a:r>
            <a:endParaRPr lang="en-US" sz="1400"/>
          </a:p>
        </p:txBody>
      </p:sp>
      <p:sp>
        <p:nvSpPr>
          <p:cNvPr id="66" name="Rectangle 112"/>
          <p:cNvSpPr>
            <a:spLocks noChangeArrowheads="1"/>
          </p:cNvSpPr>
          <p:nvPr/>
        </p:nvSpPr>
        <p:spPr bwMode="auto">
          <a:xfrm>
            <a:off x="6287776" y="2938463"/>
            <a:ext cx="96837"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B</a:t>
            </a:r>
            <a:endParaRPr lang="en-US" sz="1400"/>
          </a:p>
        </p:txBody>
      </p:sp>
      <p:sp>
        <p:nvSpPr>
          <p:cNvPr id="67" name="Line 113"/>
          <p:cNvSpPr>
            <a:spLocks noChangeShapeType="1"/>
          </p:cNvSpPr>
          <p:nvPr/>
        </p:nvSpPr>
        <p:spPr bwMode="auto">
          <a:xfrm>
            <a:off x="5997263" y="3830638"/>
            <a:ext cx="835025" cy="455612"/>
          </a:xfrm>
          <a:prstGeom prst="line">
            <a:avLst/>
          </a:prstGeom>
          <a:noFill/>
          <a:ln w="11113">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68" name="Freeform 125"/>
          <p:cNvSpPr>
            <a:spLocks/>
          </p:cNvSpPr>
          <p:nvPr/>
        </p:nvSpPr>
        <p:spPr bwMode="auto">
          <a:xfrm>
            <a:off x="5962338" y="3076575"/>
            <a:ext cx="95250" cy="127000"/>
          </a:xfrm>
          <a:custGeom>
            <a:avLst/>
            <a:gdLst>
              <a:gd name="T0" fmla="*/ 2147483647 w 19"/>
              <a:gd name="T1" fmla="*/ 2147483647 h 30"/>
              <a:gd name="T2" fmla="*/ 2147483647 w 19"/>
              <a:gd name="T3" fmla="*/ 2147483647 h 30"/>
              <a:gd name="T4" fmla="*/ 0 w 19"/>
              <a:gd name="T5" fmla="*/ 2147483647 h 30"/>
              <a:gd name="T6" fmla="*/ 2147483647 w 19"/>
              <a:gd name="T7" fmla="*/ 2147483647 h 30"/>
              <a:gd name="T8" fmla="*/ 2147483647 w 19"/>
              <a:gd name="T9" fmla="*/ 0 h 30"/>
              <a:gd name="T10" fmla="*/ 2147483647 w 19"/>
              <a:gd name="T11" fmla="*/ 2147483647 h 30"/>
              <a:gd name="T12" fmla="*/ 2147483647 w 19"/>
              <a:gd name="T13" fmla="*/ 2147483647 h 30"/>
              <a:gd name="T14" fmla="*/ 2147483647 w 19"/>
              <a:gd name="T15" fmla="*/ 2147483647 h 30"/>
              <a:gd name="T16" fmla="*/ 2147483647 w 19"/>
              <a:gd name="T17" fmla="*/ 214748364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30">
                <a:moveTo>
                  <a:pt x="11" y="22"/>
                </a:moveTo>
                <a:cubicBezTo>
                  <a:pt x="1" y="24"/>
                  <a:pt x="1" y="24"/>
                  <a:pt x="1" y="24"/>
                </a:cubicBezTo>
                <a:cubicBezTo>
                  <a:pt x="0" y="24"/>
                  <a:pt x="0" y="24"/>
                  <a:pt x="0" y="24"/>
                </a:cubicBezTo>
                <a:cubicBezTo>
                  <a:pt x="11" y="13"/>
                  <a:pt x="11" y="13"/>
                  <a:pt x="11" y="13"/>
                </a:cubicBezTo>
                <a:cubicBezTo>
                  <a:pt x="13" y="8"/>
                  <a:pt x="16" y="4"/>
                  <a:pt x="19" y="0"/>
                </a:cubicBezTo>
                <a:cubicBezTo>
                  <a:pt x="18" y="5"/>
                  <a:pt x="17" y="10"/>
                  <a:pt x="17" y="15"/>
                </a:cubicBezTo>
                <a:cubicBezTo>
                  <a:pt x="17" y="30"/>
                  <a:pt x="17" y="30"/>
                  <a:pt x="17" y="30"/>
                </a:cubicBezTo>
                <a:cubicBezTo>
                  <a:pt x="17" y="30"/>
                  <a:pt x="17" y="30"/>
                  <a:pt x="17" y="30"/>
                </a:cubicBezTo>
                <a:lnTo>
                  <a:pt x="11" y="2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9" name="Freeform 126"/>
          <p:cNvSpPr>
            <a:spLocks/>
          </p:cNvSpPr>
          <p:nvPr/>
        </p:nvSpPr>
        <p:spPr bwMode="auto">
          <a:xfrm>
            <a:off x="6121088" y="3792538"/>
            <a:ext cx="147638" cy="76200"/>
          </a:xfrm>
          <a:custGeom>
            <a:avLst/>
            <a:gdLst>
              <a:gd name="T0" fmla="*/ 2147483647 w 30"/>
              <a:gd name="T1" fmla="*/ 2147483647 h 18"/>
              <a:gd name="T2" fmla="*/ 0 w 30"/>
              <a:gd name="T3" fmla="*/ 0 h 18"/>
              <a:gd name="T4" fmla="*/ 2147483647 w 30"/>
              <a:gd name="T5" fmla="*/ 0 h 18"/>
              <a:gd name="T6" fmla="*/ 2147483647 w 30"/>
              <a:gd name="T7" fmla="*/ 2147483647 h 18"/>
              <a:gd name="T8" fmla="*/ 2147483647 w 30"/>
              <a:gd name="T9" fmla="*/ 2147483647 h 18"/>
              <a:gd name="T10" fmla="*/ 2147483647 w 30"/>
              <a:gd name="T11" fmla="*/ 2147483647 h 18"/>
              <a:gd name="T12" fmla="*/ 2147483647 w 30"/>
              <a:gd name="T13" fmla="*/ 2147483647 h 18"/>
              <a:gd name="T14" fmla="*/ 0 w 30"/>
              <a:gd name="T15" fmla="*/ 2147483647 h 18"/>
              <a:gd name="T16" fmla="*/ 2147483647 w 30"/>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18">
                <a:moveTo>
                  <a:pt x="6" y="9"/>
                </a:moveTo>
                <a:cubicBezTo>
                  <a:pt x="0" y="0"/>
                  <a:pt x="0" y="0"/>
                  <a:pt x="0" y="0"/>
                </a:cubicBezTo>
                <a:cubicBezTo>
                  <a:pt x="1" y="0"/>
                  <a:pt x="1" y="0"/>
                  <a:pt x="1" y="0"/>
                </a:cubicBezTo>
                <a:cubicBezTo>
                  <a:pt x="15" y="6"/>
                  <a:pt x="15" y="6"/>
                  <a:pt x="15" y="6"/>
                </a:cubicBezTo>
                <a:cubicBezTo>
                  <a:pt x="20" y="7"/>
                  <a:pt x="25" y="8"/>
                  <a:pt x="30" y="9"/>
                </a:cubicBezTo>
                <a:cubicBezTo>
                  <a:pt x="25" y="10"/>
                  <a:pt x="20" y="11"/>
                  <a:pt x="15" y="12"/>
                </a:cubicBezTo>
                <a:cubicBezTo>
                  <a:pt x="1" y="18"/>
                  <a:pt x="1" y="18"/>
                  <a:pt x="1" y="18"/>
                </a:cubicBezTo>
                <a:cubicBezTo>
                  <a:pt x="0" y="18"/>
                  <a:pt x="0" y="18"/>
                  <a:pt x="0" y="18"/>
                </a:cubicBezTo>
                <a:lnTo>
                  <a:pt x="6"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0" name="Freeform 127"/>
          <p:cNvSpPr>
            <a:spLocks/>
          </p:cNvSpPr>
          <p:nvPr/>
        </p:nvSpPr>
        <p:spPr bwMode="auto">
          <a:xfrm>
            <a:off x="5882963" y="3255963"/>
            <a:ext cx="93663" cy="127000"/>
          </a:xfrm>
          <a:custGeom>
            <a:avLst/>
            <a:gdLst>
              <a:gd name="T0" fmla="*/ 2147483647 w 19"/>
              <a:gd name="T1" fmla="*/ 2147483647 h 30"/>
              <a:gd name="T2" fmla="*/ 0 w 19"/>
              <a:gd name="T3" fmla="*/ 2147483647 h 30"/>
              <a:gd name="T4" fmla="*/ 0 w 19"/>
              <a:gd name="T5" fmla="*/ 2147483647 h 30"/>
              <a:gd name="T6" fmla="*/ 2147483647 w 19"/>
              <a:gd name="T7" fmla="*/ 2147483647 h 30"/>
              <a:gd name="T8" fmla="*/ 2147483647 w 19"/>
              <a:gd name="T9" fmla="*/ 0 h 30"/>
              <a:gd name="T10" fmla="*/ 2147483647 w 19"/>
              <a:gd name="T11" fmla="*/ 2147483647 h 30"/>
              <a:gd name="T12" fmla="*/ 2147483647 w 19"/>
              <a:gd name="T13" fmla="*/ 2147483647 h 30"/>
              <a:gd name="T14" fmla="*/ 2147483647 w 19"/>
              <a:gd name="T15" fmla="*/ 2147483647 h 30"/>
              <a:gd name="T16" fmla="*/ 2147483647 w 19"/>
              <a:gd name="T17" fmla="*/ 214748364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30">
                <a:moveTo>
                  <a:pt x="10" y="21"/>
                </a:moveTo>
                <a:cubicBezTo>
                  <a:pt x="0" y="23"/>
                  <a:pt x="0" y="23"/>
                  <a:pt x="0" y="23"/>
                </a:cubicBezTo>
                <a:cubicBezTo>
                  <a:pt x="0" y="22"/>
                  <a:pt x="0" y="22"/>
                  <a:pt x="0" y="22"/>
                </a:cubicBezTo>
                <a:cubicBezTo>
                  <a:pt x="10" y="12"/>
                  <a:pt x="10" y="12"/>
                  <a:pt x="10" y="12"/>
                </a:cubicBezTo>
                <a:cubicBezTo>
                  <a:pt x="13" y="8"/>
                  <a:pt x="16" y="4"/>
                  <a:pt x="19" y="0"/>
                </a:cubicBezTo>
                <a:cubicBezTo>
                  <a:pt x="18" y="4"/>
                  <a:pt x="17" y="9"/>
                  <a:pt x="16" y="14"/>
                </a:cubicBezTo>
                <a:cubicBezTo>
                  <a:pt x="16" y="29"/>
                  <a:pt x="16" y="29"/>
                  <a:pt x="16" y="29"/>
                </a:cubicBezTo>
                <a:cubicBezTo>
                  <a:pt x="15" y="30"/>
                  <a:pt x="15" y="30"/>
                  <a:pt x="15" y="30"/>
                </a:cubicBezTo>
                <a:lnTo>
                  <a:pt x="10" y="2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1" name="Freeform 128"/>
          <p:cNvSpPr>
            <a:spLocks/>
          </p:cNvSpPr>
          <p:nvPr/>
        </p:nvSpPr>
        <p:spPr bwMode="auto">
          <a:xfrm>
            <a:off x="5779776" y="3425825"/>
            <a:ext cx="109537" cy="127000"/>
          </a:xfrm>
          <a:custGeom>
            <a:avLst/>
            <a:gdLst>
              <a:gd name="T0" fmla="*/ 2147483647 w 22"/>
              <a:gd name="T1" fmla="*/ 2147483647 h 30"/>
              <a:gd name="T2" fmla="*/ 2147483647 w 22"/>
              <a:gd name="T3" fmla="*/ 2147483647 h 30"/>
              <a:gd name="T4" fmla="*/ 0 w 22"/>
              <a:gd name="T5" fmla="*/ 2147483647 h 30"/>
              <a:gd name="T6" fmla="*/ 2147483647 w 22"/>
              <a:gd name="T7" fmla="*/ 2147483647 h 30"/>
              <a:gd name="T8" fmla="*/ 2147483647 w 22"/>
              <a:gd name="T9" fmla="*/ 0 h 30"/>
              <a:gd name="T10" fmla="*/ 2147483647 w 22"/>
              <a:gd name="T11" fmla="*/ 2147483647 h 30"/>
              <a:gd name="T12" fmla="*/ 2147483647 w 22"/>
              <a:gd name="T13" fmla="*/ 2147483647 h 30"/>
              <a:gd name="T14" fmla="*/ 2147483647 w 22"/>
              <a:gd name="T15" fmla="*/ 2147483647 h 30"/>
              <a:gd name="T16" fmla="*/ 2147483647 w 22"/>
              <a:gd name="T17" fmla="*/ 214748364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30">
                <a:moveTo>
                  <a:pt x="11" y="21"/>
                </a:moveTo>
                <a:cubicBezTo>
                  <a:pt x="1" y="22"/>
                  <a:pt x="1" y="22"/>
                  <a:pt x="1" y="22"/>
                </a:cubicBezTo>
                <a:cubicBezTo>
                  <a:pt x="0" y="21"/>
                  <a:pt x="0" y="21"/>
                  <a:pt x="0" y="21"/>
                </a:cubicBezTo>
                <a:cubicBezTo>
                  <a:pt x="12" y="12"/>
                  <a:pt x="12" y="12"/>
                  <a:pt x="12" y="12"/>
                </a:cubicBezTo>
                <a:cubicBezTo>
                  <a:pt x="15" y="8"/>
                  <a:pt x="19" y="4"/>
                  <a:pt x="22" y="0"/>
                </a:cubicBezTo>
                <a:cubicBezTo>
                  <a:pt x="20" y="5"/>
                  <a:pt x="19" y="10"/>
                  <a:pt x="18" y="15"/>
                </a:cubicBezTo>
                <a:cubicBezTo>
                  <a:pt x="16" y="30"/>
                  <a:pt x="16" y="30"/>
                  <a:pt x="16" y="30"/>
                </a:cubicBezTo>
                <a:cubicBezTo>
                  <a:pt x="16" y="30"/>
                  <a:pt x="16" y="30"/>
                  <a:pt x="16" y="30"/>
                </a:cubicBezTo>
                <a:lnTo>
                  <a:pt x="11" y="2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2" name="Oval 129"/>
          <p:cNvSpPr>
            <a:spLocks noChangeArrowheads="1"/>
          </p:cNvSpPr>
          <p:nvPr/>
        </p:nvSpPr>
        <p:spPr bwMode="auto">
          <a:xfrm>
            <a:off x="6190938" y="3724275"/>
            <a:ext cx="33338" cy="34925"/>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3" name="TextBox 29"/>
          <p:cNvSpPr txBox="1">
            <a:spLocks noChangeArrowheads="1"/>
          </p:cNvSpPr>
          <p:nvPr/>
        </p:nvSpPr>
        <p:spPr bwMode="auto">
          <a:xfrm>
            <a:off x="2185676" y="1555750"/>
            <a:ext cx="1828800"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en-US" sz="1600" b="1" dirty="0">
                <a:ea typeface="MS PGothic" pitchFamily="34" charset="-128"/>
              </a:rPr>
              <a:t>Price of cotton  (per pound)</a:t>
            </a:r>
          </a:p>
        </p:txBody>
      </p:sp>
      <p:sp>
        <p:nvSpPr>
          <p:cNvPr id="74" name="TextBox 30"/>
          <p:cNvSpPr txBox="1">
            <a:spLocks noChangeArrowheads="1"/>
          </p:cNvSpPr>
          <p:nvPr/>
        </p:nvSpPr>
        <p:spPr bwMode="auto">
          <a:xfrm>
            <a:off x="7233926" y="5027613"/>
            <a:ext cx="2332037"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600" b="1" dirty="0">
                <a:ea typeface="MS PGothic" pitchFamily="34" charset="-128"/>
              </a:rPr>
              <a:t>Quantity of cotton (billions of pounds)</a:t>
            </a:r>
          </a:p>
        </p:txBody>
      </p:sp>
      <p:grpSp>
        <p:nvGrpSpPr>
          <p:cNvPr id="75" name="Group 74"/>
          <p:cNvGrpSpPr>
            <a:grpSpLocks/>
          </p:cNvGrpSpPr>
          <p:nvPr/>
        </p:nvGrpSpPr>
        <p:grpSpPr bwMode="auto">
          <a:xfrm>
            <a:off x="6784663" y="3879850"/>
            <a:ext cx="1852613" cy="841375"/>
            <a:chOff x="5736700" y="3880056"/>
            <a:chExt cx="1852820" cy="840842"/>
          </a:xfrm>
        </p:grpSpPr>
        <p:sp>
          <p:nvSpPr>
            <p:cNvPr id="76" name="Freeform 114"/>
            <p:cNvSpPr>
              <a:spLocks/>
            </p:cNvSpPr>
            <p:nvPr/>
          </p:nvSpPr>
          <p:spPr bwMode="auto">
            <a:xfrm>
              <a:off x="5736700" y="3880056"/>
              <a:ext cx="1852820" cy="763104"/>
            </a:xfrm>
            <a:custGeom>
              <a:avLst/>
              <a:gdLst>
                <a:gd name="T0" fmla="*/ 2147483647 w 223"/>
                <a:gd name="T1" fmla="*/ 2147483647 h 179"/>
                <a:gd name="T2" fmla="*/ 2147483647 w 223"/>
                <a:gd name="T3" fmla="*/ 2147483647 h 179"/>
                <a:gd name="T4" fmla="*/ 572131298 w 223"/>
                <a:gd name="T5" fmla="*/ 2147483647 h 179"/>
                <a:gd name="T6" fmla="*/ 0 w 223"/>
                <a:gd name="T7" fmla="*/ 2147483647 h 179"/>
                <a:gd name="T8" fmla="*/ 0 w 223"/>
                <a:gd name="T9" fmla="*/ 584112415 h 179"/>
                <a:gd name="T10" fmla="*/ 572131298 w 223"/>
                <a:gd name="T11" fmla="*/ 0 h 179"/>
                <a:gd name="T12" fmla="*/ 2147483647 w 223"/>
                <a:gd name="T13" fmla="*/ 0 h 179"/>
                <a:gd name="T14" fmla="*/ 2147483647 w 223"/>
                <a:gd name="T15" fmla="*/ 584112415 h 179"/>
                <a:gd name="T16" fmla="*/ 2147483647 w 223"/>
                <a:gd name="T17" fmla="*/ 2147483647 h 1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3" h="179">
                  <a:moveTo>
                    <a:pt x="223" y="156"/>
                  </a:moveTo>
                  <a:cubicBezTo>
                    <a:pt x="223" y="169"/>
                    <a:pt x="215" y="179"/>
                    <a:pt x="207" y="179"/>
                  </a:cubicBezTo>
                  <a:cubicBezTo>
                    <a:pt x="16" y="179"/>
                    <a:pt x="16" y="179"/>
                    <a:pt x="16" y="179"/>
                  </a:cubicBezTo>
                  <a:cubicBezTo>
                    <a:pt x="7" y="179"/>
                    <a:pt x="0" y="169"/>
                    <a:pt x="0" y="156"/>
                  </a:cubicBezTo>
                  <a:cubicBezTo>
                    <a:pt x="0" y="22"/>
                    <a:pt x="0" y="22"/>
                    <a:pt x="0" y="22"/>
                  </a:cubicBezTo>
                  <a:cubicBezTo>
                    <a:pt x="0" y="10"/>
                    <a:pt x="7" y="0"/>
                    <a:pt x="16" y="0"/>
                  </a:cubicBezTo>
                  <a:cubicBezTo>
                    <a:pt x="207" y="0"/>
                    <a:pt x="207" y="0"/>
                    <a:pt x="207" y="0"/>
                  </a:cubicBezTo>
                  <a:cubicBezTo>
                    <a:pt x="215" y="0"/>
                    <a:pt x="223" y="10"/>
                    <a:pt x="223" y="22"/>
                  </a:cubicBezTo>
                  <a:lnTo>
                    <a:pt x="223" y="156"/>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a:p>
          </p:txBody>
        </p:sp>
        <p:sp>
          <p:nvSpPr>
            <p:cNvPr id="77" name="TextBox 56"/>
            <p:cNvSpPr txBox="1">
              <a:spLocks noChangeArrowheads="1"/>
            </p:cNvSpPr>
            <p:nvPr/>
          </p:nvSpPr>
          <p:spPr bwMode="auto">
            <a:xfrm>
              <a:off x="5778745" y="3889901"/>
              <a:ext cx="1793651"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600">
                  <a:ea typeface="MS PGothic" pitchFamily="34" charset="-128"/>
                </a:rPr>
                <a:t>… is not the same thing as a shift of the supply curve.</a:t>
              </a:r>
            </a:p>
          </p:txBody>
        </p:sp>
      </p:grpSp>
      <p:grpSp>
        <p:nvGrpSpPr>
          <p:cNvPr id="78" name="Group 77"/>
          <p:cNvGrpSpPr>
            <a:grpSpLocks/>
          </p:cNvGrpSpPr>
          <p:nvPr/>
        </p:nvGrpSpPr>
        <p:grpSpPr bwMode="auto">
          <a:xfrm>
            <a:off x="4200213" y="1744663"/>
            <a:ext cx="2487613" cy="657225"/>
            <a:chOff x="3412381" y="2185742"/>
            <a:chExt cx="1896704" cy="584775"/>
          </a:xfrm>
        </p:grpSpPr>
        <p:sp>
          <p:nvSpPr>
            <p:cNvPr id="79" name="Freeform 83"/>
            <p:cNvSpPr>
              <a:spLocks/>
            </p:cNvSpPr>
            <p:nvPr/>
          </p:nvSpPr>
          <p:spPr bwMode="auto">
            <a:xfrm>
              <a:off x="3413592" y="2185742"/>
              <a:ext cx="1540844" cy="566412"/>
            </a:xfrm>
            <a:custGeom>
              <a:avLst/>
              <a:gdLst>
                <a:gd name="T0" fmla="*/ 2147483647 w 256"/>
                <a:gd name="T1" fmla="*/ 2147483647 h 133"/>
                <a:gd name="T2" fmla="*/ 2147483647 w 256"/>
                <a:gd name="T3" fmla="*/ 2147483647 h 133"/>
                <a:gd name="T4" fmla="*/ 570586903 w 256"/>
                <a:gd name="T5" fmla="*/ 2147483647 h 133"/>
                <a:gd name="T6" fmla="*/ 0 w 256"/>
                <a:gd name="T7" fmla="*/ 2147483647 h 133"/>
                <a:gd name="T8" fmla="*/ 0 w 256"/>
                <a:gd name="T9" fmla="*/ 582238690 h 133"/>
                <a:gd name="T10" fmla="*/ 570586903 w 256"/>
                <a:gd name="T11" fmla="*/ 0 h 133"/>
                <a:gd name="T12" fmla="*/ 2147483647 w 256"/>
                <a:gd name="T13" fmla="*/ 0 h 133"/>
                <a:gd name="T14" fmla="*/ 2147483647 w 256"/>
                <a:gd name="T15" fmla="*/ 582238690 h 133"/>
                <a:gd name="T16" fmla="*/ 2147483647 w 256"/>
                <a:gd name="T17" fmla="*/ 2147483647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6" h="133">
                  <a:moveTo>
                    <a:pt x="256" y="111"/>
                  </a:moveTo>
                  <a:cubicBezTo>
                    <a:pt x="256" y="123"/>
                    <a:pt x="248" y="133"/>
                    <a:pt x="240" y="133"/>
                  </a:cubicBezTo>
                  <a:cubicBezTo>
                    <a:pt x="16" y="133"/>
                    <a:pt x="16" y="133"/>
                    <a:pt x="16" y="133"/>
                  </a:cubicBezTo>
                  <a:cubicBezTo>
                    <a:pt x="7" y="133"/>
                    <a:pt x="0" y="123"/>
                    <a:pt x="0" y="111"/>
                  </a:cubicBezTo>
                  <a:cubicBezTo>
                    <a:pt x="0" y="22"/>
                    <a:pt x="0" y="22"/>
                    <a:pt x="0" y="22"/>
                  </a:cubicBezTo>
                  <a:cubicBezTo>
                    <a:pt x="0" y="10"/>
                    <a:pt x="7" y="0"/>
                    <a:pt x="16" y="0"/>
                  </a:cubicBezTo>
                  <a:cubicBezTo>
                    <a:pt x="240" y="0"/>
                    <a:pt x="240" y="0"/>
                    <a:pt x="240" y="0"/>
                  </a:cubicBezTo>
                  <a:cubicBezTo>
                    <a:pt x="248" y="0"/>
                    <a:pt x="256" y="10"/>
                    <a:pt x="256" y="22"/>
                  </a:cubicBezTo>
                  <a:lnTo>
                    <a:pt x="256" y="111"/>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a:p>
          </p:txBody>
        </p:sp>
        <p:sp>
          <p:nvSpPr>
            <p:cNvPr id="80" name="TextBox 56"/>
            <p:cNvSpPr txBox="1">
              <a:spLocks noChangeArrowheads="1"/>
            </p:cNvSpPr>
            <p:nvPr/>
          </p:nvSpPr>
          <p:spPr bwMode="auto">
            <a:xfrm>
              <a:off x="3412381" y="2185742"/>
              <a:ext cx="1896704"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600">
                  <a:ea typeface="MS PGothic" pitchFamily="34" charset="-128"/>
                  <a:cs typeface="Arial" pitchFamily="34" charset="0"/>
                </a:rPr>
                <a:t>A movement along the supply curve…</a:t>
              </a:r>
            </a:p>
          </p:txBody>
        </p:sp>
      </p:grpSp>
      <p:sp>
        <p:nvSpPr>
          <p:cNvPr id="82" name="TextBox 81"/>
          <p:cNvSpPr txBox="1"/>
          <p:nvPr/>
        </p:nvSpPr>
        <p:spPr>
          <a:xfrm>
            <a:off x="9441297" y="6377078"/>
            <a:ext cx="1492716"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2 | Module 6</a:t>
            </a:r>
          </a:p>
        </p:txBody>
      </p:sp>
    </p:spTree>
    <p:extLst>
      <p:ext uri="{BB962C8B-B14F-4D97-AF65-F5344CB8AC3E}">
        <p14:creationId xmlns:p14="http://schemas.microsoft.com/office/powerpoint/2010/main" val="191034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78"/>
                                        </p:tgtEl>
                                        <p:attrNameLst>
                                          <p:attrName>style.visibility</p:attrName>
                                        </p:attrNameLst>
                                      </p:cBhvr>
                                      <p:to>
                                        <p:strVal val="visible"/>
                                      </p:to>
                                    </p:set>
                                    <p:animEffect transition="in" filter="wipe(left)">
                                      <p:cBhvr>
                                        <p:cTn id="9" dur="1000"/>
                                        <p:tgtEl>
                                          <p:spTgt spid="7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7"/>
                                        </p:tgtEl>
                                        <p:attrNameLst>
                                          <p:attrName>style.visibility</p:attrName>
                                        </p:attrNameLst>
                                      </p:cBhvr>
                                      <p:to>
                                        <p:strVal val="visible"/>
                                      </p:to>
                                    </p:set>
                                  </p:childTnLst>
                                </p:cTn>
                              </p:par>
                              <p:par>
                                <p:cTn id="14" presetID="22" presetClass="entr" presetSubtype="8" fill="hold"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wipe(left)">
                                      <p:cBhvr>
                                        <p:cTn id="16"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6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Shifts of the Supply Curve</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2" name="Rectangle 2"/>
          <p:cNvSpPr>
            <a:spLocks noChangeAspect="1" noChangeArrowheads="1"/>
          </p:cNvSpPr>
          <p:nvPr/>
        </p:nvSpPr>
        <p:spPr bwMode="auto">
          <a:xfrm>
            <a:off x="6876601" y="1721172"/>
            <a:ext cx="2808314" cy="2320290"/>
          </a:xfrm>
          <a:prstGeom prst="rect">
            <a:avLst/>
          </a:prstGeom>
          <a:solidFill>
            <a:schemeClr val="accent6">
              <a:lumMod val="40000"/>
              <a:lumOff val="60000"/>
            </a:schemeClr>
          </a:solidFill>
          <a:ln w="38100" algn="ctr">
            <a:noFill/>
            <a:miter lim="800000"/>
            <a:headEnd/>
            <a:tailEnd type="none" w="med" len="lg"/>
          </a:ln>
          <a:effectLst>
            <a:outerShdw blurRad="50800" dist="38100" dir="2700000" algn="tl" rotWithShape="0">
              <a:prstClr val="black">
                <a:alpha val="40000"/>
              </a:prstClr>
            </a:outerShdw>
          </a:effectLst>
          <a:scene3d>
            <a:camera prst="orthographicFront"/>
            <a:lightRig rig="threePt" dir="t"/>
          </a:scene3d>
          <a:sp3d>
            <a:bevelT/>
          </a:sp3d>
        </p:spPr>
        <p:txBody>
          <a:bodyPr/>
          <a:lstStyle/>
          <a:p>
            <a:pPr marL="115888" lvl="1" fontAlgn="auto">
              <a:spcBef>
                <a:spcPct val="20000"/>
              </a:spcBef>
              <a:spcAft>
                <a:spcPts val="0"/>
              </a:spcAft>
              <a:buClr>
                <a:schemeClr val="tx1"/>
              </a:buClr>
              <a:defRPr/>
            </a:pPr>
            <a:r>
              <a:rPr lang="en-US" sz="2000">
                <a:latin typeface="+mn-lt"/>
              </a:rPr>
              <a:t>Any “</a:t>
            </a:r>
            <a:r>
              <a:rPr lang="en-US" sz="2000" b="1">
                <a:latin typeface="+mn-lt"/>
              </a:rPr>
              <a:t>increase in supply</a:t>
            </a:r>
            <a:r>
              <a:rPr lang="en-US" sz="2000">
                <a:latin typeface="+mn-lt"/>
              </a:rPr>
              <a:t>” means a </a:t>
            </a:r>
            <a:r>
              <a:rPr lang="en-US" sz="2000" i="1">
                <a:latin typeface="+mn-lt"/>
              </a:rPr>
              <a:t>right</a:t>
            </a:r>
            <a:r>
              <a:rPr lang="en-US" sz="2000">
                <a:latin typeface="+mn-lt"/>
              </a:rPr>
              <a:t>ward shift of the supply curve: at any given price, there is an increase in the quantity supplied. (S1</a:t>
            </a:r>
            <a:r>
              <a:rPr lang="en-US" sz="2000">
                <a:latin typeface="+mn-lt"/>
                <a:sym typeface="Wingdings" pitchFamily="2" charset="2"/>
              </a:rPr>
              <a:t></a:t>
            </a:r>
            <a:r>
              <a:rPr lang="en-US" sz="2000">
                <a:latin typeface="+mn-lt"/>
              </a:rPr>
              <a:t> S2)</a:t>
            </a:r>
          </a:p>
        </p:txBody>
      </p:sp>
      <p:sp>
        <p:nvSpPr>
          <p:cNvPr id="13" name="AutoShape 21"/>
          <p:cNvSpPr>
            <a:spLocks noChangeAspect="1" noChangeArrowheads="1" noTextEdit="1"/>
          </p:cNvSpPr>
          <p:nvPr/>
        </p:nvSpPr>
        <p:spPr bwMode="auto">
          <a:xfrm>
            <a:off x="2152201" y="1779588"/>
            <a:ext cx="4630737"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4" name="Freeform 34"/>
          <p:cNvSpPr>
            <a:spLocks/>
          </p:cNvSpPr>
          <p:nvPr/>
        </p:nvSpPr>
        <p:spPr bwMode="auto">
          <a:xfrm>
            <a:off x="2604638" y="1793875"/>
            <a:ext cx="4168775" cy="3698875"/>
          </a:xfrm>
          <a:custGeom>
            <a:avLst/>
            <a:gdLst>
              <a:gd name="T0" fmla="*/ 2147483647 w 3068"/>
              <a:gd name="T1" fmla="*/ 2147483647 h 2722"/>
              <a:gd name="T2" fmla="*/ 0 w 3068"/>
              <a:gd name="T3" fmla="*/ 2147483647 h 2722"/>
              <a:gd name="T4" fmla="*/ 0 w 3068"/>
              <a:gd name="T5" fmla="*/ 0 h 2722"/>
              <a:gd name="T6" fmla="*/ 0 60000 65536"/>
              <a:gd name="T7" fmla="*/ 0 60000 65536"/>
              <a:gd name="T8" fmla="*/ 0 60000 65536"/>
            </a:gdLst>
            <a:ahLst/>
            <a:cxnLst>
              <a:cxn ang="T6">
                <a:pos x="T0" y="T1"/>
              </a:cxn>
              <a:cxn ang="T7">
                <a:pos x="T2" y="T3"/>
              </a:cxn>
              <a:cxn ang="T8">
                <a:pos x="T4" y="T5"/>
              </a:cxn>
            </a:cxnLst>
            <a:rect l="0" t="0" r="r" b="b"/>
            <a:pathLst>
              <a:path w="3068" h="2722">
                <a:moveTo>
                  <a:pt x="3068" y="2722"/>
                </a:moveTo>
                <a:lnTo>
                  <a:pt x="0" y="2722"/>
                </a:lnTo>
                <a:lnTo>
                  <a:pt x="0" y="0"/>
                </a:lnTo>
              </a:path>
            </a:pathLst>
          </a:custGeom>
          <a:noFill/>
          <a:ln w="12700"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 name="Line 35"/>
          <p:cNvSpPr>
            <a:spLocks noChangeShapeType="1"/>
          </p:cNvSpPr>
          <p:nvPr/>
        </p:nvSpPr>
        <p:spPr bwMode="auto">
          <a:xfrm flipH="1">
            <a:off x="5327201" y="2439988"/>
            <a:ext cx="1166812" cy="2413000"/>
          </a:xfrm>
          <a:prstGeom prst="line">
            <a:avLst/>
          </a:prstGeom>
          <a:noFill/>
          <a:ln w="47625">
            <a:solidFill>
              <a:srgbClr val="EE313C"/>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16" name="Line 36"/>
          <p:cNvSpPr>
            <a:spLocks noChangeShapeType="1"/>
          </p:cNvSpPr>
          <p:nvPr/>
        </p:nvSpPr>
        <p:spPr bwMode="auto">
          <a:xfrm flipH="1">
            <a:off x="4087363" y="2439988"/>
            <a:ext cx="1166813" cy="2413000"/>
          </a:xfrm>
          <a:prstGeom prst="line">
            <a:avLst/>
          </a:prstGeom>
          <a:noFill/>
          <a:ln w="47625">
            <a:solidFill>
              <a:srgbClr val="FAC0BF"/>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17" name="Line 37"/>
          <p:cNvSpPr>
            <a:spLocks noChangeShapeType="1"/>
          </p:cNvSpPr>
          <p:nvPr/>
        </p:nvSpPr>
        <p:spPr bwMode="auto">
          <a:xfrm flipH="1">
            <a:off x="2849113" y="2439988"/>
            <a:ext cx="1168400" cy="2413000"/>
          </a:xfrm>
          <a:prstGeom prst="line">
            <a:avLst/>
          </a:prstGeom>
          <a:noFill/>
          <a:ln w="47625">
            <a:solidFill>
              <a:srgbClr val="EE313C"/>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18" name="Rectangle 38"/>
          <p:cNvSpPr>
            <a:spLocks noChangeArrowheads="1"/>
          </p:cNvSpPr>
          <p:nvPr/>
        </p:nvSpPr>
        <p:spPr bwMode="auto">
          <a:xfrm>
            <a:off x="3981001" y="2171700"/>
            <a:ext cx="101600" cy="146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Myriad Roman"/>
              </a:rPr>
              <a:t>S</a:t>
            </a:r>
            <a:endParaRPr lang="en-US" sz="1400"/>
          </a:p>
        </p:txBody>
      </p:sp>
      <p:sp>
        <p:nvSpPr>
          <p:cNvPr id="19" name="Rectangle 39"/>
          <p:cNvSpPr>
            <a:spLocks noChangeArrowheads="1"/>
          </p:cNvSpPr>
          <p:nvPr/>
        </p:nvSpPr>
        <p:spPr bwMode="auto">
          <a:xfrm>
            <a:off x="4074663" y="2265363"/>
            <a:ext cx="84138" cy="146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Myriad Roman"/>
              </a:rPr>
              <a:t>3</a:t>
            </a:r>
            <a:endParaRPr lang="en-US" sz="1400"/>
          </a:p>
        </p:txBody>
      </p:sp>
      <p:sp>
        <p:nvSpPr>
          <p:cNvPr id="20" name="Rectangle 40"/>
          <p:cNvSpPr>
            <a:spLocks noChangeArrowheads="1"/>
          </p:cNvSpPr>
          <p:nvPr/>
        </p:nvSpPr>
        <p:spPr bwMode="auto">
          <a:xfrm>
            <a:off x="5212901" y="2171700"/>
            <a:ext cx="101600" cy="146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Myriad Roman"/>
              </a:rPr>
              <a:t>S</a:t>
            </a:r>
            <a:endParaRPr lang="en-US" sz="1400"/>
          </a:p>
        </p:txBody>
      </p:sp>
      <p:sp>
        <p:nvSpPr>
          <p:cNvPr id="21" name="Rectangle 41"/>
          <p:cNvSpPr>
            <a:spLocks noChangeArrowheads="1"/>
          </p:cNvSpPr>
          <p:nvPr/>
        </p:nvSpPr>
        <p:spPr bwMode="auto">
          <a:xfrm>
            <a:off x="5308151" y="2265363"/>
            <a:ext cx="84137" cy="146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Myriad Roman"/>
              </a:rPr>
              <a:t>1</a:t>
            </a:r>
            <a:endParaRPr lang="en-US" sz="1400"/>
          </a:p>
        </p:txBody>
      </p:sp>
      <p:sp>
        <p:nvSpPr>
          <p:cNvPr id="22" name="Rectangle 42"/>
          <p:cNvSpPr>
            <a:spLocks noChangeArrowheads="1"/>
          </p:cNvSpPr>
          <p:nvPr/>
        </p:nvSpPr>
        <p:spPr bwMode="auto">
          <a:xfrm>
            <a:off x="6446388" y="2171700"/>
            <a:ext cx="101600" cy="146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Myriad Roman"/>
              </a:rPr>
              <a:t>S</a:t>
            </a:r>
            <a:endParaRPr lang="en-US" sz="1400"/>
          </a:p>
        </p:txBody>
      </p:sp>
      <p:sp>
        <p:nvSpPr>
          <p:cNvPr id="23" name="Rectangle 43"/>
          <p:cNvSpPr>
            <a:spLocks noChangeArrowheads="1"/>
          </p:cNvSpPr>
          <p:nvPr/>
        </p:nvSpPr>
        <p:spPr bwMode="auto">
          <a:xfrm>
            <a:off x="6540051" y="2265363"/>
            <a:ext cx="84137" cy="146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latin typeface="Myriad Roman"/>
              </a:rPr>
              <a:t>2</a:t>
            </a:r>
            <a:endParaRPr lang="en-US" sz="1400"/>
          </a:p>
        </p:txBody>
      </p:sp>
      <p:sp>
        <p:nvSpPr>
          <p:cNvPr id="24" name="Line 44"/>
          <p:cNvSpPr>
            <a:spLocks noChangeShapeType="1"/>
          </p:cNvSpPr>
          <p:nvPr/>
        </p:nvSpPr>
        <p:spPr bwMode="auto">
          <a:xfrm>
            <a:off x="5108126" y="3243263"/>
            <a:ext cx="796925" cy="0"/>
          </a:xfrm>
          <a:prstGeom prst="line">
            <a:avLst/>
          </a:prstGeom>
          <a:noFill/>
          <a:ln w="47625">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5" name="Freeform 45"/>
          <p:cNvSpPr>
            <a:spLocks/>
          </p:cNvSpPr>
          <p:nvPr/>
        </p:nvSpPr>
        <p:spPr bwMode="auto">
          <a:xfrm>
            <a:off x="5865363" y="3197225"/>
            <a:ext cx="146050" cy="90488"/>
          </a:xfrm>
          <a:custGeom>
            <a:avLst/>
            <a:gdLst>
              <a:gd name="T0" fmla="*/ 2147483647 w 29"/>
              <a:gd name="T1" fmla="*/ 2147483647 h 18"/>
              <a:gd name="T2" fmla="*/ 0 w 29"/>
              <a:gd name="T3" fmla="*/ 2147483647 h 18"/>
              <a:gd name="T4" fmla="*/ 0 w 29"/>
              <a:gd name="T5" fmla="*/ 0 h 18"/>
              <a:gd name="T6" fmla="*/ 2147483647 w 29"/>
              <a:gd name="T7" fmla="*/ 2147483647 h 18"/>
              <a:gd name="T8" fmla="*/ 2147483647 w 29"/>
              <a:gd name="T9" fmla="*/ 2147483647 h 18"/>
              <a:gd name="T10" fmla="*/ 2147483647 w 29"/>
              <a:gd name="T11" fmla="*/ 2147483647 h 18"/>
              <a:gd name="T12" fmla="*/ 0 w 29"/>
              <a:gd name="T13" fmla="*/ 2147483647 h 18"/>
              <a:gd name="T14" fmla="*/ 0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5" y="9"/>
                </a:moveTo>
                <a:cubicBezTo>
                  <a:pt x="0" y="1"/>
                  <a:pt x="0" y="1"/>
                  <a:pt x="0" y="1"/>
                </a:cubicBezTo>
                <a:cubicBezTo>
                  <a:pt x="0" y="0"/>
                  <a:pt x="0" y="0"/>
                  <a:pt x="0" y="0"/>
                </a:cubicBezTo>
                <a:cubicBezTo>
                  <a:pt x="14" y="6"/>
                  <a:pt x="14" y="6"/>
                  <a:pt x="14" y="6"/>
                </a:cubicBezTo>
                <a:cubicBezTo>
                  <a:pt x="19" y="7"/>
                  <a:pt x="24" y="8"/>
                  <a:pt x="29" y="9"/>
                </a:cubicBezTo>
                <a:cubicBezTo>
                  <a:pt x="24" y="10"/>
                  <a:pt x="19" y="11"/>
                  <a:pt x="14" y="12"/>
                </a:cubicBezTo>
                <a:cubicBezTo>
                  <a:pt x="0" y="18"/>
                  <a:pt x="0" y="18"/>
                  <a:pt x="0" y="18"/>
                </a:cubicBezTo>
                <a:cubicBezTo>
                  <a:pt x="0" y="18"/>
                  <a:pt x="0" y="18"/>
                  <a:pt x="0" y="18"/>
                </a:cubicBezTo>
                <a:lnTo>
                  <a:pt x="5"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6" name="Line 46"/>
          <p:cNvSpPr>
            <a:spLocks noChangeShapeType="1"/>
          </p:cNvSpPr>
          <p:nvPr/>
        </p:nvSpPr>
        <p:spPr bwMode="auto">
          <a:xfrm flipH="1">
            <a:off x="3371401" y="4075113"/>
            <a:ext cx="838200" cy="0"/>
          </a:xfrm>
          <a:prstGeom prst="line">
            <a:avLst/>
          </a:prstGeom>
          <a:noFill/>
          <a:ln w="47625">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7" name="Freeform 47"/>
          <p:cNvSpPr>
            <a:spLocks/>
          </p:cNvSpPr>
          <p:nvPr/>
        </p:nvSpPr>
        <p:spPr bwMode="auto">
          <a:xfrm>
            <a:off x="3280913" y="4035425"/>
            <a:ext cx="125413" cy="87313"/>
          </a:xfrm>
          <a:custGeom>
            <a:avLst/>
            <a:gdLst>
              <a:gd name="T0" fmla="*/ 2147483647 w 25"/>
              <a:gd name="T1" fmla="*/ 2147483647 h 17"/>
              <a:gd name="T2" fmla="*/ 2147483647 w 25"/>
              <a:gd name="T3" fmla="*/ 2147483647 h 17"/>
              <a:gd name="T4" fmla="*/ 2147483647 w 25"/>
              <a:gd name="T5" fmla="*/ 2147483647 h 17"/>
              <a:gd name="T6" fmla="*/ 2147483647 w 25"/>
              <a:gd name="T7" fmla="*/ 2147483647 h 17"/>
              <a:gd name="T8" fmla="*/ 0 w 25"/>
              <a:gd name="T9" fmla="*/ 2147483647 h 17"/>
              <a:gd name="T10" fmla="*/ 2147483647 w 25"/>
              <a:gd name="T11" fmla="*/ 2147483647 h 17"/>
              <a:gd name="T12" fmla="*/ 2147483647 w 25"/>
              <a:gd name="T13" fmla="*/ 0 h 17"/>
              <a:gd name="T14" fmla="*/ 2147483647 w 25"/>
              <a:gd name="T15" fmla="*/ 0 h 17"/>
              <a:gd name="T16" fmla="*/ 2147483647 w 25"/>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17">
                <a:moveTo>
                  <a:pt x="20" y="8"/>
                </a:moveTo>
                <a:cubicBezTo>
                  <a:pt x="25" y="17"/>
                  <a:pt x="25" y="17"/>
                  <a:pt x="25" y="17"/>
                </a:cubicBezTo>
                <a:cubicBezTo>
                  <a:pt x="25" y="17"/>
                  <a:pt x="25" y="17"/>
                  <a:pt x="25" y="17"/>
                </a:cubicBezTo>
                <a:cubicBezTo>
                  <a:pt x="13" y="12"/>
                  <a:pt x="13" y="12"/>
                  <a:pt x="13" y="12"/>
                </a:cubicBezTo>
                <a:cubicBezTo>
                  <a:pt x="9" y="11"/>
                  <a:pt x="4" y="10"/>
                  <a:pt x="0" y="8"/>
                </a:cubicBezTo>
                <a:cubicBezTo>
                  <a:pt x="4" y="7"/>
                  <a:pt x="9" y="6"/>
                  <a:pt x="13" y="5"/>
                </a:cubicBezTo>
                <a:cubicBezTo>
                  <a:pt x="25" y="0"/>
                  <a:pt x="25" y="0"/>
                  <a:pt x="25" y="0"/>
                </a:cubicBezTo>
                <a:cubicBezTo>
                  <a:pt x="25" y="0"/>
                  <a:pt x="25" y="0"/>
                  <a:pt x="25" y="0"/>
                </a:cubicBezTo>
                <a:lnTo>
                  <a:pt x="20"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8" name="Freeform 48"/>
          <p:cNvSpPr>
            <a:spLocks/>
          </p:cNvSpPr>
          <p:nvPr/>
        </p:nvSpPr>
        <p:spPr bwMode="auto">
          <a:xfrm>
            <a:off x="3304726" y="4171950"/>
            <a:ext cx="869950" cy="582613"/>
          </a:xfrm>
          <a:custGeom>
            <a:avLst/>
            <a:gdLst>
              <a:gd name="T0" fmla="*/ 2147483647 w 152"/>
              <a:gd name="T1" fmla="*/ 2147483647 h 94"/>
              <a:gd name="T2" fmla="*/ 2147483647 w 152"/>
              <a:gd name="T3" fmla="*/ 2147483647 h 94"/>
              <a:gd name="T4" fmla="*/ 446786000 w 152"/>
              <a:gd name="T5" fmla="*/ 2147483647 h 94"/>
              <a:gd name="T6" fmla="*/ 0 w 152"/>
              <a:gd name="T7" fmla="*/ 2147483647 h 94"/>
              <a:gd name="T8" fmla="*/ 0 w 152"/>
              <a:gd name="T9" fmla="*/ 316247449 h 94"/>
              <a:gd name="T10" fmla="*/ 446786000 w 152"/>
              <a:gd name="T11" fmla="*/ 0 h 94"/>
              <a:gd name="T12" fmla="*/ 2147483647 w 152"/>
              <a:gd name="T13" fmla="*/ 0 h 94"/>
              <a:gd name="T14" fmla="*/ 2147483647 w 152"/>
              <a:gd name="T15" fmla="*/ 316247449 h 94"/>
              <a:gd name="T16" fmla="*/ 2147483647 w 152"/>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2" h="94">
                <a:moveTo>
                  <a:pt x="152" y="86"/>
                </a:moveTo>
                <a:cubicBezTo>
                  <a:pt x="152" y="90"/>
                  <a:pt x="148" y="94"/>
                  <a:pt x="143" y="94"/>
                </a:cubicBezTo>
                <a:cubicBezTo>
                  <a:pt x="10" y="94"/>
                  <a:pt x="10" y="94"/>
                  <a:pt x="10" y="94"/>
                </a:cubicBezTo>
                <a:cubicBezTo>
                  <a:pt x="5" y="94"/>
                  <a:pt x="0" y="90"/>
                  <a:pt x="0" y="86"/>
                </a:cubicBezTo>
                <a:cubicBezTo>
                  <a:pt x="0" y="9"/>
                  <a:pt x="0" y="9"/>
                  <a:pt x="0" y="9"/>
                </a:cubicBezTo>
                <a:cubicBezTo>
                  <a:pt x="0" y="4"/>
                  <a:pt x="5" y="0"/>
                  <a:pt x="10" y="0"/>
                </a:cubicBezTo>
                <a:cubicBezTo>
                  <a:pt x="143" y="0"/>
                  <a:pt x="143" y="0"/>
                  <a:pt x="143" y="0"/>
                </a:cubicBezTo>
                <a:cubicBezTo>
                  <a:pt x="148" y="0"/>
                  <a:pt x="152" y="4"/>
                  <a:pt x="152" y="9"/>
                </a:cubicBezTo>
                <a:lnTo>
                  <a:pt x="152" y="86"/>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a:p>
        </p:txBody>
      </p:sp>
      <p:sp>
        <p:nvSpPr>
          <p:cNvPr id="29" name="Freeform 54"/>
          <p:cNvSpPr>
            <a:spLocks/>
          </p:cNvSpPr>
          <p:nvPr/>
        </p:nvSpPr>
        <p:spPr bwMode="auto">
          <a:xfrm>
            <a:off x="5260526" y="2544763"/>
            <a:ext cx="869950" cy="606425"/>
          </a:xfrm>
          <a:custGeom>
            <a:avLst/>
            <a:gdLst>
              <a:gd name="T0" fmla="*/ 2147483647 w 153"/>
              <a:gd name="T1" fmla="*/ 2147483647 h 95"/>
              <a:gd name="T2" fmla="*/ 2147483647 w 153"/>
              <a:gd name="T3" fmla="*/ 2147483647 h 95"/>
              <a:gd name="T4" fmla="*/ 398109298 w 153"/>
              <a:gd name="T5" fmla="*/ 2147483647 h 95"/>
              <a:gd name="T6" fmla="*/ 0 w 153"/>
              <a:gd name="T7" fmla="*/ 2147483647 h 95"/>
              <a:gd name="T8" fmla="*/ 0 w 153"/>
              <a:gd name="T9" fmla="*/ 318512591 h 95"/>
              <a:gd name="T10" fmla="*/ 398109298 w 153"/>
              <a:gd name="T11" fmla="*/ 0 h 95"/>
              <a:gd name="T12" fmla="*/ 2147483647 w 153"/>
              <a:gd name="T13" fmla="*/ 0 h 95"/>
              <a:gd name="T14" fmla="*/ 2147483647 w 153"/>
              <a:gd name="T15" fmla="*/ 318512591 h 95"/>
              <a:gd name="T16" fmla="*/ 2147483647 w 153"/>
              <a:gd name="T17" fmla="*/ 2147483647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3" h="95">
                <a:moveTo>
                  <a:pt x="153" y="86"/>
                </a:moveTo>
                <a:cubicBezTo>
                  <a:pt x="153" y="91"/>
                  <a:pt x="149" y="95"/>
                  <a:pt x="144" y="95"/>
                </a:cubicBezTo>
                <a:cubicBezTo>
                  <a:pt x="9" y="95"/>
                  <a:pt x="9" y="95"/>
                  <a:pt x="9" y="95"/>
                </a:cubicBezTo>
                <a:cubicBezTo>
                  <a:pt x="4" y="95"/>
                  <a:pt x="0" y="91"/>
                  <a:pt x="0" y="86"/>
                </a:cubicBezTo>
                <a:cubicBezTo>
                  <a:pt x="0" y="9"/>
                  <a:pt x="0" y="9"/>
                  <a:pt x="0" y="9"/>
                </a:cubicBezTo>
                <a:cubicBezTo>
                  <a:pt x="0" y="4"/>
                  <a:pt x="4" y="0"/>
                  <a:pt x="9" y="0"/>
                </a:cubicBezTo>
                <a:cubicBezTo>
                  <a:pt x="144" y="0"/>
                  <a:pt x="144" y="0"/>
                  <a:pt x="144" y="0"/>
                </a:cubicBezTo>
                <a:cubicBezTo>
                  <a:pt x="149" y="0"/>
                  <a:pt x="153" y="4"/>
                  <a:pt x="153" y="9"/>
                </a:cubicBezTo>
                <a:lnTo>
                  <a:pt x="153" y="86"/>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a:p>
        </p:txBody>
      </p:sp>
      <p:sp>
        <p:nvSpPr>
          <p:cNvPr id="30" name="TextBox 29"/>
          <p:cNvSpPr txBox="1">
            <a:spLocks noChangeArrowheads="1"/>
          </p:cNvSpPr>
          <p:nvPr/>
        </p:nvSpPr>
        <p:spPr bwMode="auto">
          <a:xfrm>
            <a:off x="1653726" y="1714500"/>
            <a:ext cx="9588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en-US" b="1">
                <a:ea typeface="MS PGothic" pitchFamily="34" charset="-128"/>
              </a:rPr>
              <a:t>Price</a:t>
            </a:r>
          </a:p>
        </p:txBody>
      </p:sp>
      <p:sp>
        <p:nvSpPr>
          <p:cNvPr id="31" name="TextBox 29"/>
          <p:cNvSpPr txBox="1">
            <a:spLocks noChangeArrowheads="1"/>
          </p:cNvSpPr>
          <p:nvPr/>
        </p:nvSpPr>
        <p:spPr bwMode="auto">
          <a:xfrm>
            <a:off x="5870126" y="5562600"/>
            <a:ext cx="1243012"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b="1">
                <a:ea typeface="MS PGothic" pitchFamily="34" charset="-128"/>
              </a:rPr>
              <a:t>Quantity</a:t>
            </a:r>
          </a:p>
        </p:txBody>
      </p:sp>
      <p:sp>
        <p:nvSpPr>
          <p:cNvPr id="32" name="TextBox 56"/>
          <p:cNvSpPr txBox="1">
            <a:spLocks noChangeArrowheads="1"/>
          </p:cNvSpPr>
          <p:nvPr/>
        </p:nvSpPr>
        <p:spPr bwMode="auto">
          <a:xfrm>
            <a:off x="3276151" y="4184650"/>
            <a:ext cx="979487"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600">
                <a:ea typeface="MS PGothic" pitchFamily="34" charset="-128"/>
              </a:rPr>
              <a:t>Decrease in supply</a:t>
            </a:r>
          </a:p>
        </p:txBody>
      </p:sp>
      <p:sp>
        <p:nvSpPr>
          <p:cNvPr id="33" name="TextBox 56"/>
          <p:cNvSpPr txBox="1">
            <a:spLocks noChangeArrowheads="1"/>
          </p:cNvSpPr>
          <p:nvPr/>
        </p:nvSpPr>
        <p:spPr bwMode="auto">
          <a:xfrm>
            <a:off x="5252588" y="2544763"/>
            <a:ext cx="1006475" cy="585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600">
                <a:ea typeface="MS PGothic" pitchFamily="34" charset="-128"/>
              </a:rPr>
              <a:t>Increase in supply</a:t>
            </a:r>
          </a:p>
        </p:txBody>
      </p:sp>
      <p:sp>
        <p:nvSpPr>
          <p:cNvPr id="34" name="Rectangle 64"/>
          <p:cNvSpPr>
            <a:spLocks noChangeAspect="1" noChangeArrowheads="1"/>
          </p:cNvSpPr>
          <p:nvPr/>
        </p:nvSpPr>
        <p:spPr bwMode="auto">
          <a:xfrm>
            <a:off x="6876601" y="1721172"/>
            <a:ext cx="2808314" cy="2350770"/>
          </a:xfrm>
          <a:prstGeom prst="rect">
            <a:avLst/>
          </a:prstGeom>
          <a:solidFill>
            <a:schemeClr val="accent6">
              <a:lumMod val="40000"/>
              <a:lumOff val="60000"/>
            </a:schemeClr>
          </a:solidFill>
          <a:ln w="38100" algn="ctr">
            <a:noFill/>
            <a:miter lim="800000"/>
            <a:headEnd/>
            <a:tailEnd type="none" w="med" len="lg"/>
          </a:ln>
          <a:effectLst>
            <a:outerShdw blurRad="50800" dist="38100" dir="2700000" algn="tl" rotWithShape="0">
              <a:prstClr val="black">
                <a:alpha val="40000"/>
              </a:prstClr>
            </a:outerShdw>
          </a:effectLst>
          <a:scene3d>
            <a:camera prst="orthographicFront"/>
            <a:lightRig rig="threePt" dir="t"/>
          </a:scene3d>
          <a:sp3d>
            <a:bevelT/>
          </a:sp3d>
        </p:spPr>
        <p:txBody>
          <a:bodyPr/>
          <a:lstStyle/>
          <a:p>
            <a:pPr marL="115888" lvl="1" fontAlgn="auto">
              <a:spcBef>
                <a:spcPct val="20000"/>
              </a:spcBef>
              <a:spcAft>
                <a:spcPts val="0"/>
              </a:spcAft>
              <a:buClr>
                <a:schemeClr val="tx1"/>
              </a:buClr>
              <a:defRPr/>
            </a:pPr>
            <a:r>
              <a:rPr lang="en-US" sz="2000">
                <a:latin typeface="+mn-lt"/>
              </a:rPr>
              <a:t>Any “</a:t>
            </a:r>
            <a:r>
              <a:rPr lang="en-US" sz="2000" b="1">
                <a:latin typeface="+mn-lt"/>
              </a:rPr>
              <a:t>decrease in supply</a:t>
            </a:r>
            <a:r>
              <a:rPr lang="en-US" sz="2000">
                <a:latin typeface="+mn-lt"/>
              </a:rPr>
              <a:t>” means a </a:t>
            </a:r>
            <a:r>
              <a:rPr lang="en-US" sz="2000" i="1">
                <a:latin typeface="+mn-lt"/>
              </a:rPr>
              <a:t>left</a:t>
            </a:r>
            <a:r>
              <a:rPr lang="en-US" sz="2000">
                <a:latin typeface="+mn-lt"/>
              </a:rPr>
              <a:t>ward shift of the supply curve: at any given price, there is a decrease in the quantity supplied. (S1</a:t>
            </a:r>
            <a:r>
              <a:rPr lang="en-US" sz="2000">
                <a:latin typeface="+mn-lt"/>
                <a:sym typeface="Wingdings" pitchFamily="2" charset="2"/>
              </a:rPr>
              <a:t></a:t>
            </a:r>
            <a:r>
              <a:rPr lang="en-US" sz="2000">
                <a:latin typeface="+mn-lt"/>
              </a:rPr>
              <a:t> S3)</a:t>
            </a:r>
          </a:p>
        </p:txBody>
      </p:sp>
      <p:sp>
        <p:nvSpPr>
          <p:cNvPr id="36" name="TextBox 35"/>
          <p:cNvSpPr txBox="1"/>
          <p:nvPr/>
        </p:nvSpPr>
        <p:spPr>
          <a:xfrm>
            <a:off x="9441297" y="6377078"/>
            <a:ext cx="1492716"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2 | Module 6</a:t>
            </a:r>
          </a:p>
        </p:txBody>
      </p:sp>
    </p:spTree>
    <p:extLst>
      <p:ext uri="{BB962C8B-B14F-4D97-AF65-F5344CB8AC3E}">
        <p14:creationId xmlns:p14="http://schemas.microsoft.com/office/powerpoint/2010/main" val="41039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ox(in)">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t>Understanding Shifts of the Supply Curve</a:t>
            </a:r>
            <a:endParaRPr lang="en-US" sz="28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680812" y="1246286"/>
            <a:ext cx="10553463" cy="8716232"/>
          </a:xfrm>
          <a:prstGeom prst="rect">
            <a:avLst/>
          </a:prstGeom>
          <a:noFill/>
        </p:spPr>
        <p:txBody>
          <a:bodyPr wrap="square" rtlCol="0">
            <a:spAutoFit/>
          </a:bodyPr>
          <a:lstStyle/>
          <a:p>
            <a:pPr marL="381000" lvl="0" indent="-300038" fontAlgn="base">
              <a:spcBef>
                <a:spcPct val="20000"/>
              </a:spcBef>
              <a:spcAft>
                <a:spcPct val="0"/>
              </a:spcAft>
              <a:buFont typeface="Arial" pitchFamily="34" charset="0"/>
              <a:buChar char="•"/>
              <a:defRPr/>
            </a:pPr>
            <a:r>
              <a:rPr lang="en-US" sz="2600" dirty="0">
                <a:solidFill>
                  <a:prstClr val="black"/>
                </a:solidFill>
              </a:rPr>
              <a:t>Changes in input prices</a:t>
            </a:r>
          </a:p>
          <a:p>
            <a:pPr marL="914400" lvl="1" indent="-288925" fontAlgn="base">
              <a:spcBef>
                <a:spcPct val="20000"/>
              </a:spcBef>
              <a:spcAft>
                <a:spcPct val="0"/>
              </a:spcAft>
              <a:buFont typeface="Arial" pitchFamily="34" charset="0"/>
              <a:buChar char="–"/>
              <a:defRPr/>
            </a:pPr>
            <a:r>
              <a:rPr lang="en-US" sz="2400" i="1" dirty="0">
                <a:solidFill>
                  <a:prstClr val="black"/>
                </a:solidFill>
              </a:rPr>
              <a:t>An </a:t>
            </a:r>
            <a:r>
              <a:rPr lang="en-US" sz="2400" b="1" i="1" dirty="0">
                <a:solidFill>
                  <a:prstClr val="black"/>
                </a:solidFill>
              </a:rPr>
              <a:t>input</a:t>
            </a:r>
            <a:r>
              <a:rPr lang="en-US" sz="2400" i="1" dirty="0">
                <a:solidFill>
                  <a:prstClr val="black"/>
                </a:solidFill>
              </a:rPr>
              <a:t> is a good that is used to produce another good.</a:t>
            </a:r>
            <a:endParaRPr lang="en-US" sz="2400" dirty="0">
              <a:solidFill>
                <a:prstClr val="black"/>
              </a:solidFill>
            </a:endParaRPr>
          </a:p>
          <a:p>
            <a:pPr marL="381000" lvl="0" indent="-300038" fontAlgn="base">
              <a:spcBef>
                <a:spcPct val="20000"/>
              </a:spcBef>
              <a:spcAft>
                <a:spcPct val="0"/>
              </a:spcAft>
              <a:buFont typeface="Arial" pitchFamily="34" charset="0"/>
              <a:buChar char="•"/>
              <a:defRPr/>
            </a:pPr>
            <a:r>
              <a:rPr lang="en-US" sz="2600" dirty="0">
                <a:solidFill>
                  <a:prstClr val="black"/>
                </a:solidFill>
              </a:rPr>
              <a:t>Changes in the prices of related goods and services</a:t>
            </a:r>
          </a:p>
          <a:p>
            <a:pPr marL="381000" lvl="0" indent="-300038" fontAlgn="base">
              <a:spcBef>
                <a:spcPct val="20000"/>
              </a:spcBef>
              <a:spcAft>
                <a:spcPct val="0"/>
              </a:spcAft>
              <a:buFont typeface="Arial" pitchFamily="34" charset="0"/>
              <a:buChar char="•"/>
              <a:defRPr/>
            </a:pPr>
            <a:r>
              <a:rPr lang="en-US" sz="2600" dirty="0">
                <a:solidFill>
                  <a:prstClr val="black"/>
                </a:solidFill>
              </a:rPr>
              <a:t>Changes in technology</a:t>
            </a:r>
          </a:p>
          <a:p>
            <a:pPr marL="906463" lvl="1" indent="-300038" fontAlgn="base">
              <a:spcBef>
                <a:spcPct val="20000"/>
              </a:spcBef>
              <a:spcAft>
                <a:spcPct val="0"/>
              </a:spcAft>
              <a:buFont typeface="Arial" pitchFamily="34" charset="0"/>
              <a:buChar char="–"/>
              <a:defRPr/>
            </a:pPr>
            <a:r>
              <a:rPr lang="en-US" sz="2200" b="1" i="1" dirty="0">
                <a:solidFill>
                  <a:prstClr val="black"/>
                </a:solidFill>
              </a:rPr>
              <a:t>Technology</a:t>
            </a:r>
            <a:r>
              <a:rPr lang="en-US" sz="2200" i="1" dirty="0">
                <a:solidFill>
                  <a:prstClr val="black"/>
                </a:solidFill>
              </a:rPr>
              <a:t> is the method people use to turn inputs into useful goods and services.</a:t>
            </a:r>
            <a:endParaRPr lang="en-US" sz="2200" b="1" i="1" dirty="0">
              <a:solidFill>
                <a:prstClr val="black"/>
              </a:solidFill>
            </a:endParaRPr>
          </a:p>
          <a:p>
            <a:pPr marL="381000" lvl="0" indent="-300038" fontAlgn="base">
              <a:spcBef>
                <a:spcPct val="20000"/>
              </a:spcBef>
              <a:spcAft>
                <a:spcPct val="0"/>
              </a:spcAft>
              <a:buFont typeface="Arial" pitchFamily="34" charset="0"/>
              <a:buChar char="•"/>
              <a:defRPr/>
            </a:pPr>
            <a:r>
              <a:rPr lang="en-US" sz="2600" dirty="0">
                <a:solidFill>
                  <a:prstClr val="black"/>
                </a:solidFill>
              </a:rPr>
              <a:t>Changes in expectations</a:t>
            </a:r>
          </a:p>
          <a:p>
            <a:pPr marL="906463" lvl="1" indent="-300038" fontAlgn="base">
              <a:spcBef>
                <a:spcPct val="20000"/>
              </a:spcBef>
              <a:spcAft>
                <a:spcPct val="0"/>
              </a:spcAft>
              <a:buFont typeface="Arial" pitchFamily="34" charset="0"/>
              <a:buChar char="–"/>
              <a:defRPr/>
            </a:pPr>
            <a:r>
              <a:rPr lang="en-US" sz="2200" i="1" dirty="0">
                <a:solidFill>
                  <a:prstClr val="black"/>
                </a:solidFill>
              </a:rPr>
              <a:t>Changes in the expected future price of a good can lead a supplier to supply less or more of the good today. </a:t>
            </a:r>
          </a:p>
          <a:p>
            <a:pPr marL="381000" lvl="0" indent="-300038" fontAlgn="base">
              <a:spcBef>
                <a:spcPct val="20000"/>
              </a:spcBef>
              <a:spcAft>
                <a:spcPct val="0"/>
              </a:spcAft>
              <a:buFont typeface="Arial" pitchFamily="34" charset="0"/>
              <a:buChar char="•"/>
              <a:defRPr/>
            </a:pPr>
            <a:r>
              <a:rPr lang="en-US" sz="2600" dirty="0">
                <a:solidFill>
                  <a:prstClr val="black"/>
                </a:solidFill>
              </a:rPr>
              <a:t>Changes in the number of producers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3" name="TextBox 12"/>
          <p:cNvSpPr txBox="1"/>
          <p:nvPr/>
        </p:nvSpPr>
        <p:spPr>
          <a:xfrm>
            <a:off x="9441297" y="6377078"/>
            <a:ext cx="1492716"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2 | Module 6</a:t>
            </a:r>
          </a:p>
        </p:txBody>
      </p:sp>
    </p:spTree>
    <p:extLst>
      <p:ext uri="{BB962C8B-B14F-4D97-AF65-F5344CB8AC3E}">
        <p14:creationId xmlns:p14="http://schemas.microsoft.com/office/powerpoint/2010/main" val="1231579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Supply and Demand:  A Model of a Competitive Market</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680812" y="1246286"/>
            <a:ext cx="10553463" cy="10144316"/>
          </a:xfrm>
          <a:prstGeom prst="rect">
            <a:avLst/>
          </a:prstGeom>
          <a:noFill/>
        </p:spPr>
        <p:txBody>
          <a:bodyPr wrap="square" rtlCol="0">
            <a:spAutoFit/>
          </a:bodyPr>
          <a:lstStyle/>
          <a:p>
            <a:pPr marL="309563" lvl="0" indent="-309563">
              <a:spcBef>
                <a:spcPct val="20000"/>
              </a:spcBef>
              <a:buFont typeface="Arial" pitchFamily="34" charset="0"/>
              <a:buChar char="•"/>
              <a:defRPr/>
            </a:pPr>
            <a:r>
              <a:rPr lang="en-US" sz="2600" dirty="0">
                <a:solidFill>
                  <a:prstClr val="black"/>
                </a:solidFill>
              </a:rPr>
              <a:t>A </a:t>
            </a:r>
            <a:r>
              <a:rPr lang="en-US" sz="2600" b="1" dirty="0">
                <a:solidFill>
                  <a:prstClr val="black"/>
                </a:solidFill>
              </a:rPr>
              <a:t>competitive market</a:t>
            </a:r>
            <a:r>
              <a:rPr lang="en-US" sz="2600" dirty="0">
                <a:solidFill>
                  <a:prstClr val="black"/>
                </a:solidFill>
              </a:rPr>
              <a:t>:</a:t>
            </a:r>
            <a:endParaRPr lang="en-US" sz="2600" u="sng" dirty="0">
              <a:solidFill>
                <a:prstClr val="black"/>
              </a:solidFill>
            </a:endParaRPr>
          </a:p>
          <a:p>
            <a:pPr marL="844550" lvl="1" indent="-295275">
              <a:spcBef>
                <a:spcPct val="20000"/>
              </a:spcBef>
              <a:buFont typeface="Arial" pitchFamily="34" charset="0"/>
              <a:buChar char="–"/>
              <a:defRPr/>
            </a:pPr>
            <a:r>
              <a:rPr lang="en-US" sz="2400" u="sng" dirty="0">
                <a:solidFill>
                  <a:prstClr val="black"/>
                </a:solidFill>
              </a:rPr>
              <a:t>Many</a:t>
            </a:r>
            <a:r>
              <a:rPr lang="en-US" sz="2400" dirty="0">
                <a:solidFill>
                  <a:prstClr val="black"/>
                </a:solidFill>
              </a:rPr>
              <a:t> buyers and sellers </a:t>
            </a:r>
            <a:endParaRPr lang="en-US" sz="2400" u="sng" dirty="0">
              <a:solidFill>
                <a:prstClr val="black"/>
              </a:solidFill>
            </a:endParaRPr>
          </a:p>
          <a:p>
            <a:pPr marL="844550" lvl="1" indent="-295275">
              <a:spcBef>
                <a:spcPct val="20000"/>
              </a:spcBef>
              <a:buFont typeface="Arial" pitchFamily="34" charset="0"/>
              <a:buChar char="–"/>
              <a:defRPr/>
            </a:pPr>
            <a:r>
              <a:rPr lang="en-US" sz="2400" u="sng" dirty="0">
                <a:solidFill>
                  <a:prstClr val="black"/>
                </a:solidFill>
              </a:rPr>
              <a:t>Identical</a:t>
            </a:r>
            <a:r>
              <a:rPr lang="en-US" sz="2400" dirty="0">
                <a:solidFill>
                  <a:prstClr val="black"/>
                </a:solidFill>
              </a:rPr>
              <a:t> good or service</a:t>
            </a:r>
          </a:p>
          <a:p>
            <a:pPr marL="309563" lvl="0" indent="-309563">
              <a:spcBef>
                <a:spcPct val="20000"/>
              </a:spcBef>
              <a:buFont typeface="Arial" pitchFamily="34" charset="0"/>
              <a:buChar char="•"/>
              <a:defRPr/>
            </a:pPr>
            <a:r>
              <a:rPr lang="en-US" sz="2600" dirty="0">
                <a:solidFill>
                  <a:prstClr val="black"/>
                </a:solidFill>
              </a:rPr>
              <a:t>The </a:t>
            </a:r>
            <a:r>
              <a:rPr lang="en-US" sz="2600" b="1" dirty="0">
                <a:solidFill>
                  <a:prstClr val="black"/>
                </a:solidFill>
              </a:rPr>
              <a:t>supply and demand</a:t>
            </a:r>
            <a:r>
              <a:rPr lang="en-US" sz="2600" dirty="0">
                <a:solidFill>
                  <a:prstClr val="black"/>
                </a:solidFill>
              </a:rPr>
              <a:t> </a:t>
            </a:r>
            <a:r>
              <a:rPr lang="en-US" sz="2600" b="1" dirty="0">
                <a:solidFill>
                  <a:prstClr val="black"/>
                </a:solidFill>
              </a:rPr>
              <a:t>model</a:t>
            </a:r>
            <a:r>
              <a:rPr lang="en-US" sz="2600" dirty="0">
                <a:solidFill>
                  <a:prstClr val="black"/>
                </a:solidFill>
              </a:rPr>
              <a:t> is a model of how a competitive market works. </a:t>
            </a:r>
          </a:p>
          <a:p>
            <a:pPr marL="309563" lvl="0" indent="-309563" fontAlgn="base">
              <a:spcBef>
                <a:spcPct val="20000"/>
              </a:spcBef>
              <a:spcAft>
                <a:spcPct val="0"/>
              </a:spcAft>
              <a:buFont typeface="Arial" pitchFamily="34" charset="0"/>
              <a:buChar char="•"/>
            </a:pPr>
            <a:r>
              <a:rPr lang="en-US" sz="2600" dirty="0">
                <a:solidFill>
                  <a:prstClr val="black"/>
                </a:solidFill>
              </a:rPr>
              <a:t>Five key elements:</a:t>
            </a:r>
          </a:p>
          <a:p>
            <a:pPr marL="844550" lvl="1" indent="-295275" fontAlgn="base">
              <a:spcBef>
                <a:spcPct val="20000"/>
              </a:spcBef>
              <a:spcAft>
                <a:spcPct val="0"/>
              </a:spcAft>
              <a:buFont typeface="Arial" pitchFamily="34" charset="0"/>
              <a:buChar char="–"/>
            </a:pPr>
            <a:r>
              <a:rPr lang="en-US" sz="2400" dirty="0">
                <a:solidFill>
                  <a:prstClr val="black"/>
                </a:solidFill>
              </a:rPr>
              <a:t>Demand curve</a:t>
            </a:r>
          </a:p>
          <a:p>
            <a:pPr marL="844550" lvl="1" indent="-295275" fontAlgn="base">
              <a:spcBef>
                <a:spcPct val="20000"/>
              </a:spcBef>
              <a:spcAft>
                <a:spcPct val="0"/>
              </a:spcAft>
              <a:buFont typeface="Arial" pitchFamily="34" charset="0"/>
              <a:buChar char="–"/>
            </a:pPr>
            <a:r>
              <a:rPr lang="en-US" sz="2400" dirty="0">
                <a:solidFill>
                  <a:prstClr val="black"/>
                </a:solidFill>
              </a:rPr>
              <a:t>Supply curve</a:t>
            </a:r>
          </a:p>
          <a:p>
            <a:pPr marL="844550" lvl="1" indent="-295275" fontAlgn="base">
              <a:spcBef>
                <a:spcPct val="20000"/>
              </a:spcBef>
              <a:spcAft>
                <a:spcPct val="0"/>
              </a:spcAft>
              <a:buFont typeface="Arial" pitchFamily="34" charset="0"/>
              <a:buChar char="–"/>
            </a:pPr>
            <a:r>
              <a:rPr lang="en-US" sz="2400" dirty="0">
                <a:solidFill>
                  <a:prstClr val="black"/>
                </a:solidFill>
              </a:rPr>
              <a:t>Demand and supply curve shifts</a:t>
            </a:r>
          </a:p>
          <a:p>
            <a:pPr marL="844550" lvl="1" indent="-295275" fontAlgn="base">
              <a:spcBef>
                <a:spcPct val="20000"/>
              </a:spcBef>
              <a:spcAft>
                <a:spcPct val="0"/>
              </a:spcAft>
              <a:buFont typeface="Arial" pitchFamily="34" charset="0"/>
              <a:buChar char="–"/>
            </a:pPr>
            <a:r>
              <a:rPr lang="en-US" sz="2400" dirty="0">
                <a:solidFill>
                  <a:prstClr val="black"/>
                </a:solidFill>
              </a:rPr>
              <a:t>Market equilibrium</a:t>
            </a:r>
          </a:p>
          <a:p>
            <a:pPr marL="844550" lvl="1" indent="-295275" fontAlgn="base">
              <a:spcBef>
                <a:spcPct val="20000"/>
              </a:spcBef>
              <a:spcAft>
                <a:spcPct val="0"/>
              </a:spcAft>
              <a:buFont typeface="Arial" pitchFamily="34" charset="0"/>
              <a:buChar char="–"/>
            </a:pPr>
            <a:r>
              <a:rPr lang="en-US" sz="2400" dirty="0">
                <a:solidFill>
                  <a:prstClr val="black"/>
                </a:solidFill>
              </a:rPr>
              <a:t>Changes in the market equilibrium</a:t>
            </a:r>
          </a:p>
          <a:p>
            <a:pPr marL="309563" lvl="0" indent="-309563">
              <a:spcBef>
                <a:spcPct val="20000"/>
              </a:spcBef>
              <a:buFont typeface="Arial" pitchFamily="34" charset="0"/>
              <a:buChar char="•"/>
              <a:defRPr/>
            </a:pPr>
            <a:endParaRPr lang="en-US" sz="2600" dirty="0">
              <a:solidFill>
                <a:prstClr val="black"/>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3" name="TextBox 12"/>
          <p:cNvSpPr txBox="1"/>
          <p:nvPr/>
        </p:nvSpPr>
        <p:spPr>
          <a:xfrm>
            <a:off x="9441297" y="6377078"/>
            <a:ext cx="1492716"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2 | Module 5</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3596" y="3221096"/>
            <a:ext cx="3634613" cy="2922302"/>
          </a:xfrm>
          <a:prstGeom prst="rect">
            <a:avLst/>
          </a:prstGeom>
        </p:spPr>
      </p:pic>
    </p:spTree>
    <p:extLst>
      <p:ext uri="{BB962C8B-B14F-4D97-AF65-F5344CB8AC3E}">
        <p14:creationId xmlns:p14="http://schemas.microsoft.com/office/powerpoint/2010/main" val="3532428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t>Individual Supply Curve and the Market Supply Curve</a:t>
            </a:r>
            <a:endParaRPr lang="en-US" sz="28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2" name="Text Box 45"/>
          <p:cNvSpPr txBox="1">
            <a:spLocks noChangeArrowheads="1"/>
          </p:cNvSpPr>
          <p:nvPr/>
        </p:nvSpPr>
        <p:spPr bwMode="auto">
          <a:xfrm>
            <a:off x="3384742" y="1521497"/>
            <a:ext cx="6057912" cy="707886"/>
          </a:xfrm>
          <a:prstGeom prst="rect">
            <a:avLst/>
          </a:prstGeom>
          <a:solidFill>
            <a:schemeClr val="accent6">
              <a:lumMod val="40000"/>
              <a:lumOff val="60000"/>
            </a:schemeClr>
          </a:solidFill>
          <a:ln w="25400" algn="ctr">
            <a:noFill/>
            <a:prstDash val="sysDot"/>
            <a:miter lim="800000"/>
            <a:headEnd/>
            <a:tailEnd type="none" w="med" len="lg"/>
          </a:ln>
          <a:effectLst>
            <a:outerShdw blurRad="50800" dist="38100" dir="2700000" algn="tl" rotWithShape="0">
              <a:prstClr val="black">
                <a:alpha val="40000"/>
              </a:prstClr>
            </a:outerShdw>
          </a:effectLst>
          <a:scene3d>
            <a:camera prst="orthographicFront"/>
            <a:lightRig rig="threePt" dir="t"/>
          </a:scene3d>
          <a:sp3d>
            <a:bevelT/>
          </a:sp3d>
        </p:spPr>
        <p:txBody>
          <a:bodyPr>
            <a:spAutoFit/>
          </a:bodyPr>
          <a:lstStyle/>
          <a:p>
            <a:pPr marL="1588" indent="-1588" fontAlgn="auto">
              <a:spcBef>
                <a:spcPts val="0"/>
              </a:spcBef>
              <a:spcAft>
                <a:spcPts val="0"/>
              </a:spcAft>
              <a:defRPr/>
            </a:pPr>
            <a:r>
              <a:rPr lang="en-US" sz="2000" dirty="0">
                <a:latin typeface="+mn-lt"/>
              </a:rPr>
              <a:t>The market supply curve is the </a:t>
            </a:r>
            <a:r>
              <a:rPr lang="en-US" sz="2000" i="1" dirty="0">
                <a:latin typeface="+mn-lt"/>
              </a:rPr>
              <a:t>horizontal sum </a:t>
            </a:r>
            <a:r>
              <a:rPr lang="en-US" sz="2000" dirty="0">
                <a:latin typeface="+mn-lt"/>
              </a:rPr>
              <a:t>of </a:t>
            </a:r>
          </a:p>
          <a:p>
            <a:pPr marL="1588" indent="-1588" fontAlgn="auto">
              <a:spcBef>
                <a:spcPts val="0"/>
              </a:spcBef>
              <a:spcAft>
                <a:spcPts val="0"/>
              </a:spcAft>
              <a:defRPr/>
            </a:pPr>
            <a:r>
              <a:rPr lang="en-US" sz="2000" dirty="0">
                <a:latin typeface="+mn-lt"/>
              </a:rPr>
              <a:t>the individual supply curves of all firms in that market.</a:t>
            </a:r>
          </a:p>
        </p:txBody>
      </p:sp>
      <p:grpSp>
        <p:nvGrpSpPr>
          <p:cNvPr id="13" name="Group 80"/>
          <p:cNvGrpSpPr>
            <a:grpSpLocks/>
          </p:cNvGrpSpPr>
          <p:nvPr/>
        </p:nvGrpSpPr>
        <p:grpSpPr bwMode="auto">
          <a:xfrm>
            <a:off x="1489323" y="2428875"/>
            <a:ext cx="8552451" cy="3822680"/>
            <a:chOff x="-70456" y="1706470"/>
            <a:chExt cx="9579755" cy="4281595"/>
          </a:xfrm>
        </p:grpSpPr>
        <p:cxnSp>
          <p:nvCxnSpPr>
            <p:cNvPr id="14" name="Straight Connector 86"/>
            <p:cNvCxnSpPr>
              <a:cxnSpLocks noChangeShapeType="1"/>
            </p:cNvCxnSpPr>
            <p:nvPr/>
          </p:nvCxnSpPr>
          <p:spPr bwMode="auto">
            <a:xfrm>
              <a:off x="7162800" y="4295775"/>
              <a:ext cx="838200" cy="1588"/>
            </a:xfrm>
            <a:prstGeom prst="line">
              <a:avLst/>
            </a:prstGeom>
            <a:noFill/>
            <a:ln w="22225">
              <a:solidFill>
                <a:srgbClr val="9C9C9C"/>
              </a:solidFill>
              <a:prstDash val="sysDot"/>
              <a:round/>
              <a:headEnd/>
              <a:tailEnd type="none" w="med" len="lg"/>
            </a:ln>
            <a:extLst>
              <a:ext uri="{909E8E84-426E-40dd-AFC4-6F175D3DCCD1}">
                <a14:hiddenFill xmlns="" xmlns:a14="http://schemas.microsoft.com/office/drawing/2010/main">
                  <a:noFill/>
                </a14:hiddenFill>
              </a:ext>
            </a:extLst>
          </p:spPr>
        </p:cxnSp>
        <p:cxnSp>
          <p:nvCxnSpPr>
            <p:cNvPr id="15" name="Straight Connector 86"/>
            <p:cNvCxnSpPr>
              <a:cxnSpLocks noChangeShapeType="1"/>
            </p:cNvCxnSpPr>
            <p:nvPr/>
          </p:nvCxnSpPr>
          <p:spPr bwMode="auto">
            <a:xfrm>
              <a:off x="7162800" y="3289300"/>
              <a:ext cx="1524000" cy="1588"/>
            </a:xfrm>
            <a:prstGeom prst="line">
              <a:avLst/>
            </a:prstGeom>
            <a:noFill/>
            <a:ln w="22225">
              <a:solidFill>
                <a:srgbClr val="9C9C9C"/>
              </a:solidFill>
              <a:prstDash val="sysDot"/>
              <a:round/>
              <a:headEnd/>
              <a:tailEnd type="none" w="med" len="lg"/>
            </a:ln>
            <a:extLst>
              <a:ext uri="{909E8E84-426E-40dd-AFC4-6F175D3DCCD1}">
                <a14:hiddenFill xmlns="" xmlns:a14="http://schemas.microsoft.com/office/drawing/2010/main">
                  <a:noFill/>
                </a14:hiddenFill>
              </a:ext>
            </a:extLst>
          </p:spPr>
        </p:cxnSp>
        <p:cxnSp>
          <p:nvCxnSpPr>
            <p:cNvPr id="16" name="Straight Connector 86"/>
            <p:cNvCxnSpPr>
              <a:cxnSpLocks noChangeShapeType="1"/>
            </p:cNvCxnSpPr>
            <p:nvPr/>
          </p:nvCxnSpPr>
          <p:spPr bwMode="auto">
            <a:xfrm>
              <a:off x="8001000" y="4343400"/>
              <a:ext cx="0" cy="685800"/>
            </a:xfrm>
            <a:prstGeom prst="line">
              <a:avLst/>
            </a:prstGeom>
            <a:noFill/>
            <a:ln w="22225">
              <a:solidFill>
                <a:srgbClr val="9C9C9C"/>
              </a:solidFill>
              <a:prstDash val="sysDot"/>
              <a:round/>
              <a:headEnd/>
              <a:tailEnd type="none" w="med" len="lg"/>
            </a:ln>
            <a:extLst>
              <a:ext uri="{909E8E84-426E-40dd-AFC4-6F175D3DCCD1}">
                <a14:hiddenFill xmlns="" xmlns:a14="http://schemas.microsoft.com/office/drawing/2010/main">
                  <a:noFill/>
                </a14:hiddenFill>
              </a:ext>
            </a:extLst>
          </p:spPr>
        </p:cxnSp>
        <p:cxnSp>
          <p:nvCxnSpPr>
            <p:cNvPr id="17" name="Straight Connector 86"/>
            <p:cNvCxnSpPr>
              <a:cxnSpLocks noChangeShapeType="1"/>
            </p:cNvCxnSpPr>
            <p:nvPr/>
          </p:nvCxnSpPr>
          <p:spPr bwMode="auto">
            <a:xfrm>
              <a:off x="8720138" y="3352800"/>
              <a:ext cx="0" cy="1676400"/>
            </a:xfrm>
            <a:prstGeom prst="line">
              <a:avLst/>
            </a:prstGeom>
            <a:noFill/>
            <a:ln w="22225">
              <a:solidFill>
                <a:srgbClr val="9C9C9C"/>
              </a:solidFill>
              <a:prstDash val="sysDot"/>
              <a:round/>
              <a:headEnd/>
              <a:tailEnd type="none" w="med" len="lg"/>
            </a:ln>
            <a:extLst>
              <a:ext uri="{909E8E84-426E-40dd-AFC4-6F175D3DCCD1}">
                <a14:hiddenFill xmlns="" xmlns:a14="http://schemas.microsoft.com/office/drawing/2010/main">
                  <a:noFill/>
                </a14:hiddenFill>
              </a:ext>
            </a:extLst>
          </p:spPr>
        </p:cxnSp>
        <p:cxnSp>
          <p:nvCxnSpPr>
            <p:cNvPr id="18" name="Straight Connector 86"/>
            <p:cNvCxnSpPr>
              <a:cxnSpLocks noChangeShapeType="1"/>
            </p:cNvCxnSpPr>
            <p:nvPr/>
          </p:nvCxnSpPr>
          <p:spPr bwMode="auto">
            <a:xfrm>
              <a:off x="4114800" y="4295775"/>
              <a:ext cx="2514600" cy="4763"/>
            </a:xfrm>
            <a:prstGeom prst="line">
              <a:avLst/>
            </a:prstGeom>
            <a:noFill/>
            <a:ln w="22225">
              <a:solidFill>
                <a:srgbClr val="9C9C9C"/>
              </a:solidFill>
              <a:prstDash val="sysDot"/>
              <a:round/>
              <a:headEnd/>
              <a:tailEnd type="none" w="med" len="lg"/>
            </a:ln>
            <a:extLst>
              <a:ext uri="{909E8E84-426E-40dd-AFC4-6F175D3DCCD1}">
                <a14:hiddenFill xmlns="" xmlns:a14="http://schemas.microsoft.com/office/drawing/2010/main">
                  <a:noFill/>
                </a14:hiddenFill>
              </a:ext>
            </a:extLst>
          </p:spPr>
        </p:cxnSp>
        <p:cxnSp>
          <p:nvCxnSpPr>
            <p:cNvPr id="19" name="Straight Connector 86"/>
            <p:cNvCxnSpPr>
              <a:cxnSpLocks noChangeShapeType="1"/>
            </p:cNvCxnSpPr>
            <p:nvPr/>
          </p:nvCxnSpPr>
          <p:spPr bwMode="auto">
            <a:xfrm>
              <a:off x="4114800" y="3289300"/>
              <a:ext cx="2514600" cy="3175"/>
            </a:xfrm>
            <a:prstGeom prst="line">
              <a:avLst/>
            </a:prstGeom>
            <a:noFill/>
            <a:ln w="22225">
              <a:solidFill>
                <a:srgbClr val="9C9C9C"/>
              </a:solidFill>
              <a:prstDash val="sysDot"/>
              <a:round/>
              <a:headEnd/>
              <a:tailEnd type="none" w="med" len="lg"/>
            </a:ln>
            <a:extLst>
              <a:ext uri="{909E8E84-426E-40dd-AFC4-6F175D3DCCD1}">
                <a14:hiddenFill xmlns="" xmlns:a14="http://schemas.microsoft.com/office/drawing/2010/main">
                  <a:noFill/>
                </a14:hiddenFill>
              </a:ext>
            </a:extLst>
          </p:spPr>
        </p:cxnSp>
        <p:cxnSp>
          <p:nvCxnSpPr>
            <p:cNvPr id="20" name="Straight Connector 86"/>
            <p:cNvCxnSpPr>
              <a:cxnSpLocks noChangeShapeType="1"/>
            </p:cNvCxnSpPr>
            <p:nvPr/>
          </p:nvCxnSpPr>
          <p:spPr bwMode="auto">
            <a:xfrm>
              <a:off x="4541838" y="4267200"/>
              <a:ext cx="0" cy="762000"/>
            </a:xfrm>
            <a:prstGeom prst="line">
              <a:avLst/>
            </a:prstGeom>
            <a:noFill/>
            <a:ln w="22225">
              <a:solidFill>
                <a:srgbClr val="9C9C9C"/>
              </a:solidFill>
              <a:prstDash val="sysDot"/>
              <a:round/>
              <a:headEnd/>
              <a:tailEnd type="none" w="med" len="lg"/>
            </a:ln>
            <a:extLst>
              <a:ext uri="{909E8E84-426E-40dd-AFC4-6F175D3DCCD1}">
                <a14:hiddenFill xmlns="" xmlns:a14="http://schemas.microsoft.com/office/drawing/2010/main">
                  <a:noFill/>
                </a14:hiddenFill>
              </a:ext>
            </a:extLst>
          </p:spPr>
        </p:cxnSp>
        <p:cxnSp>
          <p:nvCxnSpPr>
            <p:cNvPr id="21" name="Straight Connector 86"/>
            <p:cNvCxnSpPr>
              <a:cxnSpLocks noChangeShapeType="1"/>
            </p:cNvCxnSpPr>
            <p:nvPr/>
          </p:nvCxnSpPr>
          <p:spPr bwMode="auto">
            <a:xfrm>
              <a:off x="5191125" y="3276600"/>
              <a:ext cx="0" cy="1752600"/>
            </a:xfrm>
            <a:prstGeom prst="line">
              <a:avLst/>
            </a:prstGeom>
            <a:noFill/>
            <a:ln w="22225">
              <a:solidFill>
                <a:srgbClr val="9C9C9C"/>
              </a:solidFill>
              <a:prstDash val="sysDot"/>
              <a:round/>
              <a:headEnd/>
              <a:tailEnd type="none" w="med" len="lg"/>
            </a:ln>
            <a:extLst>
              <a:ext uri="{909E8E84-426E-40dd-AFC4-6F175D3DCCD1}">
                <a14:hiddenFill xmlns="" xmlns:a14="http://schemas.microsoft.com/office/drawing/2010/main">
                  <a:noFill/>
                </a14:hiddenFill>
              </a:ext>
            </a:extLst>
          </p:spPr>
        </p:cxnSp>
        <p:cxnSp>
          <p:nvCxnSpPr>
            <p:cNvPr id="22" name="Straight Connector 86"/>
            <p:cNvCxnSpPr>
              <a:cxnSpLocks noChangeShapeType="1"/>
            </p:cNvCxnSpPr>
            <p:nvPr/>
          </p:nvCxnSpPr>
          <p:spPr bwMode="auto">
            <a:xfrm>
              <a:off x="1066800" y="4295775"/>
              <a:ext cx="2514600" cy="4763"/>
            </a:xfrm>
            <a:prstGeom prst="line">
              <a:avLst/>
            </a:prstGeom>
            <a:noFill/>
            <a:ln w="22225">
              <a:solidFill>
                <a:srgbClr val="9C9C9C"/>
              </a:solidFill>
              <a:prstDash val="sysDot"/>
              <a:round/>
              <a:headEnd/>
              <a:tailEnd type="none" w="med" len="lg"/>
            </a:ln>
            <a:extLst>
              <a:ext uri="{909E8E84-426E-40dd-AFC4-6F175D3DCCD1}">
                <a14:hiddenFill xmlns="" xmlns:a14="http://schemas.microsoft.com/office/drawing/2010/main">
                  <a:noFill/>
                </a14:hiddenFill>
              </a:ext>
            </a:extLst>
          </p:spPr>
        </p:cxnSp>
        <p:cxnSp>
          <p:nvCxnSpPr>
            <p:cNvPr id="23" name="Straight Connector 86"/>
            <p:cNvCxnSpPr>
              <a:cxnSpLocks noChangeShapeType="1"/>
            </p:cNvCxnSpPr>
            <p:nvPr/>
          </p:nvCxnSpPr>
          <p:spPr bwMode="auto">
            <a:xfrm>
              <a:off x="1066800" y="3289300"/>
              <a:ext cx="2514600" cy="3175"/>
            </a:xfrm>
            <a:prstGeom prst="line">
              <a:avLst/>
            </a:prstGeom>
            <a:noFill/>
            <a:ln w="22225">
              <a:solidFill>
                <a:srgbClr val="9C9C9C"/>
              </a:solidFill>
              <a:prstDash val="sysDot"/>
              <a:round/>
              <a:headEnd/>
              <a:tailEnd type="none" w="med" len="lg"/>
            </a:ln>
            <a:extLst>
              <a:ext uri="{909E8E84-426E-40dd-AFC4-6F175D3DCCD1}">
                <a14:hiddenFill xmlns="" xmlns:a14="http://schemas.microsoft.com/office/drawing/2010/main">
                  <a:noFill/>
                </a14:hiddenFill>
              </a:ext>
            </a:extLst>
          </p:spPr>
        </p:cxnSp>
        <p:cxnSp>
          <p:nvCxnSpPr>
            <p:cNvPr id="24" name="Straight Connector 86"/>
            <p:cNvCxnSpPr>
              <a:cxnSpLocks noChangeShapeType="1"/>
            </p:cNvCxnSpPr>
            <p:nvPr/>
          </p:nvCxnSpPr>
          <p:spPr bwMode="auto">
            <a:xfrm>
              <a:off x="2057400" y="4267200"/>
              <a:ext cx="0" cy="762000"/>
            </a:xfrm>
            <a:prstGeom prst="line">
              <a:avLst/>
            </a:prstGeom>
            <a:noFill/>
            <a:ln w="22225">
              <a:solidFill>
                <a:srgbClr val="9C9C9C"/>
              </a:solidFill>
              <a:prstDash val="sysDot"/>
              <a:round/>
              <a:headEnd/>
              <a:tailEnd type="none" w="med" len="lg"/>
            </a:ln>
            <a:extLst>
              <a:ext uri="{909E8E84-426E-40dd-AFC4-6F175D3DCCD1}">
                <a14:hiddenFill xmlns="" xmlns:a14="http://schemas.microsoft.com/office/drawing/2010/main">
                  <a:noFill/>
                </a14:hiddenFill>
              </a:ext>
            </a:extLst>
          </p:spPr>
        </p:cxnSp>
        <p:sp>
          <p:nvSpPr>
            <p:cNvPr id="25" name="Rectangle 56"/>
            <p:cNvSpPr>
              <a:spLocks noChangeArrowheads="1"/>
            </p:cNvSpPr>
            <p:nvPr/>
          </p:nvSpPr>
          <p:spPr bwMode="auto">
            <a:xfrm>
              <a:off x="1948738" y="2975871"/>
              <a:ext cx="95164" cy="2413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b="1">
                  <a:solidFill>
                    <a:srgbClr val="000000"/>
                  </a:solidFill>
                </a:rPr>
                <a:t>S</a:t>
              </a:r>
              <a:endParaRPr lang="en-US" sz="2000" b="1"/>
            </a:p>
          </p:txBody>
        </p:sp>
        <p:sp>
          <p:nvSpPr>
            <p:cNvPr id="26" name="Rectangle 57"/>
            <p:cNvSpPr>
              <a:spLocks noChangeArrowheads="1"/>
            </p:cNvSpPr>
            <p:nvPr/>
          </p:nvSpPr>
          <p:spPr bwMode="auto">
            <a:xfrm>
              <a:off x="2062091" y="3092036"/>
              <a:ext cx="307040" cy="1895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b="1" dirty="0">
                  <a:solidFill>
                    <a:srgbClr val="000000"/>
                  </a:solidFill>
                </a:rPr>
                <a:t>Silva</a:t>
              </a:r>
              <a:endParaRPr lang="en-US" sz="2800" b="1" dirty="0"/>
            </a:p>
          </p:txBody>
        </p:sp>
        <p:sp>
          <p:nvSpPr>
            <p:cNvPr id="27" name="Rectangle 58"/>
            <p:cNvSpPr>
              <a:spLocks noChangeArrowheads="1"/>
            </p:cNvSpPr>
            <p:nvPr/>
          </p:nvSpPr>
          <p:spPr bwMode="auto">
            <a:xfrm>
              <a:off x="4495365" y="2985397"/>
              <a:ext cx="95164" cy="2413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b="1">
                  <a:solidFill>
                    <a:srgbClr val="000000"/>
                  </a:solidFill>
                </a:rPr>
                <a:t>S</a:t>
              </a:r>
              <a:endParaRPr lang="en-US" sz="2000" b="1"/>
            </a:p>
          </p:txBody>
        </p:sp>
        <p:sp>
          <p:nvSpPr>
            <p:cNvPr id="28" name="Rectangle 59"/>
            <p:cNvSpPr>
              <a:spLocks noChangeArrowheads="1"/>
            </p:cNvSpPr>
            <p:nvPr/>
          </p:nvSpPr>
          <p:spPr bwMode="auto">
            <a:xfrm>
              <a:off x="4607131" y="3101562"/>
              <a:ext cx="190328" cy="1895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b="1" dirty="0">
                  <a:solidFill>
                    <a:srgbClr val="000000"/>
                  </a:solidFill>
                </a:rPr>
                <a:t>Liu</a:t>
              </a:r>
              <a:endParaRPr lang="en-US" sz="2800" b="1" dirty="0"/>
            </a:p>
          </p:txBody>
        </p:sp>
        <p:sp>
          <p:nvSpPr>
            <p:cNvPr id="29" name="Line 60"/>
            <p:cNvSpPr>
              <a:spLocks noChangeShapeType="1"/>
            </p:cNvSpPr>
            <p:nvPr/>
          </p:nvSpPr>
          <p:spPr bwMode="auto">
            <a:xfrm>
              <a:off x="895350" y="4286250"/>
              <a:ext cx="109538" cy="0"/>
            </a:xfrm>
            <a:prstGeom prst="line">
              <a:avLst/>
            </a:prstGeom>
            <a:noFill/>
            <a:ln w="9525">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30" name="Line 61"/>
            <p:cNvSpPr>
              <a:spLocks noChangeShapeType="1"/>
            </p:cNvSpPr>
            <p:nvPr/>
          </p:nvSpPr>
          <p:spPr bwMode="auto">
            <a:xfrm flipV="1">
              <a:off x="1482725" y="5108575"/>
              <a:ext cx="0" cy="109538"/>
            </a:xfrm>
            <a:prstGeom prst="line">
              <a:avLst/>
            </a:prstGeom>
            <a:noFill/>
            <a:ln w="9525">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31" name="Line 62"/>
            <p:cNvSpPr>
              <a:spLocks noChangeShapeType="1"/>
            </p:cNvSpPr>
            <p:nvPr/>
          </p:nvSpPr>
          <p:spPr bwMode="auto">
            <a:xfrm flipV="1">
              <a:off x="2070100" y="5108575"/>
              <a:ext cx="0" cy="109538"/>
            </a:xfrm>
            <a:prstGeom prst="line">
              <a:avLst/>
            </a:prstGeom>
            <a:noFill/>
            <a:ln w="9525">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32" name="Line 63"/>
            <p:cNvSpPr>
              <a:spLocks noChangeShapeType="1"/>
            </p:cNvSpPr>
            <p:nvPr/>
          </p:nvSpPr>
          <p:spPr bwMode="auto">
            <a:xfrm flipV="1">
              <a:off x="2654300" y="5108575"/>
              <a:ext cx="0" cy="109538"/>
            </a:xfrm>
            <a:prstGeom prst="line">
              <a:avLst/>
            </a:prstGeom>
            <a:noFill/>
            <a:ln w="9525">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33" name="Line 64"/>
            <p:cNvSpPr>
              <a:spLocks noChangeShapeType="1"/>
            </p:cNvSpPr>
            <p:nvPr/>
          </p:nvSpPr>
          <p:spPr bwMode="auto">
            <a:xfrm flipV="1">
              <a:off x="4556125" y="5108575"/>
              <a:ext cx="0" cy="109538"/>
            </a:xfrm>
            <a:prstGeom prst="line">
              <a:avLst/>
            </a:prstGeom>
            <a:noFill/>
            <a:ln w="9525">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34" name="Line 65"/>
            <p:cNvSpPr>
              <a:spLocks noChangeShapeType="1"/>
            </p:cNvSpPr>
            <p:nvPr/>
          </p:nvSpPr>
          <p:spPr bwMode="auto">
            <a:xfrm flipV="1">
              <a:off x="5199063" y="5108575"/>
              <a:ext cx="0" cy="109538"/>
            </a:xfrm>
            <a:prstGeom prst="line">
              <a:avLst/>
            </a:prstGeom>
            <a:noFill/>
            <a:ln w="9525">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35" name="Rectangle 66"/>
            <p:cNvSpPr>
              <a:spLocks noChangeArrowheads="1"/>
            </p:cNvSpPr>
            <p:nvPr/>
          </p:nvSpPr>
          <p:spPr bwMode="auto">
            <a:xfrm>
              <a:off x="4516438" y="5264150"/>
              <a:ext cx="87982" cy="206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200">
                  <a:solidFill>
                    <a:srgbClr val="000000"/>
                  </a:solidFill>
                </a:rPr>
                <a:t>1</a:t>
              </a:r>
              <a:endParaRPr lang="en-US"/>
            </a:p>
          </p:txBody>
        </p:sp>
        <p:sp>
          <p:nvSpPr>
            <p:cNvPr id="36" name="Rectangle 67"/>
            <p:cNvSpPr>
              <a:spLocks noChangeArrowheads="1"/>
            </p:cNvSpPr>
            <p:nvPr/>
          </p:nvSpPr>
          <p:spPr bwMode="auto">
            <a:xfrm>
              <a:off x="5159375" y="5264150"/>
              <a:ext cx="87982" cy="206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200">
                  <a:solidFill>
                    <a:srgbClr val="000000"/>
                  </a:solidFill>
                </a:rPr>
                <a:t>2</a:t>
              </a:r>
              <a:endParaRPr lang="en-US"/>
            </a:p>
          </p:txBody>
        </p:sp>
        <p:sp>
          <p:nvSpPr>
            <p:cNvPr id="37" name="Rectangle 68"/>
            <p:cNvSpPr>
              <a:spLocks noChangeArrowheads="1"/>
            </p:cNvSpPr>
            <p:nvPr/>
          </p:nvSpPr>
          <p:spPr bwMode="auto">
            <a:xfrm>
              <a:off x="7967663" y="5264150"/>
              <a:ext cx="87982" cy="206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200">
                  <a:solidFill>
                    <a:srgbClr val="000000"/>
                  </a:solidFill>
                </a:rPr>
                <a:t>3</a:t>
              </a:r>
              <a:endParaRPr lang="en-US"/>
            </a:p>
          </p:txBody>
        </p:sp>
        <p:sp>
          <p:nvSpPr>
            <p:cNvPr id="38" name="Rectangle 69"/>
            <p:cNvSpPr>
              <a:spLocks noChangeArrowheads="1"/>
            </p:cNvSpPr>
            <p:nvPr/>
          </p:nvSpPr>
          <p:spPr bwMode="auto">
            <a:xfrm>
              <a:off x="7251699" y="5264150"/>
              <a:ext cx="87982" cy="206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200">
                  <a:solidFill>
                    <a:srgbClr val="000000"/>
                  </a:solidFill>
                </a:rPr>
                <a:t>1</a:t>
              </a:r>
              <a:endParaRPr lang="en-US"/>
            </a:p>
          </p:txBody>
        </p:sp>
        <p:sp>
          <p:nvSpPr>
            <p:cNvPr id="39" name="Rectangle 70"/>
            <p:cNvSpPr>
              <a:spLocks noChangeArrowheads="1"/>
            </p:cNvSpPr>
            <p:nvPr/>
          </p:nvSpPr>
          <p:spPr bwMode="auto">
            <a:xfrm>
              <a:off x="7610475" y="5264150"/>
              <a:ext cx="87982" cy="206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200">
                  <a:solidFill>
                    <a:srgbClr val="000000"/>
                  </a:solidFill>
                </a:rPr>
                <a:t>2</a:t>
              </a:r>
              <a:endParaRPr lang="en-US"/>
            </a:p>
          </p:txBody>
        </p:sp>
        <p:sp>
          <p:nvSpPr>
            <p:cNvPr id="40" name="Rectangle 71"/>
            <p:cNvSpPr>
              <a:spLocks noChangeArrowheads="1"/>
            </p:cNvSpPr>
            <p:nvPr/>
          </p:nvSpPr>
          <p:spPr bwMode="auto">
            <a:xfrm>
              <a:off x="2030412" y="5264150"/>
              <a:ext cx="87982" cy="206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200">
                  <a:solidFill>
                    <a:srgbClr val="000000"/>
                  </a:solidFill>
                </a:rPr>
                <a:t>2</a:t>
              </a:r>
              <a:endParaRPr lang="en-US"/>
            </a:p>
          </p:txBody>
        </p:sp>
        <p:sp>
          <p:nvSpPr>
            <p:cNvPr id="41" name="Rectangle 72"/>
            <p:cNvSpPr>
              <a:spLocks noChangeArrowheads="1"/>
            </p:cNvSpPr>
            <p:nvPr/>
          </p:nvSpPr>
          <p:spPr bwMode="auto">
            <a:xfrm>
              <a:off x="2617788" y="5264150"/>
              <a:ext cx="87982" cy="206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200">
                  <a:solidFill>
                    <a:srgbClr val="000000"/>
                  </a:solidFill>
                </a:rPr>
                <a:t>3</a:t>
              </a:r>
              <a:endParaRPr lang="en-US"/>
            </a:p>
          </p:txBody>
        </p:sp>
        <p:sp>
          <p:nvSpPr>
            <p:cNvPr id="42" name="Rectangle 73"/>
            <p:cNvSpPr>
              <a:spLocks noChangeArrowheads="1"/>
            </p:cNvSpPr>
            <p:nvPr/>
          </p:nvSpPr>
          <p:spPr bwMode="auto">
            <a:xfrm>
              <a:off x="1444625" y="5264150"/>
              <a:ext cx="87982" cy="206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200">
                  <a:solidFill>
                    <a:srgbClr val="000000"/>
                  </a:solidFill>
                </a:rPr>
                <a:t>1</a:t>
              </a:r>
              <a:endParaRPr lang="en-US"/>
            </a:p>
          </p:txBody>
        </p:sp>
        <p:sp>
          <p:nvSpPr>
            <p:cNvPr id="43" name="Rectangle 74"/>
            <p:cNvSpPr>
              <a:spLocks noChangeArrowheads="1"/>
            </p:cNvSpPr>
            <p:nvPr/>
          </p:nvSpPr>
          <p:spPr bwMode="auto">
            <a:xfrm>
              <a:off x="8324849" y="5264150"/>
              <a:ext cx="87982" cy="206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200">
                  <a:solidFill>
                    <a:srgbClr val="000000"/>
                  </a:solidFill>
                </a:rPr>
                <a:t>4</a:t>
              </a:r>
              <a:endParaRPr lang="en-US"/>
            </a:p>
          </p:txBody>
        </p:sp>
        <p:sp>
          <p:nvSpPr>
            <p:cNvPr id="44" name="Rectangle 75"/>
            <p:cNvSpPr>
              <a:spLocks noChangeArrowheads="1"/>
            </p:cNvSpPr>
            <p:nvPr/>
          </p:nvSpPr>
          <p:spPr bwMode="auto">
            <a:xfrm>
              <a:off x="8683625" y="5264150"/>
              <a:ext cx="87982" cy="206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200">
                  <a:solidFill>
                    <a:srgbClr val="000000"/>
                  </a:solidFill>
                </a:rPr>
                <a:t>5</a:t>
              </a:r>
              <a:endParaRPr lang="en-US"/>
            </a:p>
          </p:txBody>
        </p:sp>
        <p:sp>
          <p:nvSpPr>
            <p:cNvPr id="45" name="Rectangle 76"/>
            <p:cNvSpPr>
              <a:spLocks noChangeArrowheads="1"/>
            </p:cNvSpPr>
            <p:nvPr/>
          </p:nvSpPr>
          <p:spPr bwMode="auto">
            <a:xfrm>
              <a:off x="6799263" y="5264150"/>
              <a:ext cx="87982" cy="206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200">
                  <a:solidFill>
                    <a:srgbClr val="000000"/>
                  </a:solidFill>
                </a:rPr>
                <a:t>0</a:t>
              </a:r>
              <a:endParaRPr lang="en-US"/>
            </a:p>
          </p:txBody>
        </p:sp>
        <p:sp>
          <p:nvSpPr>
            <p:cNvPr id="46" name="Rectangle 77"/>
            <p:cNvSpPr>
              <a:spLocks noChangeArrowheads="1"/>
            </p:cNvSpPr>
            <p:nvPr/>
          </p:nvSpPr>
          <p:spPr bwMode="auto">
            <a:xfrm>
              <a:off x="760413" y="5264150"/>
              <a:ext cx="87982" cy="206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200">
                  <a:solidFill>
                    <a:srgbClr val="000000"/>
                  </a:solidFill>
                </a:rPr>
                <a:t>0</a:t>
              </a:r>
              <a:endParaRPr lang="en-US"/>
            </a:p>
          </p:txBody>
        </p:sp>
        <p:sp>
          <p:nvSpPr>
            <p:cNvPr id="47" name="Rectangle 78"/>
            <p:cNvSpPr>
              <a:spLocks noChangeArrowheads="1"/>
            </p:cNvSpPr>
            <p:nvPr/>
          </p:nvSpPr>
          <p:spPr bwMode="auto">
            <a:xfrm>
              <a:off x="3762375" y="5264150"/>
              <a:ext cx="87982" cy="206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200">
                  <a:solidFill>
                    <a:srgbClr val="000000"/>
                  </a:solidFill>
                </a:rPr>
                <a:t>0</a:t>
              </a:r>
              <a:endParaRPr lang="en-US"/>
            </a:p>
          </p:txBody>
        </p:sp>
        <p:sp>
          <p:nvSpPr>
            <p:cNvPr id="48" name="Line 79"/>
            <p:cNvSpPr>
              <a:spLocks noChangeShapeType="1"/>
            </p:cNvSpPr>
            <p:nvPr/>
          </p:nvSpPr>
          <p:spPr bwMode="auto">
            <a:xfrm>
              <a:off x="895350" y="3294063"/>
              <a:ext cx="109538" cy="0"/>
            </a:xfrm>
            <a:prstGeom prst="line">
              <a:avLst/>
            </a:prstGeom>
            <a:noFill/>
            <a:ln w="9525">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49" name="Line 80"/>
            <p:cNvSpPr>
              <a:spLocks noChangeShapeType="1"/>
            </p:cNvSpPr>
            <p:nvPr/>
          </p:nvSpPr>
          <p:spPr bwMode="auto">
            <a:xfrm>
              <a:off x="3898900" y="4286250"/>
              <a:ext cx="109538" cy="0"/>
            </a:xfrm>
            <a:prstGeom prst="line">
              <a:avLst/>
            </a:prstGeom>
            <a:noFill/>
            <a:ln w="9525">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50" name="Line 81"/>
            <p:cNvSpPr>
              <a:spLocks noChangeShapeType="1"/>
            </p:cNvSpPr>
            <p:nvPr/>
          </p:nvSpPr>
          <p:spPr bwMode="auto">
            <a:xfrm>
              <a:off x="3898900" y="3294063"/>
              <a:ext cx="109538" cy="0"/>
            </a:xfrm>
            <a:prstGeom prst="line">
              <a:avLst/>
            </a:prstGeom>
            <a:noFill/>
            <a:ln w="9525">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51" name="Line 82"/>
            <p:cNvSpPr>
              <a:spLocks noChangeShapeType="1"/>
            </p:cNvSpPr>
            <p:nvPr/>
          </p:nvSpPr>
          <p:spPr bwMode="auto">
            <a:xfrm>
              <a:off x="6929438" y="4286250"/>
              <a:ext cx="111125" cy="0"/>
            </a:xfrm>
            <a:prstGeom prst="line">
              <a:avLst/>
            </a:prstGeom>
            <a:noFill/>
            <a:ln w="9525">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52" name="Line 83"/>
            <p:cNvSpPr>
              <a:spLocks noChangeShapeType="1"/>
            </p:cNvSpPr>
            <p:nvPr/>
          </p:nvSpPr>
          <p:spPr bwMode="auto">
            <a:xfrm>
              <a:off x="6929438" y="3294063"/>
              <a:ext cx="111125" cy="0"/>
            </a:xfrm>
            <a:prstGeom prst="line">
              <a:avLst/>
            </a:prstGeom>
            <a:noFill/>
            <a:ln w="9525">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53" name="Rectangle 84"/>
            <p:cNvSpPr>
              <a:spLocks noChangeArrowheads="1"/>
            </p:cNvSpPr>
            <p:nvPr/>
          </p:nvSpPr>
          <p:spPr bwMode="auto">
            <a:xfrm>
              <a:off x="6724650" y="3203575"/>
              <a:ext cx="175961" cy="206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200">
                  <a:solidFill>
                    <a:srgbClr val="000000"/>
                  </a:solidFill>
                </a:rPr>
                <a:t>$2</a:t>
              </a:r>
              <a:endParaRPr lang="en-US"/>
            </a:p>
          </p:txBody>
        </p:sp>
        <p:sp>
          <p:nvSpPr>
            <p:cNvPr id="54" name="Rectangle 85"/>
            <p:cNvSpPr>
              <a:spLocks noChangeArrowheads="1"/>
            </p:cNvSpPr>
            <p:nvPr/>
          </p:nvSpPr>
          <p:spPr bwMode="auto">
            <a:xfrm>
              <a:off x="6799263" y="4202113"/>
              <a:ext cx="87982" cy="206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200">
                  <a:solidFill>
                    <a:srgbClr val="000000"/>
                  </a:solidFill>
                </a:rPr>
                <a:t>1</a:t>
              </a:r>
              <a:endParaRPr lang="en-US"/>
            </a:p>
          </p:txBody>
        </p:sp>
        <p:sp>
          <p:nvSpPr>
            <p:cNvPr id="55" name="Rectangle 86"/>
            <p:cNvSpPr>
              <a:spLocks noChangeArrowheads="1"/>
            </p:cNvSpPr>
            <p:nvPr/>
          </p:nvSpPr>
          <p:spPr bwMode="auto">
            <a:xfrm>
              <a:off x="3686175" y="3203575"/>
              <a:ext cx="175961" cy="206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200">
                  <a:solidFill>
                    <a:srgbClr val="000000"/>
                  </a:solidFill>
                </a:rPr>
                <a:t>$2</a:t>
              </a:r>
              <a:endParaRPr lang="en-US"/>
            </a:p>
          </p:txBody>
        </p:sp>
        <p:sp>
          <p:nvSpPr>
            <p:cNvPr id="56" name="Rectangle 87"/>
            <p:cNvSpPr>
              <a:spLocks noChangeArrowheads="1"/>
            </p:cNvSpPr>
            <p:nvPr/>
          </p:nvSpPr>
          <p:spPr bwMode="auto">
            <a:xfrm>
              <a:off x="3762375" y="4202113"/>
              <a:ext cx="87982" cy="206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200">
                  <a:solidFill>
                    <a:srgbClr val="000000"/>
                  </a:solidFill>
                </a:rPr>
                <a:t>1</a:t>
              </a:r>
              <a:endParaRPr lang="en-US"/>
            </a:p>
          </p:txBody>
        </p:sp>
        <p:sp>
          <p:nvSpPr>
            <p:cNvPr id="57" name="Rectangle 88"/>
            <p:cNvSpPr>
              <a:spLocks noChangeArrowheads="1"/>
            </p:cNvSpPr>
            <p:nvPr/>
          </p:nvSpPr>
          <p:spPr bwMode="auto">
            <a:xfrm>
              <a:off x="685800" y="3203575"/>
              <a:ext cx="175961" cy="206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200">
                  <a:solidFill>
                    <a:srgbClr val="000000"/>
                  </a:solidFill>
                </a:rPr>
                <a:t>$2</a:t>
              </a:r>
              <a:endParaRPr lang="en-US"/>
            </a:p>
          </p:txBody>
        </p:sp>
        <p:sp>
          <p:nvSpPr>
            <p:cNvPr id="58" name="Rectangle 89"/>
            <p:cNvSpPr>
              <a:spLocks noChangeArrowheads="1"/>
            </p:cNvSpPr>
            <p:nvPr/>
          </p:nvSpPr>
          <p:spPr bwMode="auto">
            <a:xfrm>
              <a:off x="760413" y="4202113"/>
              <a:ext cx="87982" cy="206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200">
                  <a:solidFill>
                    <a:srgbClr val="000000"/>
                  </a:solidFill>
                </a:rPr>
                <a:t>1</a:t>
              </a:r>
              <a:endParaRPr lang="en-US"/>
            </a:p>
          </p:txBody>
        </p:sp>
        <p:sp>
          <p:nvSpPr>
            <p:cNvPr id="59" name="Freeform 110"/>
            <p:cNvSpPr>
              <a:spLocks/>
            </p:cNvSpPr>
            <p:nvPr/>
          </p:nvSpPr>
          <p:spPr bwMode="auto">
            <a:xfrm>
              <a:off x="895350" y="2605088"/>
              <a:ext cx="1928813" cy="2608262"/>
            </a:xfrm>
            <a:custGeom>
              <a:avLst/>
              <a:gdLst>
                <a:gd name="T0" fmla="*/ 2147483647 w 1215"/>
                <a:gd name="T1" fmla="*/ 2147483647 h 1643"/>
                <a:gd name="T2" fmla="*/ 0 w 1215"/>
                <a:gd name="T3" fmla="*/ 2147483647 h 1643"/>
                <a:gd name="T4" fmla="*/ 0 w 1215"/>
                <a:gd name="T5" fmla="*/ 0 h 1643"/>
                <a:gd name="T6" fmla="*/ 0 60000 65536"/>
                <a:gd name="T7" fmla="*/ 0 60000 65536"/>
                <a:gd name="T8" fmla="*/ 0 60000 65536"/>
              </a:gdLst>
              <a:ahLst/>
              <a:cxnLst>
                <a:cxn ang="T6">
                  <a:pos x="T0" y="T1"/>
                </a:cxn>
                <a:cxn ang="T7">
                  <a:pos x="T2" y="T3"/>
                </a:cxn>
                <a:cxn ang="T8">
                  <a:pos x="T4" y="T5"/>
                </a:cxn>
              </a:cxnLst>
              <a:rect l="0" t="0" r="r" b="b"/>
              <a:pathLst>
                <a:path w="1215" h="1643">
                  <a:moveTo>
                    <a:pt x="1215" y="1643"/>
                  </a:moveTo>
                  <a:lnTo>
                    <a:pt x="0" y="1643"/>
                  </a:lnTo>
                  <a:lnTo>
                    <a:pt x="0" y="0"/>
                  </a:lnTo>
                </a:path>
              </a:pathLst>
            </a:custGeom>
            <a:noFill/>
            <a:ln w="9525"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60" name="Freeform 131"/>
            <p:cNvSpPr>
              <a:spLocks/>
            </p:cNvSpPr>
            <p:nvPr/>
          </p:nvSpPr>
          <p:spPr bwMode="auto">
            <a:xfrm>
              <a:off x="6929438" y="2605088"/>
              <a:ext cx="2049462" cy="2608262"/>
            </a:xfrm>
            <a:custGeom>
              <a:avLst/>
              <a:gdLst>
                <a:gd name="T0" fmla="*/ 2147483647 w 1291"/>
                <a:gd name="T1" fmla="*/ 2147483647 h 1643"/>
                <a:gd name="T2" fmla="*/ 0 w 1291"/>
                <a:gd name="T3" fmla="*/ 2147483647 h 1643"/>
                <a:gd name="T4" fmla="*/ 0 w 1291"/>
                <a:gd name="T5" fmla="*/ 0 h 1643"/>
                <a:gd name="T6" fmla="*/ 0 60000 65536"/>
                <a:gd name="T7" fmla="*/ 0 60000 65536"/>
                <a:gd name="T8" fmla="*/ 0 60000 65536"/>
              </a:gdLst>
              <a:ahLst/>
              <a:cxnLst>
                <a:cxn ang="T6">
                  <a:pos x="T0" y="T1"/>
                </a:cxn>
                <a:cxn ang="T7">
                  <a:pos x="T2" y="T3"/>
                </a:cxn>
                <a:cxn ang="T8">
                  <a:pos x="T4" y="T5"/>
                </a:cxn>
              </a:cxnLst>
              <a:rect l="0" t="0" r="r" b="b"/>
              <a:pathLst>
                <a:path w="1291" h="1643">
                  <a:moveTo>
                    <a:pt x="1291" y="1643"/>
                  </a:moveTo>
                  <a:lnTo>
                    <a:pt x="0" y="1643"/>
                  </a:lnTo>
                  <a:lnTo>
                    <a:pt x="0" y="0"/>
                  </a:lnTo>
                </a:path>
              </a:pathLst>
            </a:custGeom>
            <a:noFill/>
            <a:ln w="9525"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61" name="Freeform 152"/>
            <p:cNvSpPr>
              <a:spLocks/>
            </p:cNvSpPr>
            <p:nvPr/>
          </p:nvSpPr>
          <p:spPr bwMode="auto">
            <a:xfrm>
              <a:off x="3898900" y="2605088"/>
              <a:ext cx="1924050" cy="2608262"/>
            </a:xfrm>
            <a:custGeom>
              <a:avLst/>
              <a:gdLst>
                <a:gd name="T0" fmla="*/ 2147483647 w 1212"/>
                <a:gd name="T1" fmla="*/ 2147483647 h 1643"/>
                <a:gd name="T2" fmla="*/ 0 w 1212"/>
                <a:gd name="T3" fmla="*/ 2147483647 h 1643"/>
                <a:gd name="T4" fmla="*/ 0 w 1212"/>
                <a:gd name="T5" fmla="*/ 0 h 1643"/>
                <a:gd name="T6" fmla="*/ 0 60000 65536"/>
                <a:gd name="T7" fmla="*/ 0 60000 65536"/>
                <a:gd name="T8" fmla="*/ 0 60000 65536"/>
              </a:gdLst>
              <a:ahLst/>
              <a:cxnLst>
                <a:cxn ang="T6">
                  <a:pos x="T0" y="T1"/>
                </a:cxn>
                <a:cxn ang="T7">
                  <a:pos x="T2" y="T3"/>
                </a:cxn>
                <a:cxn ang="T8">
                  <a:pos x="T4" y="T5"/>
                </a:cxn>
              </a:cxnLst>
              <a:rect l="0" t="0" r="r" b="b"/>
              <a:pathLst>
                <a:path w="1212" h="1643">
                  <a:moveTo>
                    <a:pt x="1212" y="1643"/>
                  </a:moveTo>
                  <a:lnTo>
                    <a:pt x="0" y="1643"/>
                  </a:lnTo>
                  <a:lnTo>
                    <a:pt x="0" y="0"/>
                  </a:lnTo>
                </a:path>
              </a:pathLst>
            </a:custGeom>
            <a:noFill/>
            <a:ln w="9525" cap="flat">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62" name="Line 153"/>
            <p:cNvSpPr>
              <a:spLocks noChangeShapeType="1"/>
            </p:cNvSpPr>
            <p:nvPr/>
          </p:nvSpPr>
          <p:spPr bwMode="auto">
            <a:xfrm>
              <a:off x="2520950" y="4456113"/>
              <a:ext cx="0" cy="0"/>
            </a:xfrm>
            <a:prstGeom prst="line">
              <a:avLst/>
            </a:prstGeom>
            <a:noFill/>
            <a:ln w="36513">
              <a:solidFill>
                <a:srgbClr val="AEC5E7"/>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63" name="Line 154"/>
            <p:cNvSpPr>
              <a:spLocks noChangeShapeType="1"/>
            </p:cNvSpPr>
            <p:nvPr/>
          </p:nvSpPr>
          <p:spPr bwMode="auto">
            <a:xfrm>
              <a:off x="1504950" y="2927350"/>
              <a:ext cx="0" cy="0"/>
            </a:xfrm>
            <a:prstGeom prst="line">
              <a:avLst/>
            </a:prstGeom>
            <a:noFill/>
            <a:ln w="36513">
              <a:solidFill>
                <a:srgbClr val="AEC5E7"/>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64" name="Line 199"/>
            <p:cNvSpPr>
              <a:spLocks noChangeShapeType="1"/>
            </p:cNvSpPr>
            <p:nvPr/>
          </p:nvSpPr>
          <p:spPr bwMode="auto">
            <a:xfrm flipH="1">
              <a:off x="1965325" y="3184525"/>
              <a:ext cx="752475" cy="1239838"/>
            </a:xfrm>
            <a:prstGeom prst="line">
              <a:avLst/>
            </a:prstGeom>
            <a:noFill/>
            <a:ln w="36513">
              <a:solidFill>
                <a:srgbClr val="EE313C"/>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65" name="Oval 200"/>
            <p:cNvSpPr>
              <a:spLocks noChangeArrowheads="1"/>
            </p:cNvSpPr>
            <p:nvPr/>
          </p:nvSpPr>
          <p:spPr bwMode="auto">
            <a:xfrm>
              <a:off x="2006600" y="4235450"/>
              <a:ext cx="92075" cy="92075"/>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6" name="Oval 201"/>
            <p:cNvSpPr>
              <a:spLocks noChangeArrowheads="1"/>
            </p:cNvSpPr>
            <p:nvPr/>
          </p:nvSpPr>
          <p:spPr bwMode="auto">
            <a:xfrm>
              <a:off x="2613025" y="3243263"/>
              <a:ext cx="90488" cy="92075"/>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7" name="Line 202"/>
            <p:cNvSpPr>
              <a:spLocks noChangeShapeType="1"/>
            </p:cNvSpPr>
            <p:nvPr/>
          </p:nvSpPr>
          <p:spPr bwMode="auto">
            <a:xfrm flipH="1">
              <a:off x="4454525" y="3160713"/>
              <a:ext cx="817563" cy="1268412"/>
            </a:xfrm>
            <a:prstGeom prst="line">
              <a:avLst/>
            </a:prstGeom>
            <a:noFill/>
            <a:ln w="36513">
              <a:solidFill>
                <a:srgbClr val="EE313C"/>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68" name="Line 203"/>
            <p:cNvSpPr>
              <a:spLocks noChangeShapeType="1"/>
            </p:cNvSpPr>
            <p:nvPr/>
          </p:nvSpPr>
          <p:spPr bwMode="auto">
            <a:xfrm flipV="1">
              <a:off x="7875588" y="3124200"/>
              <a:ext cx="979487" cy="1350963"/>
            </a:xfrm>
            <a:prstGeom prst="line">
              <a:avLst/>
            </a:prstGeom>
            <a:noFill/>
            <a:ln w="36513">
              <a:solidFill>
                <a:srgbClr val="EE313C"/>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69" name="Oval 204"/>
            <p:cNvSpPr>
              <a:spLocks noChangeArrowheads="1"/>
            </p:cNvSpPr>
            <p:nvPr/>
          </p:nvSpPr>
          <p:spPr bwMode="auto">
            <a:xfrm>
              <a:off x="4505325" y="4235450"/>
              <a:ext cx="92075" cy="92075"/>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0" name="Oval 205"/>
            <p:cNvSpPr>
              <a:spLocks noChangeArrowheads="1"/>
            </p:cNvSpPr>
            <p:nvPr/>
          </p:nvSpPr>
          <p:spPr bwMode="auto">
            <a:xfrm>
              <a:off x="5148263" y="3248025"/>
              <a:ext cx="92075" cy="92075"/>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1" name="Oval 206"/>
            <p:cNvSpPr>
              <a:spLocks noChangeArrowheads="1"/>
            </p:cNvSpPr>
            <p:nvPr/>
          </p:nvSpPr>
          <p:spPr bwMode="auto">
            <a:xfrm>
              <a:off x="8670925" y="3252788"/>
              <a:ext cx="92075" cy="92075"/>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2" name="Oval 207"/>
            <p:cNvSpPr>
              <a:spLocks noChangeArrowheads="1"/>
            </p:cNvSpPr>
            <p:nvPr/>
          </p:nvSpPr>
          <p:spPr bwMode="auto">
            <a:xfrm>
              <a:off x="7958138" y="4240213"/>
              <a:ext cx="92075" cy="92075"/>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73" name="Line 208"/>
            <p:cNvSpPr>
              <a:spLocks noChangeShapeType="1"/>
            </p:cNvSpPr>
            <p:nvPr/>
          </p:nvSpPr>
          <p:spPr bwMode="auto">
            <a:xfrm flipV="1">
              <a:off x="7288213" y="5108575"/>
              <a:ext cx="0" cy="109538"/>
            </a:xfrm>
            <a:prstGeom prst="line">
              <a:avLst/>
            </a:prstGeom>
            <a:noFill/>
            <a:ln w="9525">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74" name="Line 209"/>
            <p:cNvSpPr>
              <a:spLocks noChangeShapeType="1"/>
            </p:cNvSpPr>
            <p:nvPr/>
          </p:nvSpPr>
          <p:spPr bwMode="auto">
            <a:xfrm flipV="1">
              <a:off x="7646988" y="5108575"/>
              <a:ext cx="0" cy="109538"/>
            </a:xfrm>
            <a:prstGeom prst="line">
              <a:avLst/>
            </a:prstGeom>
            <a:noFill/>
            <a:ln w="9525">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75" name="Line 210"/>
            <p:cNvSpPr>
              <a:spLocks noChangeShapeType="1"/>
            </p:cNvSpPr>
            <p:nvPr/>
          </p:nvSpPr>
          <p:spPr bwMode="auto">
            <a:xfrm flipV="1">
              <a:off x="8004175" y="5108575"/>
              <a:ext cx="0" cy="109538"/>
            </a:xfrm>
            <a:prstGeom prst="line">
              <a:avLst/>
            </a:prstGeom>
            <a:noFill/>
            <a:ln w="9525">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76" name="Line 211"/>
            <p:cNvSpPr>
              <a:spLocks noChangeShapeType="1"/>
            </p:cNvSpPr>
            <p:nvPr/>
          </p:nvSpPr>
          <p:spPr bwMode="auto">
            <a:xfrm flipV="1">
              <a:off x="8362950" y="5108575"/>
              <a:ext cx="0" cy="109538"/>
            </a:xfrm>
            <a:prstGeom prst="line">
              <a:avLst/>
            </a:prstGeom>
            <a:noFill/>
            <a:ln w="9525">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77" name="Line 212"/>
            <p:cNvSpPr>
              <a:spLocks noChangeShapeType="1"/>
            </p:cNvSpPr>
            <p:nvPr/>
          </p:nvSpPr>
          <p:spPr bwMode="auto">
            <a:xfrm flipV="1">
              <a:off x="8721725" y="5108575"/>
              <a:ext cx="0" cy="109538"/>
            </a:xfrm>
            <a:prstGeom prst="line">
              <a:avLst/>
            </a:prstGeom>
            <a:noFill/>
            <a:ln w="9525">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78" name="Rectangle 213"/>
            <p:cNvSpPr>
              <a:spLocks noChangeArrowheads="1"/>
            </p:cNvSpPr>
            <p:nvPr/>
          </p:nvSpPr>
          <p:spPr bwMode="auto">
            <a:xfrm>
              <a:off x="8095538" y="2971110"/>
              <a:ext cx="95164" cy="2413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b="1">
                  <a:solidFill>
                    <a:srgbClr val="000000"/>
                  </a:solidFill>
                </a:rPr>
                <a:t>S</a:t>
              </a:r>
              <a:endParaRPr lang="en-US" sz="2000" b="1"/>
            </a:p>
          </p:txBody>
        </p:sp>
        <p:sp>
          <p:nvSpPr>
            <p:cNvPr id="79" name="Rectangle 214"/>
            <p:cNvSpPr>
              <a:spLocks noChangeArrowheads="1"/>
            </p:cNvSpPr>
            <p:nvPr/>
          </p:nvSpPr>
          <p:spPr bwMode="auto">
            <a:xfrm>
              <a:off x="8207305" y="3087273"/>
              <a:ext cx="481202" cy="1896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100" b="1">
                  <a:solidFill>
                    <a:srgbClr val="000000"/>
                  </a:solidFill>
                </a:rPr>
                <a:t>Market</a:t>
              </a:r>
              <a:endParaRPr lang="en-US" sz="2800" b="1"/>
            </a:p>
          </p:txBody>
        </p:sp>
        <p:sp>
          <p:nvSpPr>
            <p:cNvPr id="80" name="TextBox 29"/>
            <p:cNvSpPr txBox="1">
              <a:spLocks noChangeArrowheads="1"/>
            </p:cNvSpPr>
            <p:nvPr/>
          </p:nvSpPr>
          <p:spPr bwMode="auto">
            <a:xfrm>
              <a:off x="476464" y="1728695"/>
              <a:ext cx="2554074" cy="5860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44475" indent="-244475"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400" b="1" dirty="0">
                  <a:ea typeface="MS PGothic" pitchFamily="34" charset="-128"/>
                </a:rPr>
                <a:t>(a) Mr. Silva’s Individual Supply Curve</a:t>
              </a:r>
            </a:p>
          </p:txBody>
        </p:sp>
        <p:sp>
          <p:nvSpPr>
            <p:cNvPr id="81" name="TextBox 29"/>
            <p:cNvSpPr txBox="1">
              <a:spLocks noChangeArrowheads="1"/>
            </p:cNvSpPr>
            <p:nvPr/>
          </p:nvSpPr>
          <p:spPr bwMode="auto">
            <a:xfrm>
              <a:off x="3656270" y="1728695"/>
              <a:ext cx="2864123" cy="5860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44475" indent="-244475"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400" b="1" dirty="0">
                  <a:ea typeface="MS PGothic" pitchFamily="34" charset="-128"/>
                </a:rPr>
                <a:t>(b) Mr. Liu’s Individual </a:t>
              </a:r>
            </a:p>
            <a:p>
              <a:pPr eaLnBrk="1" hangingPunct="1"/>
              <a:r>
                <a:rPr lang="en-US" sz="1400" b="1" dirty="0">
                  <a:ea typeface="MS PGothic" pitchFamily="34" charset="-128"/>
                </a:rPr>
                <a:t>      Supply Curve</a:t>
              </a:r>
            </a:p>
          </p:txBody>
        </p:sp>
        <p:sp>
          <p:nvSpPr>
            <p:cNvPr id="82" name="TextBox 29"/>
            <p:cNvSpPr txBox="1">
              <a:spLocks noChangeArrowheads="1"/>
            </p:cNvSpPr>
            <p:nvPr/>
          </p:nvSpPr>
          <p:spPr bwMode="auto">
            <a:xfrm>
              <a:off x="6646087" y="1706470"/>
              <a:ext cx="2554074" cy="3447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400" b="1">
                  <a:ea typeface="MS PGothic" pitchFamily="34" charset="-128"/>
                </a:rPr>
                <a:t>(c) Market Supply Curve</a:t>
              </a:r>
            </a:p>
          </p:txBody>
        </p:sp>
        <p:sp>
          <p:nvSpPr>
            <p:cNvPr id="83" name="TextBox 29"/>
            <p:cNvSpPr txBox="1">
              <a:spLocks noChangeArrowheads="1"/>
            </p:cNvSpPr>
            <p:nvPr/>
          </p:nvSpPr>
          <p:spPr bwMode="auto">
            <a:xfrm>
              <a:off x="-70456" y="2429348"/>
              <a:ext cx="991704" cy="6722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1100" b="1" dirty="0">
                  <a:ea typeface="MS PGothic" pitchFamily="34" charset="-128"/>
                </a:rPr>
                <a:t>Price of cotton </a:t>
              </a:r>
            </a:p>
            <a:p>
              <a:pPr algn="ctr" eaLnBrk="1" hangingPunct="1"/>
              <a:r>
                <a:rPr lang="en-US" sz="1100" b="1" dirty="0">
                  <a:ea typeface="MS PGothic" pitchFamily="34" charset="-128"/>
                </a:rPr>
                <a:t>(per pound)</a:t>
              </a:r>
            </a:p>
          </p:txBody>
        </p:sp>
        <p:sp>
          <p:nvSpPr>
            <p:cNvPr id="84" name="TextBox 29"/>
            <p:cNvSpPr txBox="1">
              <a:spLocks noChangeArrowheads="1"/>
            </p:cNvSpPr>
            <p:nvPr/>
          </p:nvSpPr>
          <p:spPr bwMode="auto">
            <a:xfrm>
              <a:off x="2878749" y="2405686"/>
              <a:ext cx="1020151" cy="6722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1100" b="1" dirty="0">
                  <a:ea typeface="MS PGothic" pitchFamily="34" charset="-128"/>
                </a:rPr>
                <a:t>Price of cotton</a:t>
              </a:r>
            </a:p>
            <a:p>
              <a:pPr algn="ctr" eaLnBrk="1" hangingPunct="1"/>
              <a:r>
                <a:rPr lang="en-US" sz="1100" b="1" dirty="0">
                  <a:ea typeface="MS PGothic" pitchFamily="34" charset="-128"/>
                </a:rPr>
                <a:t> (per pound)</a:t>
              </a:r>
            </a:p>
          </p:txBody>
        </p:sp>
        <p:sp>
          <p:nvSpPr>
            <p:cNvPr id="85" name="TextBox 29"/>
            <p:cNvSpPr txBox="1">
              <a:spLocks noChangeArrowheads="1"/>
            </p:cNvSpPr>
            <p:nvPr/>
          </p:nvSpPr>
          <p:spPr bwMode="auto">
            <a:xfrm>
              <a:off x="5925377" y="2420333"/>
              <a:ext cx="980491" cy="6722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1100" b="1" dirty="0">
                  <a:ea typeface="MS PGothic" pitchFamily="34" charset="-128"/>
                </a:rPr>
                <a:t>Price of cotton   (per pound)</a:t>
              </a:r>
            </a:p>
          </p:txBody>
        </p:sp>
        <p:sp>
          <p:nvSpPr>
            <p:cNvPr id="86" name="TextBox 30"/>
            <p:cNvSpPr txBox="1">
              <a:spLocks noChangeArrowheads="1"/>
            </p:cNvSpPr>
            <p:nvPr/>
          </p:nvSpPr>
          <p:spPr bwMode="auto">
            <a:xfrm>
              <a:off x="1838517" y="5505450"/>
              <a:ext cx="1674347" cy="482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100" b="1" dirty="0">
                  <a:ea typeface="MS PGothic" pitchFamily="34" charset="-128"/>
                </a:rPr>
                <a:t>Quantity of cotton (thousands of pounds)</a:t>
              </a:r>
            </a:p>
          </p:txBody>
        </p:sp>
        <p:sp>
          <p:nvSpPr>
            <p:cNvPr id="87" name="TextBox 30"/>
            <p:cNvSpPr txBox="1">
              <a:spLocks noChangeArrowheads="1"/>
            </p:cNvSpPr>
            <p:nvPr/>
          </p:nvSpPr>
          <p:spPr bwMode="auto">
            <a:xfrm>
              <a:off x="4810316" y="5486400"/>
              <a:ext cx="1710078" cy="482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100" b="1" dirty="0">
                  <a:ea typeface="MS PGothic" pitchFamily="34" charset="-128"/>
                </a:rPr>
                <a:t>Quantity of cotton (thousands of pounds)</a:t>
              </a:r>
            </a:p>
          </p:txBody>
        </p:sp>
        <p:sp>
          <p:nvSpPr>
            <p:cNvPr id="88" name="TextBox 30"/>
            <p:cNvSpPr txBox="1">
              <a:spLocks noChangeArrowheads="1"/>
            </p:cNvSpPr>
            <p:nvPr/>
          </p:nvSpPr>
          <p:spPr bwMode="auto">
            <a:xfrm>
              <a:off x="7782114" y="5505450"/>
              <a:ext cx="1727185" cy="482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100" b="1" dirty="0">
                  <a:ea typeface="MS PGothic" pitchFamily="34" charset="-128"/>
                </a:rPr>
                <a:t>Quantity of cotton (thousands of pounds)</a:t>
              </a:r>
            </a:p>
          </p:txBody>
        </p:sp>
        <p:cxnSp>
          <p:nvCxnSpPr>
            <p:cNvPr id="89" name="Straight Connector 86"/>
            <p:cNvCxnSpPr>
              <a:cxnSpLocks noChangeShapeType="1"/>
            </p:cNvCxnSpPr>
            <p:nvPr/>
          </p:nvCxnSpPr>
          <p:spPr bwMode="auto">
            <a:xfrm>
              <a:off x="2649538" y="3276600"/>
              <a:ext cx="0" cy="1752600"/>
            </a:xfrm>
            <a:prstGeom prst="line">
              <a:avLst/>
            </a:prstGeom>
            <a:noFill/>
            <a:ln w="22225">
              <a:solidFill>
                <a:srgbClr val="9C9C9C"/>
              </a:solidFill>
              <a:prstDash val="sysDot"/>
              <a:round/>
              <a:headEnd/>
              <a:tailEnd type="none" w="med" len="lg"/>
            </a:ln>
            <a:extLst>
              <a:ext uri="{909E8E84-426E-40dd-AFC4-6F175D3DCCD1}">
                <a14:hiddenFill xmlns="" xmlns:a14="http://schemas.microsoft.com/office/drawing/2010/main">
                  <a:noFill/>
                </a14:hiddenFill>
              </a:ext>
            </a:extLst>
          </p:spPr>
        </p:cxnSp>
      </p:grpSp>
      <p:sp>
        <p:nvSpPr>
          <p:cNvPr id="91" name="TextBox 90"/>
          <p:cNvSpPr txBox="1"/>
          <p:nvPr/>
        </p:nvSpPr>
        <p:spPr>
          <a:xfrm>
            <a:off x="9441297" y="6377078"/>
            <a:ext cx="1492716"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2 | Module 6</a:t>
            </a:r>
          </a:p>
        </p:txBody>
      </p:sp>
    </p:spTree>
    <p:extLst>
      <p:ext uri="{BB962C8B-B14F-4D97-AF65-F5344CB8AC3E}">
        <p14:creationId xmlns:p14="http://schemas.microsoft.com/office/powerpoint/2010/main" val="139951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pic>
        <p:nvPicPr>
          <p:cNvPr id="9" name="Picture 8"/>
          <p:cNvPicPr>
            <a:picLocks noChangeAspect="1"/>
          </p:cNvPicPr>
          <p:nvPr/>
        </p:nvPicPr>
        <p:blipFill>
          <a:blip r:embed="rId4">
            <a:clrChange>
              <a:clrFrom>
                <a:srgbClr val="FFFFFF"/>
              </a:clrFrom>
              <a:clrTo>
                <a:srgbClr val="FFFFFF">
                  <a:alpha val="0"/>
                </a:srgbClr>
              </a:clrTo>
            </a:clrChange>
          </a:blip>
          <a:stretch>
            <a:fillRect/>
          </a:stretch>
        </p:blipFill>
        <p:spPr>
          <a:xfrm>
            <a:off x="1685176" y="977921"/>
            <a:ext cx="5666600" cy="5645297"/>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rPr>
              <a:t>Factors That Shift Supply</a:t>
            </a:r>
          </a:p>
        </p:txBody>
      </p:sp>
      <p:sp>
        <p:nvSpPr>
          <p:cNvPr id="13" name="TextBox 12"/>
          <p:cNvSpPr txBox="1"/>
          <p:nvPr/>
        </p:nvSpPr>
        <p:spPr>
          <a:xfrm>
            <a:off x="9441297" y="6377078"/>
            <a:ext cx="1492716"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2 | Module 6</a:t>
            </a:r>
          </a:p>
        </p:txBody>
      </p:sp>
    </p:spTree>
    <p:extLst>
      <p:ext uri="{BB962C8B-B14F-4D97-AF65-F5344CB8AC3E}">
        <p14:creationId xmlns:p14="http://schemas.microsoft.com/office/powerpoint/2010/main" val="609852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 name="Picture 14"/>
          <p:cNvPicPr>
            <a:picLocks noChangeAspect="1"/>
          </p:cNvPicPr>
          <p:nvPr/>
        </p:nvPicPr>
        <p:blipFill>
          <a:blip r:embed="rId2"/>
          <a:stretch>
            <a:fillRect/>
          </a:stretch>
        </p:blipFill>
        <p:spPr>
          <a:xfrm>
            <a:off x="0" y="-1"/>
            <a:ext cx="12192000" cy="6868499"/>
          </a:xfrm>
          <a:prstGeom prst="rect">
            <a:avLst/>
          </a:prstGeom>
        </p:spPr>
      </p:pic>
      <p:sp>
        <p:nvSpPr>
          <p:cNvPr id="7" name="Rounded Rectangle 6"/>
          <p:cNvSpPr/>
          <p:nvPr/>
        </p:nvSpPr>
        <p:spPr>
          <a:xfrm>
            <a:off x="314960" y="518160"/>
            <a:ext cx="11572240" cy="6106160"/>
          </a:xfrm>
          <a:prstGeom prst="roundRect">
            <a:avLst/>
          </a:prstGeom>
          <a:solidFill>
            <a:srgbClr val="00B050"/>
          </a:solidFill>
          <a:ln w="635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314960" y="1178560"/>
            <a:ext cx="11572240" cy="5445760"/>
          </a:xfrm>
          <a:prstGeom prst="roundRect">
            <a:avLst/>
          </a:prstGeom>
          <a:solidFill>
            <a:schemeClr val="bg1"/>
          </a:solidFill>
          <a:ln w="9525">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5" name="Rounded Rectangle 4"/>
          <p:cNvSpPr/>
          <p:nvPr/>
        </p:nvSpPr>
        <p:spPr>
          <a:xfrm>
            <a:off x="1351280" y="365125"/>
            <a:ext cx="1595120" cy="945516"/>
          </a:xfrm>
          <a:prstGeom prst="roundRect">
            <a:avLst/>
          </a:prstGeom>
          <a:solidFill>
            <a:schemeClr val="bg1"/>
          </a:solidFill>
          <a:ln w="9525">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F</a:t>
            </a:r>
            <a:r>
              <a:rPr lang="en-US" sz="20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 </a:t>
            </a: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Y</a:t>
            </a:r>
            <a:r>
              <a:rPr lang="en-US" sz="20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 </a:t>
            </a: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I</a:t>
            </a:r>
          </a:p>
        </p:txBody>
      </p:sp>
      <p:sp>
        <p:nvSpPr>
          <p:cNvPr id="8" name="TextBox 7"/>
          <p:cNvSpPr txBox="1"/>
          <p:nvPr/>
        </p:nvSpPr>
        <p:spPr>
          <a:xfrm>
            <a:off x="3088640" y="626666"/>
            <a:ext cx="5543505" cy="523220"/>
          </a:xfrm>
          <a:prstGeom prst="rect">
            <a:avLst/>
          </a:prstGeom>
          <a:noFill/>
        </p:spPr>
        <p:txBody>
          <a:bodyPr wrap="none" rtlCol="0">
            <a:spAutoFit/>
          </a:bodyPr>
          <a:lstStyle/>
          <a:p>
            <a:pPr marL="342900" lvl="0" indent="-342900">
              <a:spcBef>
                <a:spcPct val="20000"/>
              </a:spcBef>
              <a:defRPr/>
            </a:pPr>
            <a:r>
              <a:rPr lang="en-US" sz="2800" b="1" dirty="0">
                <a:solidFill>
                  <a:schemeClr val="bg1"/>
                </a:solidFill>
              </a:rPr>
              <a:t>Only Creatures Small and Pampered</a:t>
            </a:r>
          </a:p>
        </p:txBody>
      </p:sp>
      <p:sp>
        <p:nvSpPr>
          <p:cNvPr id="13" name="TextBox 12"/>
          <p:cNvSpPr txBox="1"/>
          <p:nvPr/>
        </p:nvSpPr>
        <p:spPr>
          <a:xfrm>
            <a:off x="854349" y="1601748"/>
            <a:ext cx="5558644" cy="4930581"/>
          </a:xfrm>
          <a:prstGeom prst="rect">
            <a:avLst/>
          </a:prstGeom>
          <a:noFill/>
        </p:spPr>
        <p:txBody>
          <a:bodyPr wrap="square" rtlCol="0">
            <a:spAutoFit/>
          </a:bodyPr>
          <a:lstStyle/>
          <a:p>
            <a:pPr marL="534988" lvl="0" indent="-239713">
              <a:spcBef>
                <a:spcPct val="20000"/>
              </a:spcBef>
              <a:buFont typeface="Arial" pitchFamily="34" charset="0"/>
              <a:buChar char="•"/>
              <a:defRPr/>
            </a:pPr>
            <a:r>
              <a:rPr lang="en-US" sz="2600" dirty="0">
                <a:solidFill>
                  <a:prstClr val="black"/>
                </a:solidFill>
              </a:rPr>
              <a:t>According to a 2007 article in the New York Times, the U.S. has experienced a severe decline in the number of farm veterinarians over the past two decades.</a:t>
            </a:r>
          </a:p>
          <a:p>
            <a:pPr marL="534988" lvl="0" indent="-239713">
              <a:spcBef>
                <a:spcPct val="20000"/>
              </a:spcBef>
              <a:buFont typeface="Arial" pitchFamily="34" charset="0"/>
              <a:buChar char="•"/>
              <a:defRPr/>
            </a:pPr>
            <a:r>
              <a:rPr lang="en-US" sz="2600" dirty="0">
                <a:solidFill>
                  <a:prstClr val="black"/>
                </a:solidFill>
              </a:rPr>
              <a:t>The source of the problem is the higher demand for pet veterinarians.</a:t>
            </a:r>
          </a:p>
          <a:p>
            <a:pPr marL="534988" lvl="0" indent="-239713">
              <a:spcBef>
                <a:spcPct val="20000"/>
              </a:spcBef>
              <a:buFont typeface="Arial" pitchFamily="34" charset="0"/>
              <a:buChar char="•"/>
              <a:defRPr/>
            </a:pPr>
            <a:r>
              <a:rPr lang="en-US" sz="2600" dirty="0">
                <a:solidFill>
                  <a:prstClr val="black"/>
                </a:solidFill>
              </a:rPr>
              <a:t>Farm veterinary services and pet veterinary services are substitutes in production.</a:t>
            </a:r>
          </a:p>
          <a:p>
            <a:endParaRPr lang="en-US" dirty="0"/>
          </a:p>
        </p:txBody>
      </p:sp>
      <p:sp>
        <p:nvSpPr>
          <p:cNvPr id="17" name="TextBox 16"/>
          <p:cNvSpPr txBox="1"/>
          <p:nvPr/>
        </p:nvSpPr>
        <p:spPr>
          <a:xfrm>
            <a:off x="9441297" y="6377078"/>
            <a:ext cx="1492716"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2 | Module 6</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6644" y="2179157"/>
            <a:ext cx="5067759" cy="3333635"/>
          </a:xfrm>
          <a:prstGeom prst="rect">
            <a:avLst/>
          </a:prstGeom>
        </p:spPr>
      </p:pic>
    </p:spTree>
    <p:extLst>
      <p:ext uri="{BB962C8B-B14F-4D97-AF65-F5344CB8AC3E}">
        <p14:creationId xmlns:p14="http://schemas.microsoft.com/office/powerpoint/2010/main" val="278480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a:t>
            </a:r>
          </a:p>
        </p:txBody>
      </p:sp>
      <p:sp>
        <p:nvSpPr>
          <p:cNvPr id="3" name="Content Placeholder 2"/>
          <p:cNvSpPr>
            <a:spLocks noGrp="1"/>
          </p:cNvSpPr>
          <p:nvPr>
            <p:ph idx="1"/>
          </p:nvPr>
        </p:nvSpPr>
        <p:spPr/>
        <p:txBody>
          <a:bodyPr>
            <a:normAutofit fontScale="92500"/>
          </a:bodyPr>
          <a:lstStyle/>
          <a:p>
            <a:pPr marL="0" indent="0">
              <a:buNone/>
            </a:pPr>
            <a:r>
              <a:rPr lang="en-US" dirty="0"/>
              <a:t>Which of the following is correct regarding supply?</a:t>
            </a:r>
            <a:br>
              <a:rPr lang="en-US" dirty="0"/>
            </a:br>
            <a:r>
              <a:rPr lang="en-US" dirty="0"/>
              <a:t>        A</a:t>
            </a:r>
            <a:r>
              <a:rPr lang="en-US" sz="2400" dirty="0"/>
              <a:t>	 An increase in technology will lead to a decrease in supply causing the supply 	curve to shift left. </a:t>
            </a:r>
          </a:p>
          <a:p>
            <a:pPr marL="457200" lvl="1" indent="0">
              <a:buNone/>
            </a:pPr>
            <a:r>
              <a:rPr lang="en-US" dirty="0"/>
              <a:t>B	A decrease in the number of sellers in the market will lead to an increase in supply </a:t>
            </a:r>
          </a:p>
          <a:p>
            <a:pPr marL="457200" lvl="1" indent="0">
              <a:buNone/>
            </a:pPr>
            <a:r>
              <a:rPr lang="en-US" dirty="0"/>
              <a:t>	leading to a shift of the supply curve to the right. </a:t>
            </a:r>
          </a:p>
          <a:p>
            <a:pPr marL="457200" lvl="1" indent="0">
              <a:buNone/>
            </a:pPr>
            <a:r>
              <a:rPr lang="en-US" dirty="0"/>
              <a:t>C  . A change in price will lead to a change in quantity supplied and a movement along </a:t>
            </a:r>
          </a:p>
          <a:p>
            <a:pPr marL="457200" lvl="1" indent="0">
              <a:buNone/>
            </a:pPr>
            <a:r>
              <a:rPr lang="en-US" dirty="0"/>
              <a:t>	the existing supply curve. </a:t>
            </a:r>
          </a:p>
          <a:p>
            <a:pPr marL="457200" lvl="1" indent="0">
              <a:buNone/>
            </a:pPr>
            <a:r>
              <a:rPr lang="en-US" dirty="0"/>
              <a:t>D	An increase in price will lead to a decrease in supply causing a shift of the supply </a:t>
            </a:r>
          </a:p>
          <a:p>
            <a:pPr marL="457200" lvl="1" indent="0">
              <a:buNone/>
            </a:pPr>
            <a:r>
              <a:rPr lang="en-US" dirty="0"/>
              <a:t>	curve to the left. </a:t>
            </a:r>
          </a:p>
          <a:p>
            <a:pPr marL="457200" lvl="1" indent="0">
              <a:buNone/>
            </a:pPr>
            <a:r>
              <a:rPr lang="en-US" dirty="0"/>
              <a:t>E	A decrease in price of a good will lead to an increase in supply causing a shift of the </a:t>
            </a:r>
          </a:p>
          <a:p>
            <a:pPr marL="457200" lvl="1" indent="0">
              <a:buNone/>
            </a:pPr>
            <a:r>
              <a:rPr lang="en-US" dirty="0"/>
              <a:t>	supply curve to the right. </a:t>
            </a:r>
          </a:p>
          <a:p>
            <a:pPr marL="0" indent="0">
              <a:buNone/>
            </a:pPr>
            <a:endParaRPr lang="en-US" dirty="0"/>
          </a:p>
        </p:txBody>
      </p:sp>
    </p:spTree>
    <p:extLst>
      <p:ext uri="{BB962C8B-B14F-4D97-AF65-F5344CB8AC3E}">
        <p14:creationId xmlns:p14="http://schemas.microsoft.com/office/powerpoint/2010/main" val="377047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a:t>
            </a:r>
          </a:p>
        </p:txBody>
      </p:sp>
      <p:sp>
        <p:nvSpPr>
          <p:cNvPr id="3" name="Content Placeholder 2"/>
          <p:cNvSpPr>
            <a:spLocks noGrp="1"/>
          </p:cNvSpPr>
          <p:nvPr>
            <p:ph idx="1"/>
          </p:nvPr>
        </p:nvSpPr>
        <p:spPr/>
        <p:txBody>
          <a:bodyPr/>
          <a:lstStyle/>
          <a:p>
            <a:pPr marL="0" indent="0">
              <a:buNone/>
            </a:pPr>
            <a:r>
              <a:rPr lang="en-US" dirty="0"/>
              <a:t>An increase in technology, a decrease in input prices, and an increase in the number of sellers in the marketplace will lead to which of the following? </a:t>
            </a:r>
          </a:p>
          <a:p>
            <a:pPr marL="514350" indent="-514350">
              <a:buAutoNum type="alphaUcPeriod"/>
            </a:pPr>
            <a:r>
              <a:rPr lang="en-US" dirty="0"/>
              <a:t>An increase in the quantity supplied </a:t>
            </a:r>
          </a:p>
          <a:p>
            <a:pPr marL="0" indent="0">
              <a:buNone/>
            </a:pPr>
            <a:r>
              <a:rPr lang="en-US" dirty="0"/>
              <a:t>B. A decrease in the quantity supplied </a:t>
            </a:r>
          </a:p>
          <a:p>
            <a:pPr marL="0" indent="0">
              <a:buNone/>
            </a:pPr>
            <a:r>
              <a:rPr lang="en-US" dirty="0"/>
              <a:t>C. An increase in demand</a:t>
            </a:r>
            <a:br>
              <a:rPr lang="en-US" dirty="0"/>
            </a:br>
            <a:r>
              <a:rPr lang="en-US" dirty="0"/>
              <a:t>D. An increase in supply </a:t>
            </a:r>
          </a:p>
          <a:p>
            <a:pPr marL="0" indent="0">
              <a:buNone/>
            </a:pPr>
            <a:r>
              <a:rPr lang="en-US" dirty="0"/>
              <a:t>E. A decrease in supply </a:t>
            </a:r>
          </a:p>
          <a:p>
            <a:pPr marL="0" indent="0">
              <a:buNone/>
            </a:pPr>
            <a:endParaRPr lang="en-US" dirty="0"/>
          </a:p>
        </p:txBody>
      </p:sp>
    </p:spTree>
    <p:extLst>
      <p:ext uri="{BB962C8B-B14F-4D97-AF65-F5344CB8AC3E}">
        <p14:creationId xmlns:p14="http://schemas.microsoft.com/office/powerpoint/2010/main" val="22024770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a:t>
            </a:r>
          </a:p>
        </p:txBody>
      </p:sp>
      <p:sp>
        <p:nvSpPr>
          <p:cNvPr id="3" name="Content Placeholder 2"/>
          <p:cNvSpPr>
            <a:spLocks noGrp="1"/>
          </p:cNvSpPr>
          <p:nvPr>
            <p:ph idx="1"/>
          </p:nvPr>
        </p:nvSpPr>
        <p:spPr/>
        <p:txBody>
          <a:bodyPr/>
          <a:lstStyle/>
          <a:p>
            <a:pPr marL="0" indent="0">
              <a:buNone/>
            </a:pPr>
            <a:r>
              <a:rPr lang="en-US" dirty="0"/>
              <a:t>A decrease in technology, a decrease in input prices, and a decrease in the number of sellers in the marketplace will lead to which of the following? </a:t>
            </a:r>
          </a:p>
          <a:p>
            <a:pPr marL="514350" indent="-514350">
              <a:buAutoNum type="alphaUcPeriod"/>
            </a:pPr>
            <a:r>
              <a:rPr lang="en-US" dirty="0"/>
              <a:t>An increase in the quantity supplied </a:t>
            </a:r>
          </a:p>
          <a:p>
            <a:pPr marL="0" indent="0">
              <a:buNone/>
            </a:pPr>
            <a:r>
              <a:rPr lang="en-US" dirty="0"/>
              <a:t>B. A decrease in the quantity supplied </a:t>
            </a:r>
          </a:p>
          <a:p>
            <a:pPr marL="0" indent="0">
              <a:buNone/>
            </a:pPr>
            <a:r>
              <a:rPr lang="en-US" dirty="0"/>
              <a:t>C. An increase in demand</a:t>
            </a:r>
            <a:br>
              <a:rPr lang="en-US" dirty="0"/>
            </a:br>
            <a:r>
              <a:rPr lang="en-US" dirty="0"/>
              <a:t>D. An increase in supply </a:t>
            </a:r>
          </a:p>
          <a:p>
            <a:pPr marL="0" indent="0">
              <a:buNone/>
            </a:pPr>
            <a:r>
              <a:rPr lang="en-US" dirty="0"/>
              <a:t>E. A decrease in supply </a:t>
            </a:r>
          </a:p>
          <a:p>
            <a:pPr marL="0" indent="0">
              <a:buNone/>
            </a:pPr>
            <a:endParaRPr lang="en-US" dirty="0"/>
          </a:p>
        </p:txBody>
      </p:sp>
    </p:spTree>
    <p:extLst>
      <p:ext uri="{BB962C8B-B14F-4D97-AF65-F5344CB8AC3E}">
        <p14:creationId xmlns:p14="http://schemas.microsoft.com/office/powerpoint/2010/main" val="36316834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a:t>
            </a:r>
          </a:p>
        </p:txBody>
      </p:sp>
      <p:sp>
        <p:nvSpPr>
          <p:cNvPr id="3" name="Content Placeholder 2"/>
          <p:cNvSpPr>
            <a:spLocks noGrp="1"/>
          </p:cNvSpPr>
          <p:nvPr>
            <p:ph idx="1"/>
          </p:nvPr>
        </p:nvSpPr>
        <p:spPr>
          <a:xfrm>
            <a:off x="838200" y="1315466"/>
            <a:ext cx="10515600" cy="4861497"/>
          </a:xfrm>
        </p:spPr>
        <p:txBody>
          <a:bodyPr/>
          <a:lstStyle/>
          <a:p>
            <a:pPr marL="0" indent="0">
              <a:buNone/>
            </a:pPr>
            <a:r>
              <a:rPr lang="en-US" dirty="0"/>
              <a:t>When oil prices fall, what happens to supply of plastics?</a:t>
            </a:r>
            <a:br>
              <a:rPr lang="en-US" dirty="0"/>
            </a:br>
            <a:endParaRPr lang="en-US" dirty="0"/>
          </a:p>
          <a:p>
            <a:pPr marL="0" indent="0">
              <a:buNone/>
            </a:pPr>
            <a:r>
              <a:rPr lang="en-US" dirty="0"/>
              <a:t>A. Supply shifts to the right as price of inputs decreases.</a:t>
            </a:r>
            <a:br>
              <a:rPr lang="en-US" dirty="0"/>
            </a:br>
            <a:r>
              <a:rPr lang="en-US" dirty="0"/>
              <a:t>B. Supply shifts left as more drivers demand gasoline.</a:t>
            </a:r>
            <a:br>
              <a:rPr lang="en-US" dirty="0"/>
            </a:br>
            <a:r>
              <a:rPr lang="en-US" dirty="0"/>
              <a:t>C. Supply shifts as the number of suppliers of plastic declines.</a:t>
            </a:r>
          </a:p>
          <a:p>
            <a:pPr marL="0" indent="0">
              <a:buNone/>
            </a:pPr>
            <a:r>
              <a:rPr lang="en-US" dirty="0"/>
              <a:t>D. Supply shifts to the right as price of inputs increases. </a:t>
            </a:r>
          </a:p>
          <a:p>
            <a:pPr marL="0" indent="0">
              <a:buNone/>
            </a:pPr>
            <a:r>
              <a:rPr lang="en-US" dirty="0"/>
              <a:t>E. Supply shifts as consumers demand more plastic products. </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253210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a:t>
            </a:r>
          </a:p>
        </p:txBody>
      </p:sp>
      <p:sp>
        <p:nvSpPr>
          <p:cNvPr id="3" name="Content Placeholder 2"/>
          <p:cNvSpPr>
            <a:spLocks noGrp="1"/>
          </p:cNvSpPr>
          <p:nvPr>
            <p:ph idx="1"/>
          </p:nvPr>
        </p:nvSpPr>
        <p:spPr>
          <a:xfrm>
            <a:off x="838200" y="1383507"/>
            <a:ext cx="10515600" cy="4793456"/>
          </a:xfrm>
        </p:spPr>
        <p:txBody>
          <a:bodyPr>
            <a:normAutofit/>
          </a:bodyPr>
          <a:lstStyle/>
          <a:p>
            <a:pPr marL="0" indent="0">
              <a:buNone/>
            </a:pPr>
            <a:r>
              <a:rPr lang="en-US" dirty="0"/>
              <a:t>On the way to the supermarket, the tractor trailer carrying peaches tips over and spills peaches all over the highway. The result will be </a:t>
            </a:r>
          </a:p>
          <a:p>
            <a:pPr marL="514350" indent="-514350">
              <a:buAutoNum type="alphaUcPeriod"/>
            </a:pPr>
            <a:r>
              <a:rPr lang="en-US" dirty="0"/>
              <a:t>The quantity supplied of peaches goes down and the price of peaches goes down.</a:t>
            </a:r>
          </a:p>
          <a:p>
            <a:pPr marL="0" indent="0">
              <a:buNone/>
            </a:pPr>
            <a:r>
              <a:rPr lang="en-US" dirty="0"/>
              <a:t>B. The quantity demanded of peaches goes up and the price of peaches goes down. </a:t>
            </a:r>
          </a:p>
          <a:p>
            <a:pPr marL="0" indent="0">
              <a:buNone/>
            </a:pPr>
            <a:r>
              <a:rPr lang="en-US" dirty="0"/>
              <a:t>C. The supply of peaches goes down and the price of peaches goes up.</a:t>
            </a:r>
            <a:br>
              <a:rPr lang="en-US" dirty="0"/>
            </a:br>
            <a:r>
              <a:rPr lang="en-US" dirty="0"/>
              <a:t>D. The supply of peaches goes down and the price of peaches goes down. </a:t>
            </a:r>
          </a:p>
          <a:p>
            <a:pPr marL="0" indent="0">
              <a:buNone/>
            </a:pPr>
            <a:r>
              <a:rPr lang="en-US" dirty="0"/>
              <a:t>E. The demand for peaches goes up and the price of peaches goes up. </a:t>
            </a:r>
          </a:p>
          <a:p>
            <a:pPr marL="0" indent="0">
              <a:buNone/>
            </a:pPr>
            <a:endParaRPr lang="en-US" dirty="0"/>
          </a:p>
        </p:txBody>
      </p:sp>
    </p:spTree>
    <p:extLst>
      <p:ext uri="{BB962C8B-B14F-4D97-AF65-F5344CB8AC3E}">
        <p14:creationId xmlns:p14="http://schemas.microsoft.com/office/powerpoint/2010/main" val="2677396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a:t>
            </a:r>
          </a:p>
        </p:txBody>
      </p:sp>
      <p:sp>
        <p:nvSpPr>
          <p:cNvPr id="3" name="Content Placeholder 2"/>
          <p:cNvSpPr>
            <a:spLocks noGrp="1"/>
          </p:cNvSpPr>
          <p:nvPr>
            <p:ph idx="1"/>
          </p:nvPr>
        </p:nvSpPr>
        <p:spPr/>
        <p:txBody>
          <a:bodyPr/>
          <a:lstStyle/>
          <a:p>
            <a:pPr marL="0" indent="0">
              <a:buNone/>
            </a:pPr>
            <a:r>
              <a:rPr lang="en-US" sz="3200" dirty="0"/>
              <a:t>Draw a graph representing the market for groceries in </a:t>
            </a:r>
            <a:r>
              <a:rPr lang="en-US" sz="3200" dirty="0" err="1"/>
              <a:t>Kingtown</a:t>
            </a:r>
            <a:r>
              <a:rPr lang="en-US" sz="3200" dirty="0"/>
              <a:t> and show what happens when a new supermarket opens in town. Draw a second graph that shows what happens when the cost of hiring workers for this supermarket doubles. </a:t>
            </a:r>
          </a:p>
          <a:p>
            <a:pPr marL="0" indent="0">
              <a:buNone/>
            </a:pPr>
            <a:endParaRPr lang="en-US" dirty="0"/>
          </a:p>
        </p:txBody>
      </p:sp>
    </p:spTree>
    <p:extLst>
      <p:ext uri="{BB962C8B-B14F-4D97-AF65-F5344CB8AC3E}">
        <p14:creationId xmlns:p14="http://schemas.microsoft.com/office/powerpoint/2010/main" val="26272458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
            <a:ext cx="12192000" cy="6868499"/>
          </a:xfrm>
          <a:prstGeom prst="rect">
            <a:avLst/>
          </a:prstGeom>
        </p:spPr>
      </p:pic>
      <p:sp>
        <p:nvSpPr>
          <p:cNvPr id="10" name="Rounded Rectangle 9"/>
          <p:cNvSpPr/>
          <p:nvPr/>
        </p:nvSpPr>
        <p:spPr>
          <a:xfrm>
            <a:off x="314960" y="558800"/>
            <a:ext cx="11572240" cy="606552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2" name="Pentagon 1"/>
          <p:cNvSpPr/>
          <p:nvPr/>
        </p:nvSpPr>
        <p:spPr>
          <a:xfrm>
            <a:off x="0" y="186195"/>
            <a:ext cx="4124960" cy="792480"/>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dirty="0">
                <a:solidFill>
                  <a:schemeClr val="tx1"/>
                </a:solidFill>
                <a:effectLst>
                  <a:outerShdw blurRad="50800" dist="38100" dir="2700000" algn="tl" rotWithShape="0">
                    <a:prstClr val="black">
                      <a:alpha val="40000"/>
                    </a:prstClr>
                  </a:outerShdw>
                </a:effectLst>
                <a:latin typeface="Candara" panose="020E0502030303020204" pitchFamily="34" charset="0"/>
              </a:rPr>
              <a:t>Summary</a:t>
            </a:r>
          </a:p>
        </p:txBody>
      </p:sp>
      <p:sp>
        <p:nvSpPr>
          <p:cNvPr id="7" name="TextBox 6"/>
          <p:cNvSpPr txBox="1"/>
          <p:nvPr/>
        </p:nvSpPr>
        <p:spPr>
          <a:xfrm>
            <a:off x="803728" y="889907"/>
            <a:ext cx="10981871" cy="10750148"/>
          </a:xfrm>
          <a:prstGeom prst="rect">
            <a:avLst/>
          </a:prstGeom>
          <a:noFill/>
        </p:spPr>
        <p:txBody>
          <a:bodyPr wrap="square" rtlCol="0">
            <a:spAutoFit/>
          </a:bodyPr>
          <a:lstStyle/>
          <a:p>
            <a:pPr marL="288925" lvl="0" indent="-288925" fontAlgn="base">
              <a:spcBef>
                <a:spcPct val="20000"/>
              </a:spcBef>
              <a:spcAft>
                <a:spcPct val="0"/>
              </a:spcAft>
              <a:buClr>
                <a:srgbClr val="FF9900"/>
              </a:buClr>
              <a:buFontTx/>
              <a:buAutoNum type="arabicPeriod"/>
            </a:pPr>
            <a:r>
              <a:rPr lang="en-US" sz="2600" dirty="0">
                <a:solidFill>
                  <a:prstClr val="black"/>
                </a:solidFill>
              </a:rPr>
              <a:t>The </a:t>
            </a:r>
            <a:r>
              <a:rPr lang="en-US" sz="2600" b="1" dirty="0">
                <a:solidFill>
                  <a:prstClr val="black"/>
                </a:solidFill>
              </a:rPr>
              <a:t>supply schedule </a:t>
            </a:r>
            <a:r>
              <a:rPr lang="en-US" sz="2600" dirty="0">
                <a:solidFill>
                  <a:prstClr val="black"/>
                </a:solidFill>
              </a:rPr>
              <a:t>shows the </a:t>
            </a:r>
            <a:r>
              <a:rPr lang="en-US" sz="2600" b="1" dirty="0">
                <a:solidFill>
                  <a:prstClr val="black"/>
                </a:solidFill>
              </a:rPr>
              <a:t>quantity supplied </a:t>
            </a:r>
            <a:r>
              <a:rPr lang="en-US" sz="2600" dirty="0">
                <a:solidFill>
                  <a:prstClr val="black"/>
                </a:solidFill>
              </a:rPr>
              <a:t>at each price and is represented graphically by a </a:t>
            </a:r>
            <a:r>
              <a:rPr lang="en-US" sz="2600" b="1" dirty="0">
                <a:solidFill>
                  <a:prstClr val="black"/>
                </a:solidFill>
              </a:rPr>
              <a:t>supply curve. </a:t>
            </a:r>
            <a:r>
              <a:rPr lang="en-US" sz="2600" dirty="0">
                <a:solidFill>
                  <a:prstClr val="black"/>
                </a:solidFill>
              </a:rPr>
              <a:t>Supply curves usually slope upward. </a:t>
            </a:r>
          </a:p>
          <a:p>
            <a:pPr marL="288925" lvl="0" indent="-288925" fontAlgn="base">
              <a:spcBef>
                <a:spcPct val="20000"/>
              </a:spcBef>
              <a:spcAft>
                <a:spcPct val="0"/>
              </a:spcAft>
              <a:buClr>
                <a:srgbClr val="FF9900"/>
              </a:buClr>
              <a:buFontTx/>
              <a:buAutoNum type="arabicPeriod"/>
            </a:pPr>
            <a:r>
              <a:rPr lang="en-US" sz="2600" dirty="0">
                <a:solidFill>
                  <a:prstClr val="black"/>
                </a:solidFill>
              </a:rPr>
              <a:t>A </a:t>
            </a:r>
            <a:r>
              <a:rPr lang="en-US" sz="2600" b="1" dirty="0">
                <a:solidFill>
                  <a:prstClr val="black"/>
                </a:solidFill>
              </a:rPr>
              <a:t>movement along the supply curve </a:t>
            </a:r>
            <a:r>
              <a:rPr lang="en-US" sz="2600" dirty="0">
                <a:solidFill>
                  <a:prstClr val="black"/>
                </a:solidFill>
              </a:rPr>
              <a:t>occurs when price changes. </a:t>
            </a:r>
          </a:p>
          <a:p>
            <a:pPr marL="288925" lvl="0" indent="-288925" fontAlgn="base">
              <a:spcBef>
                <a:spcPct val="20000"/>
              </a:spcBef>
              <a:spcAft>
                <a:spcPct val="0"/>
              </a:spcAft>
              <a:buClr>
                <a:srgbClr val="FF9900"/>
              </a:buClr>
              <a:buFontTx/>
              <a:buAutoNum type="arabicPeriod"/>
            </a:pPr>
            <a:r>
              <a:rPr lang="en-US" sz="2600" dirty="0">
                <a:solidFill>
                  <a:prstClr val="black"/>
                </a:solidFill>
              </a:rPr>
              <a:t>A change in the quantity supplied at any given price is a </a:t>
            </a:r>
            <a:r>
              <a:rPr lang="en-US" sz="2600" b="1" dirty="0">
                <a:solidFill>
                  <a:prstClr val="black"/>
                </a:solidFill>
              </a:rPr>
              <a:t>shifts of the supply curve</a:t>
            </a:r>
            <a:r>
              <a:rPr lang="en-US" sz="2600" dirty="0">
                <a:solidFill>
                  <a:prstClr val="black"/>
                </a:solidFill>
              </a:rPr>
              <a:t>. </a:t>
            </a:r>
          </a:p>
          <a:p>
            <a:pPr marL="288925" lvl="0" indent="-288925" fontAlgn="base">
              <a:spcBef>
                <a:spcPct val="20000"/>
              </a:spcBef>
              <a:spcAft>
                <a:spcPct val="0"/>
              </a:spcAft>
              <a:buClr>
                <a:srgbClr val="FF9900"/>
              </a:buClr>
              <a:buFontTx/>
              <a:buAutoNum type="arabicPeriod"/>
            </a:pPr>
            <a:r>
              <a:rPr lang="en-US" sz="2600" dirty="0">
                <a:solidFill>
                  <a:prstClr val="black"/>
                </a:solidFill>
              </a:rPr>
              <a:t>There are five main factors that shift the supply curve:</a:t>
            </a:r>
          </a:p>
          <a:p>
            <a:pPr marL="838200" lvl="1" indent="-309563" fontAlgn="base">
              <a:spcBef>
                <a:spcPct val="0"/>
              </a:spcBef>
              <a:spcAft>
                <a:spcPct val="0"/>
              </a:spcAft>
              <a:buClr>
                <a:srgbClr val="FF9900"/>
              </a:buClr>
              <a:buFontTx/>
              <a:buChar char="•"/>
            </a:pPr>
            <a:r>
              <a:rPr lang="en-US" sz="2400" dirty="0">
                <a:solidFill>
                  <a:prstClr val="black"/>
                </a:solidFill>
              </a:rPr>
              <a:t>A change in </a:t>
            </a:r>
            <a:r>
              <a:rPr lang="en-US" sz="2400" b="1" dirty="0">
                <a:solidFill>
                  <a:prstClr val="black"/>
                </a:solidFill>
              </a:rPr>
              <a:t>input </a:t>
            </a:r>
            <a:r>
              <a:rPr lang="en-US" sz="2400" dirty="0">
                <a:solidFill>
                  <a:prstClr val="black"/>
                </a:solidFill>
              </a:rPr>
              <a:t>prices</a:t>
            </a:r>
          </a:p>
          <a:p>
            <a:pPr marL="838200" lvl="1" indent="-309563" fontAlgn="base">
              <a:spcBef>
                <a:spcPct val="0"/>
              </a:spcBef>
              <a:spcAft>
                <a:spcPct val="0"/>
              </a:spcAft>
              <a:buClr>
                <a:srgbClr val="FF9900"/>
              </a:buClr>
              <a:buFontTx/>
              <a:buChar char="•"/>
            </a:pPr>
            <a:r>
              <a:rPr lang="en-US" sz="2400" dirty="0">
                <a:solidFill>
                  <a:prstClr val="black"/>
                </a:solidFill>
              </a:rPr>
              <a:t>A change in the prices of related goods and services</a:t>
            </a:r>
          </a:p>
          <a:p>
            <a:pPr marL="838200" lvl="1" indent="-309563" fontAlgn="base">
              <a:spcBef>
                <a:spcPct val="0"/>
              </a:spcBef>
              <a:spcAft>
                <a:spcPct val="0"/>
              </a:spcAft>
              <a:buClr>
                <a:srgbClr val="FF9900"/>
              </a:buClr>
              <a:buFontTx/>
              <a:buChar char="•"/>
            </a:pPr>
            <a:r>
              <a:rPr lang="en-US" sz="2400" dirty="0">
                <a:solidFill>
                  <a:prstClr val="black"/>
                </a:solidFill>
              </a:rPr>
              <a:t>A change in technology</a:t>
            </a:r>
          </a:p>
          <a:p>
            <a:pPr marL="838200" lvl="1" indent="-309563" fontAlgn="base">
              <a:spcBef>
                <a:spcPct val="0"/>
              </a:spcBef>
              <a:spcAft>
                <a:spcPct val="0"/>
              </a:spcAft>
              <a:buClr>
                <a:srgbClr val="FF9900"/>
              </a:buClr>
              <a:buFontTx/>
              <a:buChar char="•"/>
            </a:pPr>
            <a:r>
              <a:rPr lang="en-US" sz="2400" dirty="0">
                <a:solidFill>
                  <a:prstClr val="black"/>
                </a:solidFill>
              </a:rPr>
              <a:t>A change in expectations</a:t>
            </a:r>
          </a:p>
          <a:p>
            <a:pPr marL="838200" lvl="1" indent="-309563" fontAlgn="base">
              <a:spcBef>
                <a:spcPct val="0"/>
              </a:spcBef>
              <a:spcAft>
                <a:spcPct val="0"/>
              </a:spcAft>
              <a:buClr>
                <a:srgbClr val="FF9900"/>
              </a:buClr>
              <a:buFontTx/>
              <a:buChar char="•"/>
            </a:pPr>
            <a:r>
              <a:rPr lang="en-US" sz="2400" dirty="0">
                <a:solidFill>
                  <a:prstClr val="black"/>
                </a:solidFill>
              </a:rPr>
              <a:t>A change in the number of producers</a:t>
            </a:r>
          </a:p>
          <a:p>
            <a:pPr marL="288925" lvl="0" indent="-288925">
              <a:spcBef>
                <a:spcPct val="20000"/>
              </a:spcBef>
              <a:buClr>
                <a:srgbClr val="FF9900"/>
              </a:buClr>
              <a:buFontTx/>
              <a:buAutoNum type="arabicPeriod" startAt="5"/>
              <a:defRPr/>
            </a:pPr>
            <a:r>
              <a:rPr lang="en-US" sz="2600" dirty="0">
                <a:solidFill>
                  <a:prstClr val="black"/>
                </a:solidFill>
              </a:rPr>
              <a:t>The market supply curve for a good or service is the horizontal sum of the </a:t>
            </a:r>
            <a:r>
              <a:rPr lang="en-US" sz="2600" b="1" dirty="0">
                <a:solidFill>
                  <a:prstClr val="black"/>
                </a:solidFill>
              </a:rPr>
              <a:t>individual supply curves </a:t>
            </a:r>
            <a:r>
              <a:rPr lang="en-US" sz="2600" dirty="0">
                <a:solidFill>
                  <a:prstClr val="black"/>
                </a:solidFill>
              </a:rPr>
              <a:t>of all producers in the market.</a:t>
            </a:r>
          </a:p>
          <a:p>
            <a:pPr marL="528637" lvl="1" fontAlgn="base">
              <a:spcBef>
                <a:spcPct val="0"/>
              </a:spcBef>
              <a:spcAft>
                <a:spcPct val="0"/>
              </a:spcAft>
              <a:buClr>
                <a:srgbClr val="FF9900"/>
              </a:buClr>
            </a:pPr>
            <a:endParaRPr lang="en-US" sz="2400" b="1" dirty="0">
              <a:solidFill>
                <a:prstClr val="black"/>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1" name="TextBox 10"/>
          <p:cNvSpPr txBox="1"/>
          <p:nvPr/>
        </p:nvSpPr>
        <p:spPr>
          <a:xfrm>
            <a:off x="9441297" y="6377078"/>
            <a:ext cx="1492716"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2 | Module 6</a:t>
            </a:r>
          </a:p>
        </p:txBody>
      </p:sp>
    </p:spTree>
    <p:extLst>
      <p:ext uri="{BB962C8B-B14F-4D97-AF65-F5344CB8AC3E}">
        <p14:creationId xmlns:p14="http://schemas.microsoft.com/office/powerpoint/2010/main" val="168675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The Demand Schedule and the Demand Curve</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1088137" y="1398023"/>
            <a:ext cx="5121472" cy="6401753"/>
          </a:xfrm>
          <a:prstGeom prst="rect">
            <a:avLst/>
          </a:prstGeom>
          <a:noFill/>
        </p:spPr>
        <p:txBody>
          <a:bodyPr wrap="square" rtlCol="0">
            <a:spAutoFit/>
          </a:bodyPr>
          <a:lstStyle/>
          <a:p>
            <a:pPr marL="393700" lvl="0" indent="-312738" fontAlgn="base">
              <a:spcBef>
                <a:spcPct val="20000"/>
              </a:spcBef>
              <a:spcAft>
                <a:spcPct val="0"/>
              </a:spcAft>
              <a:buFont typeface="Arial" pitchFamily="34" charset="0"/>
              <a:buChar char="•"/>
            </a:pPr>
            <a:r>
              <a:rPr lang="en-US" sz="2600" dirty="0">
                <a:solidFill>
                  <a:prstClr val="black"/>
                </a:solidFill>
              </a:rPr>
              <a:t>A demand schedule shows how much of a good or service consumers will want to buy at different prices.</a:t>
            </a:r>
            <a:endParaRPr lang="en-US" sz="2600" u="sng" dirty="0">
              <a:solidFill>
                <a:srgbClr val="3F6D4E"/>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pSp>
        <p:nvGrpSpPr>
          <p:cNvPr id="12" name="Group 183"/>
          <p:cNvGrpSpPr>
            <a:grpSpLocks/>
          </p:cNvGrpSpPr>
          <p:nvPr/>
        </p:nvGrpSpPr>
        <p:grpSpPr bwMode="auto">
          <a:xfrm>
            <a:off x="6951460" y="1377575"/>
            <a:ext cx="3571875" cy="4521200"/>
            <a:chOff x="2891" y="583"/>
            <a:chExt cx="2455" cy="3342"/>
          </a:xfrm>
        </p:grpSpPr>
        <p:sp>
          <p:nvSpPr>
            <p:cNvPr id="13" name="Rectangle 124"/>
            <p:cNvSpPr>
              <a:spLocks noChangeArrowheads="1"/>
            </p:cNvSpPr>
            <p:nvPr/>
          </p:nvSpPr>
          <p:spPr bwMode="auto">
            <a:xfrm>
              <a:off x="4688" y="1619"/>
              <a:ext cx="212"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900">
                  <a:solidFill>
                    <a:srgbClr val="000000"/>
                  </a:solidFill>
                </a:rPr>
                <a:t>7.1</a:t>
              </a:r>
              <a:endParaRPr lang="en-US"/>
            </a:p>
          </p:txBody>
        </p:sp>
        <p:sp>
          <p:nvSpPr>
            <p:cNvPr id="14" name="Rectangle 125"/>
            <p:cNvSpPr>
              <a:spLocks noChangeArrowheads="1"/>
            </p:cNvSpPr>
            <p:nvPr/>
          </p:nvSpPr>
          <p:spPr bwMode="auto">
            <a:xfrm>
              <a:off x="4688" y="1954"/>
              <a:ext cx="212"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900">
                  <a:solidFill>
                    <a:srgbClr val="000000"/>
                  </a:solidFill>
                </a:rPr>
                <a:t>7.5</a:t>
              </a:r>
              <a:endParaRPr lang="en-US"/>
            </a:p>
          </p:txBody>
        </p:sp>
        <p:sp>
          <p:nvSpPr>
            <p:cNvPr id="15" name="Rectangle 126"/>
            <p:cNvSpPr>
              <a:spLocks noChangeArrowheads="1"/>
            </p:cNvSpPr>
            <p:nvPr/>
          </p:nvSpPr>
          <p:spPr bwMode="auto">
            <a:xfrm>
              <a:off x="4688" y="2288"/>
              <a:ext cx="212"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900">
                  <a:solidFill>
                    <a:srgbClr val="000000"/>
                  </a:solidFill>
                </a:rPr>
                <a:t>8.1</a:t>
              </a:r>
              <a:endParaRPr lang="en-US"/>
            </a:p>
          </p:txBody>
        </p:sp>
        <p:sp>
          <p:nvSpPr>
            <p:cNvPr id="16" name="Rectangle 127"/>
            <p:cNvSpPr>
              <a:spLocks noChangeArrowheads="1"/>
            </p:cNvSpPr>
            <p:nvPr/>
          </p:nvSpPr>
          <p:spPr bwMode="auto">
            <a:xfrm>
              <a:off x="4688" y="2623"/>
              <a:ext cx="212"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900">
                  <a:solidFill>
                    <a:srgbClr val="000000"/>
                  </a:solidFill>
                </a:rPr>
                <a:t>8.9</a:t>
              </a:r>
              <a:endParaRPr lang="en-US"/>
            </a:p>
          </p:txBody>
        </p:sp>
        <p:sp>
          <p:nvSpPr>
            <p:cNvPr id="17" name="Rectangle 128"/>
            <p:cNvSpPr>
              <a:spLocks noChangeArrowheads="1"/>
            </p:cNvSpPr>
            <p:nvPr/>
          </p:nvSpPr>
          <p:spPr bwMode="auto">
            <a:xfrm>
              <a:off x="4612" y="2960"/>
              <a:ext cx="296"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900">
                  <a:solidFill>
                    <a:srgbClr val="000000"/>
                  </a:solidFill>
                </a:rPr>
                <a:t>10.0</a:t>
              </a:r>
              <a:endParaRPr lang="en-US"/>
            </a:p>
          </p:txBody>
        </p:sp>
        <p:sp>
          <p:nvSpPr>
            <p:cNvPr id="18" name="Rectangle 129"/>
            <p:cNvSpPr>
              <a:spLocks noChangeArrowheads="1"/>
            </p:cNvSpPr>
            <p:nvPr/>
          </p:nvSpPr>
          <p:spPr bwMode="auto">
            <a:xfrm>
              <a:off x="4612" y="3295"/>
              <a:ext cx="296"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900">
                  <a:solidFill>
                    <a:srgbClr val="000000"/>
                  </a:solidFill>
                </a:rPr>
                <a:t>11.5</a:t>
              </a:r>
              <a:endParaRPr lang="en-US"/>
            </a:p>
          </p:txBody>
        </p:sp>
        <p:sp>
          <p:nvSpPr>
            <p:cNvPr id="19" name="Rectangle 130"/>
            <p:cNvSpPr>
              <a:spLocks noChangeArrowheads="1"/>
            </p:cNvSpPr>
            <p:nvPr/>
          </p:nvSpPr>
          <p:spPr bwMode="auto">
            <a:xfrm>
              <a:off x="4612" y="3630"/>
              <a:ext cx="296"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900">
                  <a:solidFill>
                    <a:srgbClr val="000000"/>
                  </a:solidFill>
                </a:rPr>
                <a:t>14.2</a:t>
              </a:r>
              <a:endParaRPr lang="en-US"/>
            </a:p>
          </p:txBody>
        </p:sp>
        <p:sp>
          <p:nvSpPr>
            <p:cNvPr id="20" name="Rectangle 131"/>
            <p:cNvSpPr>
              <a:spLocks noChangeArrowheads="1"/>
            </p:cNvSpPr>
            <p:nvPr/>
          </p:nvSpPr>
          <p:spPr bwMode="auto">
            <a:xfrm>
              <a:off x="2891" y="847"/>
              <a:ext cx="2455" cy="709"/>
            </a:xfrm>
            <a:prstGeom prst="rect">
              <a:avLst/>
            </a:prstGeom>
            <a:solidFill>
              <a:schemeClr val="accent6">
                <a:lumMod val="40000"/>
                <a:lumOff val="60000"/>
              </a:schemeClr>
            </a:solidFill>
            <a:ln w="9525">
              <a:noFill/>
              <a:miter lim="800000"/>
              <a:headEnd/>
              <a:tailEnd/>
            </a:ln>
          </p:spPr>
          <p:txBody>
            <a:bodyPr/>
            <a:lstStyle/>
            <a:p>
              <a:pPr fontAlgn="auto">
                <a:spcBef>
                  <a:spcPts val="0"/>
                </a:spcBef>
                <a:spcAft>
                  <a:spcPts val="0"/>
                </a:spcAft>
                <a:defRPr/>
              </a:pPr>
              <a:endParaRPr lang="en-US">
                <a:latin typeface="+mn-lt"/>
              </a:endParaRPr>
            </a:p>
          </p:txBody>
        </p:sp>
        <p:sp>
          <p:nvSpPr>
            <p:cNvPr id="21" name="Rectangle 132"/>
            <p:cNvSpPr>
              <a:spLocks noChangeArrowheads="1"/>
            </p:cNvSpPr>
            <p:nvPr/>
          </p:nvSpPr>
          <p:spPr bwMode="auto">
            <a:xfrm>
              <a:off x="2974" y="1019"/>
              <a:ext cx="904" cy="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marL="1588" indent="-1588" algn="ctr"/>
              <a:r>
                <a:rPr lang="en-US" sz="1600" dirty="0">
                  <a:solidFill>
                    <a:srgbClr val="000000"/>
                  </a:solidFill>
                  <a:cs typeface="Arial" pitchFamily="34" charset="0"/>
                </a:rPr>
                <a:t>Price of cotton</a:t>
              </a:r>
            </a:p>
            <a:p>
              <a:pPr marL="1588" indent="-1588" algn="ctr"/>
              <a:r>
                <a:rPr lang="en-US" sz="1600" dirty="0">
                  <a:solidFill>
                    <a:srgbClr val="000000"/>
                  </a:solidFill>
                  <a:cs typeface="Arial" pitchFamily="34" charset="0"/>
                </a:rPr>
                <a:t>(per pound)</a:t>
              </a:r>
              <a:endParaRPr lang="en-US" sz="1600" dirty="0">
                <a:cs typeface="Arial" pitchFamily="34" charset="0"/>
              </a:endParaRPr>
            </a:p>
          </p:txBody>
        </p:sp>
        <p:sp>
          <p:nvSpPr>
            <p:cNvPr id="22" name="Rectangle 142"/>
            <p:cNvSpPr>
              <a:spLocks noChangeArrowheads="1"/>
            </p:cNvSpPr>
            <p:nvPr/>
          </p:nvSpPr>
          <p:spPr bwMode="auto">
            <a:xfrm>
              <a:off x="4070" y="921"/>
              <a:ext cx="1152" cy="5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marL="1588" indent="-1588" algn="ctr"/>
              <a:r>
                <a:rPr lang="en-US" sz="1600" dirty="0">
                  <a:solidFill>
                    <a:srgbClr val="000000"/>
                  </a:solidFill>
                  <a:cs typeface="Arial" pitchFamily="34" charset="0"/>
                </a:rPr>
                <a:t>Quantity of cotton beans demanded (billions of pounds)</a:t>
              </a:r>
              <a:endParaRPr lang="en-US" sz="1600" dirty="0">
                <a:cs typeface="Arial" pitchFamily="34" charset="0"/>
              </a:endParaRPr>
            </a:p>
          </p:txBody>
        </p:sp>
        <p:sp>
          <p:nvSpPr>
            <p:cNvPr id="23" name="Rectangle 153"/>
            <p:cNvSpPr>
              <a:spLocks noChangeArrowheads="1"/>
            </p:cNvSpPr>
            <p:nvPr/>
          </p:nvSpPr>
          <p:spPr bwMode="auto">
            <a:xfrm>
              <a:off x="3312" y="1957"/>
              <a:ext cx="296"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900">
                  <a:solidFill>
                    <a:srgbClr val="000000"/>
                  </a:solidFill>
                </a:rPr>
                <a:t>1.75</a:t>
              </a:r>
              <a:endParaRPr lang="en-US"/>
            </a:p>
          </p:txBody>
        </p:sp>
        <p:sp>
          <p:nvSpPr>
            <p:cNvPr id="24" name="Rectangle 154"/>
            <p:cNvSpPr>
              <a:spLocks noChangeArrowheads="1"/>
            </p:cNvSpPr>
            <p:nvPr/>
          </p:nvSpPr>
          <p:spPr bwMode="auto">
            <a:xfrm>
              <a:off x="3312" y="2292"/>
              <a:ext cx="296"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900">
                  <a:solidFill>
                    <a:srgbClr val="000000"/>
                  </a:solidFill>
                </a:rPr>
                <a:t>1.50</a:t>
              </a:r>
              <a:endParaRPr lang="en-US"/>
            </a:p>
          </p:txBody>
        </p:sp>
        <p:sp>
          <p:nvSpPr>
            <p:cNvPr id="25" name="Rectangle 155"/>
            <p:cNvSpPr>
              <a:spLocks noChangeArrowheads="1"/>
            </p:cNvSpPr>
            <p:nvPr/>
          </p:nvSpPr>
          <p:spPr bwMode="auto">
            <a:xfrm>
              <a:off x="3312" y="2629"/>
              <a:ext cx="296"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900">
                  <a:solidFill>
                    <a:srgbClr val="000000"/>
                  </a:solidFill>
                </a:rPr>
                <a:t>1.25</a:t>
              </a:r>
              <a:endParaRPr lang="en-US"/>
            </a:p>
          </p:txBody>
        </p:sp>
        <p:sp>
          <p:nvSpPr>
            <p:cNvPr id="26" name="Rectangle 156"/>
            <p:cNvSpPr>
              <a:spLocks noChangeArrowheads="1"/>
            </p:cNvSpPr>
            <p:nvPr/>
          </p:nvSpPr>
          <p:spPr bwMode="auto">
            <a:xfrm>
              <a:off x="3312" y="2964"/>
              <a:ext cx="296"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900" dirty="0">
                  <a:solidFill>
                    <a:srgbClr val="000000"/>
                  </a:solidFill>
                </a:rPr>
                <a:t>1.00</a:t>
              </a:r>
              <a:endParaRPr lang="en-US" dirty="0"/>
            </a:p>
          </p:txBody>
        </p:sp>
        <p:sp>
          <p:nvSpPr>
            <p:cNvPr id="27" name="Rectangle 157"/>
            <p:cNvSpPr>
              <a:spLocks noChangeArrowheads="1"/>
            </p:cNvSpPr>
            <p:nvPr/>
          </p:nvSpPr>
          <p:spPr bwMode="auto">
            <a:xfrm>
              <a:off x="3312" y="3298"/>
              <a:ext cx="296"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900">
                  <a:solidFill>
                    <a:srgbClr val="000000"/>
                  </a:solidFill>
                </a:rPr>
                <a:t>0.75</a:t>
              </a:r>
              <a:endParaRPr lang="en-US"/>
            </a:p>
          </p:txBody>
        </p:sp>
        <p:sp>
          <p:nvSpPr>
            <p:cNvPr id="28" name="Rectangle 158"/>
            <p:cNvSpPr>
              <a:spLocks noChangeArrowheads="1"/>
            </p:cNvSpPr>
            <p:nvPr/>
          </p:nvSpPr>
          <p:spPr bwMode="auto">
            <a:xfrm>
              <a:off x="3312" y="3633"/>
              <a:ext cx="296"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900">
                  <a:solidFill>
                    <a:srgbClr val="000000"/>
                  </a:solidFill>
                </a:rPr>
                <a:t>0.50</a:t>
              </a:r>
              <a:endParaRPr lang="en-US"/>
            </a:p>
          </p:txBody>
        </p:sp>
        <p:sp>
          <p:nvSpPr>
            <p:cNvPr id="29" name="Rectangle 159"/>
            <p:cNvSpPr>
              <a:spLocks noChangeArrowheads="1"/>
            </p:cNvSpPr>
            <p:nvPr/>
          </p:nvSpPr>
          <p:spPr bwMode="auto">
            <a:xfrm>
              <a:off x="3242" y="1617"/>
              <a:ext cx="381"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900">
                  <a:solidFill>
                    <a:srgbClr val="000000"/>
                  </a:solidFill>
                </a:rPr>
                <a:t>$2.00</a:t>
              </a:r>
              <a:endParaRPr lang="en-US"/>
            </a:p>
          </p:txBody>
        </p:sp>
        <p:sp>
          <p:nvSpPr>
            <p:cNvPr id="30" name="Rectangle 160"/>
            <p:cNvSpPr>
              <a:spLocks noChangeArrowheads="1"/>
            </p:cNvSpPr>
            <p:nvPr/>
          </p:nvSpPr>
          <p:spPr bwMode="auto">
            <a:xfrm>
              <a:off x="2891" y="583"/>
              <a:ext cx="2455" cy="3342"/>
            </a:xfrm>
            <a:prstGeom prst="rect">
              <a:avLst/>
            </a:prstGeom>
            <a:noFill/>
            <a:ln w="28575">
              <a:solidFill>
                <a:srgbClr val="E2AC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1" name="Rectangle 161"/>
            <p:cNvSpPr>
              <a:spLocks noChangeArrowheads="1"/>
            </p:cNvSpPr>
            <p:nvPr/>
          </p:nvSpPr>
          <p:spPr bwMode="auto">
            <a:xfrm>
              <a:off x="3242" y="616"/>
              <a:ext cx="1688"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lgn="ctr"/>
              <a:r>
                <a:rPr lang="en-US" sz="1600" b="1" dirty="0">
                  <a:solidFill>
                    <a:srgbClr val="000000"/>
                  </a:solidFill>
                </a:rPr>
                <a:t>Demand Schedule for Cotton</a:t>
              </a:r>
              <a:endParaRPr lang="en-US" sz="1600" b="1" dirty="0"/>
            </a:p>
          </p:txBody>
        </p:sp>
        <p:sp>
          <p:nvSpPr>
            <p:cNvPr id="32" name="Line 173"/>
            <p:cNvSpPr>
              <a:spLocks noChangeShapeType="1"/>
            </p:cNvSpPr>
            <p:nvPr/>
          </p:nvSpPr>
          <p:spPr bwMode="auto">
            <a:xfrm>
              <a:off x="2891" y="1556"/>
              <a:ext cx="2455" cy="0"/>
            </a:xfrm>
            <a:prstGeom prst="line">
              <a:avLst/>
            </a:prstGeom>
            <a:noFill/>
            <a:ln w="14288">
              <a:solidFill>
                <a:srgbClr val="E2AC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33" name="Line 174"/>
            <p:cNvSpPr>
              <a:spLocks noChangeShapeType="1"/>
            </p:cNvSpPr>
            <p:nvPr/>
          </p:nvSpPr>
          <p:spPr bwMode="auto">
            <a:xfrm>
              <a:off x="2891" y="847"/>
              <a:ext cx="2455" cy="0"/>
            </a:xfrm>
            <a:prstGeom prst="line">
              <a:avLst/>
            </a:prstGeom>
            <a:noFill/>
            <a:ln w="14288">
              <a:solidFill>
                <a:srgbClr val="E2AC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34" name="Line 175"/>
            <p:cNvSpPr>
              <a:spLocks noChangeShapeType="1"/>
            </p:cNvSpPr>
            <p:nvPr/>
          </p:nvSpPr>
          <p:spPr bwMode="auto">
            <a:xfrm>
              <a:off x="3935" y="845"/>
              <a:ext cx="0" cy="3071"/>
            </a:xfrm>
            <a:prstGeom prst="line">
              <a:avLst/>
            </a:prstGeom>
            <a:noFill/>
            <a:ln w="14288">
              <a:solidFill>
                <a:srgbClr val="E2AC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grpSp>
      <p:sp>
        <p:nvSpPr>
          <p:cNvPr id="36" name="TextBox 35"/>
          <p:cNvSpPr txBox="1"/>
          <p:nvPr/>
        </p:nvSpPr>
        <p:spPr>
          <a:xfrm>
            <a:off x="9441297" y="6377078"/>
            <a:ext cx="1492716"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2 | Module 5</a:t>
            </a:r>
          </a:p>
        </p:txBody>
      </p:sp>
    </p:spTree>
    <p:extLst>
      <p:ext uri="{BB962C8B-B14F-4D97-AF65-F5344CB8AC3E}">
        <p14:creationId xmlns:p14="http://schemas.microsoft.com/office/powerpoint/2010/main" val="104630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Supply, Demand and Equilibrium</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680812" y="1246286"/>
            <a:ext cx="10553463" cy="7906780"/>
          </a:xfrm>
          <a:prstGeom prst="rect">
            <a:avLst/>
          </a:prstGeom>
          <a:noFill/>
        </p:spPr>
        <p:txBody>
          <a:bodyPr wrap="square" rtlCol="0">
            <a:spAutoFit/>
          </a:bodyPr>
          <a:lstStyle/>
          <a:p>
            <a:pPr marL="309563" lvl="0" indent="-309563">
              <a:lnSpc>
                <a:spcPct val="90000"/>
              </a:lnSpc>
              <a:spcBef>
                <a:spcPct val="20000"/>
              </a:spcBef>
              <a:buFont typeface="Arial" pitchFamily="34" charset="0"/>
              <a:buChar char="•"/>
              <a:defRPr/>
            </a:pPr>
            <a:r>
              <a:rPr lang="en-US" sz="2600" b="1" dirty="0">
                <a:solidFill>
                  <a:prstClr val="black"/>
                </a:solidFill>
              </a:rPr>
              <a:t>Equilibrium</a:t>
            </a:r>
            <a:r>
              <a:rPr lang="en-US" sz="2600" dirty="0">
                <a:solidFill>
                  <a:prstClr val="black"/>
                </a:solidFill>
              </a:rPr>
              <a:t> in a competitive market: when the quantity demanded of a good equals the quantity supplied of that good.</a:t>
            </a:r>
          </a:p>
          <a:p>
            <a:pPr lvl="0">
              <a:lnSpc>
                <a:spcPct val="90000"/>
              </a:lnSpc>
              <a:spcBef>
                <a:spcPct val="20000"/>
              </a:spcBef>
              <a:defRPr/>
            </a:pPr>
            <a:endParaRPr lang="en-US" sz="2600" dirty="0">
              <a:solidFill>
                <a:prstClr val="black"/>
              </a:solidFill>
            </a:endParaRPr>
          </a:p>
          <a:p>
            <a:pPr marL="309563" lvl="0" indent="-309563">
              <a:lnSpc>
                <a:spcPct val="90000"/>
              </a:lnSpc>
              <a:spcBef>
                <a:spcPct val="20000"/>
              </a:spcBef>
              <a:buFont typeface="Arial" pitchFamily="34" charset="0"/>
              <a:buChar char="•"/>
              <a:defRPr/>
            </a:pPr>
            <a:r>
              <a:rPr lang="en-US" sz="2600" dirty="0">
                <a:solidFill>
                  <a:prstClr val="black"/>
                </a:solidFill>
              </a:rPr>
              <a:t>The price at which this takes place is the </a:t>
            </a:r>
            <a:br>
              <a:rPr lang="en-US" sz="2600" dirty="0">
                <a:solidFill>
                  <a:prstClr val="black"/>
                </a:solidFill>
              </a:rPr>
            </a:br>
            <a:r>
              <a:rPr lang="en-US" sz="2600" b="1" dirty="0">
                <a:solidFill>
                  <a:prstClr val="black"/>
                </a:solidFill>
              </a:rPr>
              <a:t>equilibrium price </a:t>
            </a:r>
            <a:r>
              <a:rPr lang="en-US" sz="2600" dirty="0">
                <a:solidFill>
                  <a:prstClr val="black"/>
                </a:solidFill>
              </a:rPr>
              <a:t>(a.k.a. </a:t>
            </a:r>
            <a:r>
              <a:rPr lang="en-US" sz="2600" i="1" dirty="0">
                <a:solidFill>
                  <a:prstClr val="black"/>
                </a:solidFill>
              </a:rPr>
              <a:t>market-clearing price</a:t>
            </a:r>
            <a:r>
              <a:rPr lang="en-US" sz="2600" dirty="0">
                <a:solidFill>
                  <a:prstClr val="black"/>
                </a:solidFill>
              </a:rPr>
              <a:t>): </a:t>
            </a:r>
          </a:p>
          <a:p>
            <a:pPr marL="844550" lvl="1" indent="-295275">
              <a:lnSpc>
                <a:spcPct val="90000"/>
              </a:lnSpc>
              <a:spcBef>
                <a:spcPct val="20000"/>
              </a:spcBef>
              <a:buFont typeface="Arial" pitchFamily="34" charset="0"/>
              <a:buChar char="–"/>
              <a:defRPr/>
            </a:pPr>
            <a:r>
              <a:rPr lang="en-US" sz="2400" dirty="0">
                <a:solidFill>
                  <a:prstClr val="black"/>
                </a:solidFill>
              </a:rPr>
              <a:t>Every buyer finds a seller and vice versa.</a:t>
            </a:r>
          </a:p>
          <a:p>
            <a:pPr marL="844550" lvl="1" indent="-295275">
              <a:lnSpc>
                <a:spcPct val="90000"/>
              </a:lnSpc>
              <a:spcBef>
                <a:spcPct val="20000"/>
              </a:spcBef>
              <a:buFont typeface="Arial" pitchFamily="34" charset="0"/>
              <a:buChar char="–"/>
              <a:defRPr/>
            </a:pPr>
            <a:r>
              <a:rPr lang="en-US" sz="2400" dirty="0">
                <a:solidFill>
                  <a:prstClr val="black"/>
                </a:solidFill>
              </a:rPr>
              <a:t>The quantity of the good bought and sold </a:t>
            </a:r>
            <a:br>
              <a:rPr lang="en-US" sz="2400" dirty="0">
                <a:solidFill>
                  <a:prstClr val="black"/>
                </a:solidFill>
              </a:rPr>
            </a:br>
            <a:r>
              <a:rPr lang="en-US" sz="2400" dirty="0">
                <a:solidFill>
                  <a:prstClr val="black"/>
                </a:solidFill>
              </a:rPr>
              <a:t>at that price is the </a:t>
            </a:r>
            <a:r>
              <a:rPr lang="en-US" sz="2400" b="1" dirty="0">
                <a:solidFill>
                  <a:prstClr val="black"/>
                </a:solidFill>
              </a:rPr>
              <a:t>equilibrium quantity.</a:t>
            </a:r>
            <a:r>
              <a:rPr lang="en-US" sz="2400" dirty="0">
                <a:solidFill>
                  <a:prstClr val="black"/>
                </a:solidFill>
              </a:rPr>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3" name="TextBox 12"/>
          <p:cNvSpPr txBox="1"/>
          <p:nvPr/>
        </p:nvSpPr>
        <p:spPr>
          <a:xfrm>
            <a:off x="9441297" y="6377078"/>
            <a:ext cx="1492716"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2 | Module 7</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0055" y="1743254"/>
            <a:ext cx="3623745" cy="4211616"/>
          </a:xfrm>
          <a:prstGeom prst="rect">
            <a:avLst/>
          </a:prstGeom>
        </p:spPr>
      </p:pic>
    </p:spTree>
    <p:extLst>
      <p:ext uri="{BB962C8B-B14F-4D97-AF65-F5344CB8AC3E}">
        <p14:creationId xmlns:p14="http://schemas.microsoft.com/office/powerpoint/2010/main" val="20680762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Finding the Equilibrium Price and Quantity</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65" name="Text Box 23"/>
          <p:cNvSpPr txBox="1">
            <a:spLocks noChangeArrowheads="1"/>
          </p:cNvSpPr>
          <p:nvPr/>
        </p:nvSpPr>
        <p:spPr bwMode="auto">
          <a:xfrm>
            <a:off x="6960567" y="1962685"/>
            <a:ext cx="2790852" cy="1323439"/>
          </a:xfrm>
          <a:prstGeom prst="rect">
            <a:avLst/>
          </a:prstGeom>
          <a:solidFill>
            <a:schemeClr val="accent6">
              <a:lumMod val="40000"/>
              <a:lumOff val="60000"/>
            </a:schemeClr>
          </a:solidFill>
          <a:ln w="38100" algn="ctr">
            <a:noFill/>
            <a:miter lim="800000"/>
            <a:headEnd/>
            <a:tailEnd type="none" w="med" len="lg"/>
          </a:ln>
          <a:effectLst>
            <a:outerShdw blurRad="50800" dist="38100" dir="2700000" algn="tl" rotWithShape="0">
              <a:prstClr val="black">
                <a:alpha val="40000"/>
              </a:prstClr>
            </a:outerShdw>
          </a:effectLst>
          <a:scene3d>
            <a:camera prst="orthographicFront"/>
            <a:lightRig rig="threePt" dir="t"/>
          </a:scene3d>
          <a:sp3d>
            <a:bevelT/>
          </a:sp3d>
        </p:spPr>
        <p:txBody>
          <a:bodyPr>
            <a:spAutoFit/>
          </a:bodyPr>
          <a:lstStyle/>
          <a:p>
            <a:pPr marL="1588" indent="-1588" fontAlgn="auto">
              <a:spcBef>
                <a:spcPct val="20000"/>
              </a:spcBef>
              <a:spcAft>
                <a:spcPts val="0"/>
              </a:spcAft>
              <a:defRPr/>
            </a:pPr>
            <a:r>
              <a:rPr lang="en-US" sz="2000" dirty="0">
                <a:latin typeface="+mn-lt"/>
              </a:rPr>
              <a:t>Market equilibrium occurs at point E, where the supply curve and the demand curve intersect.  </a:t>
            </a:r>
          </a:p>
        </p:txBody>
      </p:sp>
      <p:cxnSp>
        <p:nvCxnSpPr>
          <p:cNvPr id="66" name="Straight Connector 86"/>
          <p:cNvCxnSpPr>
            <a:cxnSpLocks noChangeShapeType="1"/>
          </p:cNvCxnSpPr>
          <p:nvPr/>
        </p:nvCxnSpPr>
        <p:spPr bwMode="auto">
          <a:xfrm>
            <a:off x="3726830" y="4117975"/>
            <a:ext cx="1619250" cy="3175"/>
          </a:xfrm>
          <a:prstGeom prst="line">
            <a:avLst/>
          </a:prstGeom>
          <a:noFill/>
          <a:ln w="22225">
            <a:solidFill>
              <a:srgbClr val="9C9C9C"/>
            </a:solidFill>
            <a:prstDash val="sysDot"/>
            <a:round/>
            <a:headEnd/>
            <a:tailEnd type="none" w="med" len="lg"/>
          </a:ln>
          <a:extLst>
            <a:ext uri="{909E8E84-426E-40dd-AFC4-6F175D3DCCD1}">
              <a14:hiddenFill xmlns:a14="http://schemas.microsoft.com/office/drawing/2010/main" xmlns="">
                <a:noFill/>
              </a14:hiddenFill>
            </a:ext>
          </a:extLst>
        </p:spPr>
      </p:cxnSp>
      <p:cxnSp>
        <p:nvCxnSpPr>
          <p:cNvPr id="67" name="Straight Connector 86"/>
          <p:cNvCxnSpPr>
            <a:cxnSpLocks noChangeShapeType="1"/>
          </p:cNvCxnSpPr>
          <p:nvPr/>
        </p:nvCxnSpPr>
        <p:spPr bwMode="auto">
          <a:xfrm>
            <a:off x="5355605" y="4160838"/>
            <a:ext cx="0" cy="903287"/>
          </a:xfrm>
          <a:prstGeom prst="line">
            <a:avLst/>
          </a:prstGeom>
          <a:noFill/>
          <a:ln w="22225">
            <a:solidFill>
              <a:srgbClr val="9C9C9C"/>
            </a:solidFill>
            <a:prstDash val="sysDot"/>
            <a:round/>
            <a:headEnd/>
            <a:tailEnd type="none" w="med" len="lg"/>
          </a:ln>
          <a:extLst>
            <a:ext uri="{909E8E84-426E-40dd-AFC4-6F175D3DCCD1}">
              <a14:hiddenFill xmlns:a14="http://schemas.microsoft.com/office/drawing/2010/main" xmlns="">
                <a:noFill/>
              </a14:hiddenFill>
            </a:ext>
          </a:extLst>
        </p:spPr>
      </p:cxnSp>
      <p:sp>
        <p:nvSpPr>
          <p:cNvPr id="68" name="TextBox 29"/>
          <p:cNvSpPr txBox="1">
            <a:spLocks noChangeArrowheads="1"/>
          </p:cNvSpPr>
          <p:nvPr/>
        </p:nvSpPr>
        <p:spPr bwMode="auto">
          <a:xfrm>
            <a:off x="1717055" y="1739900"/>
            <a:ext cx="1871662"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en-US" sz="1600" b="1" dirty="0">
                <a:ea typeface="MS PGothic" pitchFamily="34" charset="-128"/>
              </a:rPr>
              <a:t>Price of cotton</a:t>
            </a:r>
          </a:p>
          <a:p>
            <a:pPr algn="r" eaLnBrk="1" hangingPunct="1"/>
            <a:r>
              <a:rPr lang="en-US" sz="1600" b="1" dirty="0">
                <a:ea typeface="MS PGothic" pitchFamily="34" charset="-128"/>
              </a:rPr>
              <a:t> (per pound)</a:t>
            </a:r>
          </a:p>
        </p:txBody>
      </p:sp>
      <p:sp>
        <p:nvSpPr>
          <p:cNvPr id="69" name="TextBox 30"/>
          <p:cNvSpPr txBox="1">
            <a:spLocks noChangeArrowheads="1"/>
          </p:cNvSpPr>
          <p:nvPr/>
        </p:nvSpPr>
        <p:spPr bwMode="auto">
          <a:xfrm>
            <a:off x="6406530" y="5572125"/>
            <a:ext cx="2487612"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600" b="1" dirty="0">
                <a:ea typeface="MS PGothic" pitchFamily="34" charset="-128"/>
              </a:rPr>
              <a:t>Quantity of cotton</a:t>
            </a:r>
          </a:p>
          <a:p>
            <a:pPr eaLnBrk="1" hangingPunct="1"/>
            <a:r>
              <a:rPr lang="en-US" sz="1600" b="1" dirty="0">
                <a:ea typeface="MS PGothic" pitchFamily="34" charset="-128"/>
              </a:rPr>
              <a:t> (billions of pounds)</a:t>
            </a:r>
          </a:p>
        </p:txBody>
      </p:sp>
      <p:sp>
        <p:nvSpPr>
          <p:cNvPr id="70" name="Line 29"/>
          <p:cNvSpPr>
            <a:spLocks noChangeShapeType="1"/>
          </p:cNvSpPr>
          <p:nvPr/>
        </p:nvSpPr>
        <p:spPr bwMode="auto">
          <a:xfrm flipV="1">
            <a:off x="3522042" y="1714500"/>
            <a:ext cx="0" cy="3322638"/>
          </a:xfrm>
          <a:prstGeom prst="line">
            <a:avLst/>
          </a:prstGeom>
          <a:noFill/>
          <a:ln w="11113">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1" name="Freeform 30"/>
          <p:cNvSpPr>
            <a:spLocks/>
          </p:cNvSpPr>
          <p:nvPr/>
        </p:nvSpPr>
        <p:spPr bwMode="auto">
          <a:xfrm>
            <a:off x="3522042" y="5108575"/>
            <a:ext cx="149225" cy="136525"/>
          </a:xfrm>
          <a:custGeom>
            <a:avLst/>
            <a:gdLst>
              <a:gd name="T0" fmla="*/ 2147483647 w 102"/>
              <a:gd name="T1" fmla="*/ 2147483647 h 101"/>
              <a:gd name="T2" fmla="*/ 0 w 102"/>
              <a:gd name="T3" fmla="*/ 2147483647 h 101"/>
              <a:gd name="T4" fmla="*/ 0 w 102"/>
              <a:gd name="T5" fmla="*/ 0 h 101"/>
              <a:gd name="T6" fmla="*/ 0 60000 65536"/>
              <a:gd name="T7" fmla="*/ 0 60000 65536"/>
              <a:gd name="T8" fmla="*/ 0 60000 65536"/>
            </a:gdLst>
            <a:ahLst/>
            <a:cxnLst>
              <a:cxn ang="T6">
                <a:pos x="T0" y="T1"/>
              </a:cxn>
              <a:cxn ang="T7">
                <a:pos x="T2" y="T3"/>
              </a:cxn>
              <a:cxn ang="T8">
                <a:pos x="T4" y="T5"/>
              </a:cxn>
            </a:cxnLst>
            <a:rect l="0" t="0" r="r" b="b"/>
            <a:pathLst>
              <a:path w="102" h="101">
                <a:moveTo>
                  <a:pt x="102" y="101"/>
                </a:moveTo>
                <a:lnTo>
                  <a:pt x="0" y="101"/>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2" name="Line 31"/>
          <p:cNvSpPr>
            <a:spLocks noChangeShapeType="1"/>
          </p:cNvSpPr>
          <p:nvPr/>
        </p:nvSpPr>
        <p:spPr bwMode="auto">
          <a:xfrm flipH="1">
            <a:off x="3750642" y="5245100"/>
            <a:ext cx="4178300" cy="0"/>
          </a:xfrm>
          <a:prstGeom prst="line">
            <a:avLst/>
          </a:prstGeom>
          <a:noFill/>
          <a:ln w="11113">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3" name="Rectangle 32"/>
          <p:cNvSpPr>
            <a:spLocks noChangeArrowheads="1"/>
          </p:cNvSpPr>
          <p:nvPr/>
        </p:nvSpPr>
        <p:spPr bwMode="auto">
          <a:xfrm>
            <a:off x="4214192" y="5275263"/>
            <a:ext cx="904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7</a:t>
            </a:r>
            <a:endParaRPr lang="en-US" sz="1400"/>
          </a:p>
        </p:txBody>
      </p:sp>
      <p:sp>
        <p:nvSpPr>
          <p:cNvPr id="74" name="Rectangle 33"/>
          <p:cNvSpPr>
            <a:spLocks noChangeArrowheads="1"/>
          </p:cNvSpPr>
          <p:nvPr/>
        </p:nvSpPr>
        <p:spPr bwMode="auto">
          <a:xfrm>
            <a:off x="3353767" y="5275263"/>
            <a:ext cx="904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0</a:t>
            </a:r>
            <a:endParaRPr lang="en-US" sz="1400"/>
          </a:p>
        </p:txBody>
      </p:sp>
      <p:sp>
        <p:nvSpPr>
          <p:cNvPr id="75" name="Rectangle 34"/>
          <p:cNvSpPr>
            <a:spLocks noChangeArrowheads="1"/>
          </p:cNvSpPr>
          <p:nvPr/>
        </p:nvSpPr>
        <p:spPr bwMode="auto">
          <a:xfrm>
            <a:off x="5268292" y="5275263"/>
            <a:ext cx="18256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10</a:t>
            </a:r>
            <a:endParaRPr lang="en-US" sz="1400"/>
          </a:p>
        </p:txBody>
      </p:sp>
      <p:sp>
        <p:nvSpPr>
          <p:cNvPr id="76" name="Rectangle 35"/>
          <p:cNvSpPr>
            <a:spLocks noChangeArrowheads="1"/>
          </p:cNvSpPr>
          <p:nvPr/>
        </p:nvSpPr>
        <p:spPr bwMode="auto">
          <a:xfrm>
            <a:off x="7105030" y="5275263"/>
            <a:ext cx="18256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15</a:t>
            </a:r>
            <a:endParaRPr lang="en-US" sz="1400"/>
          </a:p>
        </p:txBody>
      </p:sp>
      <p:sp>
        <p:nvSpPr>
          <p:cNvPr id="77" name="Rectangle 36"/>
          <p:cNvSpPr>
            <a:spLocks noChangeArrowheads="1"/>
          </p:cNvSpPr>
          <p:nvPr/>
        </p:nvSpPr>
        <p:spPr bwMode="auto">
          <a:xfrm>
            <a:off x="6370017" y="5275263"/>
            <a:ext cx="18256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13</a:t>
            </a:r>
            <a:endParaRPr lang="en-US" sz="1400"/>
          </a:p>
        </p:txBody>
      </p:sp>
      <p:sp>
        <p:nvSpPr>
          <p:cNvPr id="78" name="Rectangle 37"/>
          <p:cNvSpPr>
            <a:spLocks noChangeArrowheads="1"/>
          </p:cNvSpPr>
          <p:nvPr/>
        </p:nvSpPr>
        <p:spPr bwMode="auto">
          <a:xfrm>
            <a:off x="7838455" y="5275263"/>
            <a:ext cx="18415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17</a:t>
            </a:r>
            <a:endParaRPr lang="en-US" sz="1400"/>
          </a:p>
        </p:txBody>
      </p:sp>
      <p:sp>
        <p:nvSpPr>
          <p:cNvPr id="79" name="Line 48"/>
          <p:cNvSpPr>
            <a:spLocks noChangeShapeType="1"/>
          </p:cNvSpPr>
          <p:nvPr/>
        </p:nvSpPr>
        <p:spPr bwMode="auto">
          <a:xfrm>
            <a:off x="3522042" y="2627313"/>
            <a:ext cx="119063" cy="0"/>
          </a:xfrm>
          <a:prstGeom prst="line">
            <a:avLst/>
          </a:prstGeom>
          <a:noFill/>
          <a:ln w="11113">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80" name="Line 49"/>
          <p:cNvSpPr>
            <a:spLocks noChangeShapeType="1"/>
          </p:cNvSpPr>
          <p:nvPr/>
        </p:nvSpPr>
        <p:spPr bwMode="auto">
          <a:xfrm>
            <a:off x="3522042" y="2998788"/>
            <a:ext cx="119063" cy="0"/>
          </a:xfrm>
          <a:prstGeom prst="line">
            <a:avLst/>
          </a:prstGeom>
          <a:noFill/>
          <a:ln w="11113">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81" name="Line 50"/>
          <p:cNvSpPr>
            <a:spLocks noChangeShapeType="1"/>
          </p:cNvSpPr>
          <p:nvPr/>
        </p:nvSpPr>
        <p:spPr bwMode="auto">
          <a:xfrm>
            <a:off x="3522042" y="3376613"/>
            <a:ext cx="119063" cy="0"/>
          </a:xfrm>
          <a:prstGeom prst="line">
            <a:avLst/>
          </a:prstGeom>
          <a:noFill/>
          <a:ln w="11113">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82" name="Line 51"/>
          <p:cNvSpPr>
            <a:spLocks noChangeShapeType="1"/>
          </p:cNvSpPr>
          <p:nvPr/>
        </p:nvSpPr>
        <p:spPr bwMode="auto">
          <a:xfrm>
            <a:off x="3522042" y="3749675"/>
            <a:ext cx="119063" cy="0"/>
          </a:xfrm>
          <a:prstGeom prst="line">
            <a:avLst/>
          </a:prstGeom>
          <a:noFill/>
          <a:ln w="11113">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83" name="Line 52"/>
          <p:cNvSpPr>
            <a:spLocks noChangeShapeType="1"/>
          </p:cNvSpPr>
          <p:nvPr/>
        </p:nvSpPr>
        <p:spPr bwMode="auto">
          <a:xfrm>
            <a:off x="3522042" y="4122738"/>
            <a:ext cx="119063" cy="0"/>
          </a:xfrm>
          <a:prstGeom prst="line">
            <a:avLst/>
          </a:prstGeom>
          <a:noFill/>
          <a:ln w="11113">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84" name="Line 53"/>
          <p:cNvSpPr>
            <a:spLocks noChangeShapeType="1"/>
          </p:cNvSpPr>
          <p:nvPr/>
        </p:nvSpPr>
        <p:spPr bwMode="auto">
          <a:xfrm>
            <a:off x="3522042" y="4497388"/>
            <a:ext cx="119063" cy="0"/>
          </a:xfrm>
          <a:prstGeom prst="line">
            <a:avLst/>
          </a:prstGeom>
          <a:noFill/>
          <a:ln w="11113">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85" name="Line 54"/>
          <p:cNvSpPr>
            <a:spLocks noChangeShapeType="1"/>
          </p:cNvSpPr>
          <p:nvPr/>
        </p:nvSpPr>
        <p:spPr bwMode="auto">
          <a:xfrm>
            <a:off x="3522042" y="4872038"/>
            <a:ext cx="119063" cy="0"/>
          </a:xfrm>
          <a:prstGeom prst="line">
            <a:avLst/>
          </a:prstGeom>
          <a:noFill/>
          <a:ln w="11113">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86" name="Line 55"/>
          <p:cNvSpPr>
            <a:spLocks noChangeShapeType="1"/>
          </p:cNvSpPr>
          <p:nvPr/>
        </p:nvSpPr>
        <p:spPr bwMode="auto">
          <a:xfrm flipV="1">
            <a:off x="4257055" y="5135563"/>
            <a:ext cx="0" cy="109537"/>
          </a:xfrm>
          <a:prstGeom prst="line">
            <a:avLst/>
          </a:prstGeom>
          <a:noFill/>
          <a:ln w="11113">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87" name="Line 56"/>
          <p:cNvSpPr>
            <a:spLocks noChangeShapeType="1"/>
          </p:cNvSpPr>
          <p:nvPr/>
        </p:nvSpPr>
        <p:spPr bwMode="auto">
          <a:xfrm flipV="1">
            <a:off x="5357192" y="5135563"/>
            <a:ext cx="0" cy="109537"/>
          </a:xfrm>
          <a:prstGeom prst="line">
            <a:avLst/>
          </a:prstGeom>
          <a:noFill/>
          <a:ln w="11113">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88" name="Line 57"/>
          <p:cNvSpPr>
            <a:spLocks noChangeShapeType="1"/>
          </p:cNvSpPr>
          <p:nvPr/>
        </p:nvSpPr>
        <p:spPr bwMode="auto">
          <a:xfrm flipV="1">
            <a:off x="6460505" y="5135563"/>
            <a:ext cx="0" cy="109537"/>
          </a:xfrm>
          <a:prstGeom prst="line">
            <a:avLst/>
          </a:prstGeom>
          <a:noFill/>
          <a:ln w="11113">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89" name="Line 58"/>
          <p:cNvSpPr>
            <a:spLocks noChangeShapeType="1"/>
          </p:cNvSpPr>
          <p:nvPr/>
        </p:nvSpPr>
        <p:spPr bwMode="auto">
          <a:xfrm flipV="1">
            <a:off x="7193930" y="5135563"/>
            <a:ext cx="0" cy="109537"/>
          </a:xfrm>
          <a:prstGeom prst="line">
            <a:avLst/>
          </a:prstGeom>
          <a:noFill/>
          <a:ln w="11113">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90" name="Line 59"/>
          <p:cNvSpPr>
            <a:spLocks noChangeShapeType="1"/>
          </p:cNvSpPr>
          <p:nvPr/>
        </p:nvSpPr>
        <p:spPr bwMode="auto">
          <a:xfrm flipV="1">
            <a:off x="7928942" y="5135563"/>
            <a:ext cx="0" cy="109537"/>
          </a:xfrm>
          <a:prstGeom prst="line">
            <a:avLst/>
          </a:prstGeom>
          <a:noFill/>
          <a:ln w="11113">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91" name="Rectangle 60"/>
          <p:cNvSpPr>
            <a:spLocks noChangeArrowheads="1"/>
          </p:cNvSpPr>
          <p:nvPr/>
        </p:nvSpPr>
        <p:spPr bwMode="auto">
          <a:xfrm>
            <a:off x="3041030" y="2530475"/>
            <a:ext cx="41116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$2.00</a:t>
            </a:r>
            <a:endParaRPr lang="en-US" sz="1400"/>
          </a:p>
        </p:txBody>
      </p:sp>
      <p:sp>
        <p:nvSpPr>
          <p:cNvPr id="92" name="Rectangle 61"/>
          <p:cNvSpPr>
            <a:spLocks noChangeArrowheads="1"/>
          </p:cNvSpPr>
          <p:nvPr/>
        </p:nvSpPr>
        <p:spPr bwMode="auto">
          <a:xfrm>
            <a:off x="3133105" y="2903538"/>
            <a:ext cx="319087"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1.75</a:t>
            </a:r>
            <a:endParaRPr lang="en-US" sz="1400"/>
          </a:p>
        </p:txBody>
      </p:sp>
      <p:sp>
        <p:nvSpPr>
          <p:cNvPr id="93" name="Rectangle 62"/>
          <p:cNvSpPr>
            <a:spLocks noChangeArrowheads="1"/>
          </p:cNvSpPr>
          <p:nvPr/>
        </p:nvSpPr>
        <p:spPr bwMode="auto">
          <a:xfrm>
            <a:off x="3133105" y="3278188"/>
            <a:ext cx="319087"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1.50</a:t>
            </a:r>
            <a:endParaRPr lang="en-US" sz="1400"/>
          </a:p>
        </p:txBody>
      </p:sp>
      <p:sp>
        <p:nvSpPr>
          <p:cNvPr id="94" name="Rectangle 63"/>
          <p:cNvSpPr>
            <a:spLocks noChangeArrowheads="1"/>
          </p:cNvSpPr>
          <p:nvPr/>
        </p:nvSpPr>
        <p:spPr bwMode="auto">
          <a:xfrm>
            <a:off x="3133105" y="3652838"/>
            <a:ext cx="319087"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1.25</a:t>
            </a:r>
            <a:endParaRPr lang="en-US" sz="1400"/>
          </a:p>
        </p:txBody>
      </p:sp>
      <p:sp>
        <p:nvSpPr>
          <p:cNvPr id="95" name="Rectangle 64"/>
          <p:cNvSpPr>
            <a:spLocks noChangeArrowheads="1"/>
          </p:cNvSpPr>
          <p:nvPr/>
        </p:nvSpPr>
        <p:spPr bwMode="auto">
          <a:xfrm>
            <a:off x="3133105" y="4025900"/>
            <a:ext cx="319087" cy="21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1.00</a:t>
            </a:r>
            <a:endParaRPr lang="en-US" sz="1400"/>
          </a:p>
        </p:txBody>
      </p:sp>
      <p:sp>
        <p:nvSpPr>
          <p:cNvPr id="96" name="Rectangle 65"/>
          <p:cNvSpPr>
            <a:spLocks noChangeArrowheads="1"/>
          </p:cNvSpPr>
          <p:nvPr/>
        </p:nvSpPr>
        <p:spPr bwMode="auto">
          <a:xfrm>
            <a:off x="3133105" y="4398963"/>
            <a:ext cx="319087"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0.75</a:t>
            </a:r>
            <a:endParaRPr lang="en-US" sz="1400"/>
          </a:p>
        </p:txBody>
      </p:sp>
      <p:sp>
        <p:nvSpPr>
          <p:cNvPr id="97" name="Rectangle 66"/>
          <p:cNvSpPr>
            <a:spLocks noChangeArrowheads="1"/>
          </p:cNvSpPr>
          <p:nvPr/>
        </p:nvSpPr>
        <p:spPr bwMode="auto">
          <a:xfrm>
            <a:off x="3133105" y="4773613"/>
            <a:ext cx="319087"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0.50</a:t>
            </a:r>
            <a:endParaRPr lang="en-US" sz="1400"/>
          </a:p>
        </p:txBody>
      </p:sp>
      <p:sp>
        <p:nvSpPr>
          <p:cNvPr id="98" name="Freeform 77"/>
          <p:cNvSpPr>
            <a:spLocks/>
          </p:cNvSpPr>
          <p:nvPr/>
        </p:nvSpPr>
        <p:spPr bwMode="auto">
          <a:xfrm>
            <a:off x="4625355" y="2627313"/>
            <a:ext cx="1323975" cy="2244725"/>
          </a:xfrm>
          <a:custGeom>
            <a:avLst/>
            <a:gdLst>
              <a:gd name="T0" fmla="*/ 2147483647 w 267"/>
              <a:gd name="T1" fmla="*/ 0 h 494"/>
              <a:gd name="T2" fmla="*/ 0 w 267"/>
              <a:gd name="T3" fmla="*/ 2147483647 h 494"/>
              <a:gd name="T4" fmla="*/ 0 60000 65536"/>
              <a:gd name="T5" fmla="*/ 0 60000 65536"/>
            </a:gdLst>
            <a:ahLst/>
            <a:cxnLst>
              <a:cxn ang="T4">
                <a:pos x="T0" y="T1"/>
              </a:cxn>
              <a:cxn ang="T5">
                <a:pos x="T2" y="T3"/>
              </a:cxn>
            </a:cxnLst>
            <a:rect l="0" t="0" r="r" b="b"/>
            <a:pathLst>
              <a:path w="267" h="494">
                <a:moveTo>
                  <a:pt x="267" y="0"/>
                </a:moveTo>
                <a:cubicBezTo>
                  <a:pt x="267" y="149"/>
                  <a:pt x="190" y="320"/>
                  <a:pt x="0" y="494"/>
                </a:cubicBezTo>
              </a:path>
            </a:pathLst>
          </a:custGeom>
          <a:noFill/>
          <a:ln w="42863" cap="flat">
            <a:solidFill>
              <a:srgbClr val="EE31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9" name="Rectangle 78"/>
          <p:cNvSpPr>
            <a:spLocks noChangeArrowheads="1"/>
          </p:cNvSpPr>
          <p:nvPr/>
        </p:nvSpPr>
        <p:spPr bwMode="auto">
          <a:xfrm>
            <a:off x="5688980" y="2390775"/>
            <a:ext cx="503237"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b="1">
                <a:solidFill>
                  <a:srgbClr val="000000"/>
                </a:solidFill>
              </a:rPr>
              <a:t>Supply</a:t>
            </a:r>
            <a:endParaRPr lang="en-US" sz="1400" b="1"/>
          </a:p>
        </p:txBody>
      </p:sp>
      <p:sp>
        <p:nvSpPr>
          <p:cNvPr id="100" name="Rectangle 79"/>
          <p:cNvSpPr>
            <a:spLocks noChangeArrowheads="1"/>
          </p:cNvSpPr>
          <p:nvPr/>
        </p:nvSpPr>
        <p:spPr bwMode="auto">
          <a:xfrm>
            <a:off x="6981205" y="4779963"/>
            <a:ext cx="630237"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b="1">
                <a:solidFill>
                  <a:srgbClr val="000000"/>
                </a:solidFill>
              </a:rPr>
              <a:t>Demand</a:t>
            </a:r>
            <a:endParaRPr lang="en-US" sz="1400" b="1"/>
          </a:p>
        </p:txBody>
      </p:sp>
      <p:sp>
        <p:nvSpPr>
          <p:cNvPr id="101" name="Line 81"/>
          <p:cNvSpPr>
            <a:spLocks noChangeShapeType="1"/>
          </p:cNvSpPr>
          <p:nvPr/>
        </p:nvSpPr>
        <p:spPr bwMode="auto">
          <a:xfrm flipV="1">
            <a:off x="3474417" y="5010150"/>
            <a:ext cx="103188" cy="52388"/>
          </a:xfrm>
          <a:prstGeom prst="line">
            <a:avLst/>
          </a:prstGeom>
          <a:noFill/>
          <a:ln w="11113">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02" name="Line 82"/>
          <p:cNvSpPr>
            <a:spLocks noChangeShapeType="1"/>
          </p:cNvSpPr>
          <p:nvPr/>
        </p:nvSpPr>
        <p:spPr bwMode="auto">
          <a:xfrm flipV="1">
            <a:off x="3474417" y="5081588"/>
            <a:ext cx="103188" cy="53975"/>
          </a:xfrm>
          <a:prstGeom prst="line">
            <a:avLst/>
          </a:prstGeom>
          <a:noFill/>
          <a:ln w="11113">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03" name="Line 83"/>
          <p:cNvSpPr>
            <a:spLocks noChangeShapeType="1"/>
          </p:cNvSpPr>
          <p:nvPr/>
        </p:nvSpPr>
        <p:spPr bwMode="auto">
          <a:xfrm flipH="1">
            <a:off x="3641105" y="5194300"/>
            <a:ext cx="60325" cy="95250"/>
          </a:xfrm>
          <a:prstGeom prst="line">
            <a:avLst/>
          </a:prstGeom>
          <a:noFill/>
          <a:ln w="11113">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04" name="Line 84"/>
          <p:cNvSpPr>
            <a:spLocks noChangeShapeType="1"/>
          </p:cNvSpPr>
          <p:nvPr/>
        </p:nvSpPr>
        <p:spPr bwMode="auto">
          <a:xfrm flipH="1">
            <a:off x="3720480" y="5194300"/>
            <a:ext cx="60325" cy="95250"/>
          </a:xfrm>
          <a:prstGeom prst="line">
            <a:avLst/>
          </a:prstGeom>
          <a:noFill/>
          <a:ln w="11113">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05" name="Freeform 85"/>
          <p:cNvSpPr>
            <a:spLocks/>
          </p:cNvSpPr>
          <p:nvPr/>
        </p:nvSpPr>
        <p:spPr bwMode="auto">
          <a:xfrm>
            <a:off x="4296742" y="2627313"/>
            <a:ext cx="2605088" cy="2244725"/>
          </a:xfrm>
          <a:custGeom>
            <a:avLst/>
            <a:gdLst>
              <a:gd name="T0" fmla="*/ 0 w 525"/>
              <a:gd name="T1" fmla="*/ 0 h 494"/>
              <a:gd name="T2" fmla="*/ 2147483647 w 525"/>
              <a:gd name="T3" fmla="*/ 2147483647 h 494"/>
              <a:gd name="T4" fmla="*/ 0 60000 65536"/>
              <a:gd name="T5" fmla="*/ 0 60000 65536"/>
            </a:gdLst>
            <a:ahLst/>
            <a:cxnLst>
              <a:cxn ang="T4">
                <a:pos x="T0" y="T1"/>
              </a:cxn>
              <a:cxn ang="T5">
                <a:pos x="T2" y="T3"/>
              </a:cxn>
            </a:cxnLst>
            <a:rect l="0" t="0" r="r" b="b"/>
            <a:pathLst>
              <a:path w="525" h="494">
                <a:moveTo>
                  <a:pt x="0" y="0"/>
                </a:moveTo>
                <a:cubicBezTo>
                  <a:pt x="29" y="133"/>
                  <a:pt x="196" y="409"/>
                  <a:pt x="525" y="494"/>
                </a:cubicBezTo>
              </a:path>
            </a:pathLst>
          </a:custGeom>
          <a:noFill/>
          <a:ln w="42863" cap="flat">
            <a:solidFill>
              <a:srgbClr val="3C5DA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6" name="Oval 86"/>
          <p:cNvSpPr>
            <a:spLocks noChangeArrowheads="1"/>
          </p:cNvSpPr>
          <p:nvPr/>
        </p:nvSpPr>
        <p:spPr bwMode="auto">
          <a:xfrm>
            <a:off x="5309567" y="4078288"/>
            <a:ext cx="98425" cy="8890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7" name="Rectangle 87"/>
          <p:cNvSpPr>
            <a:spLocks noChangeArrowheads="1"/>
          </p:cNvSpPr>
          <p:nvPr/>
        </p:nvSpPr>
        <p:spPr bwMode="auto">
          <a:xfrm>
            <a:off x="5495305" y="3994150"/>
            <a:ext cx="873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E</a:t>
            </a:r>
            <a:endParaRPr lang="en-US" sz="1400"/>
          </a:p>
        </p:txBody>
      </p:sp>
      <p:sp>
        <p:nvSpPr>
          <p:cNvPr id="108" name="Line 88"/>
          <p:cNvSpPr>
            <a:spLocks noChangeShapeType="1"/>
          </p:cNvSpPr>
          <p:nvPr/>
        </p:nvSpPr>
        <p:spPr bwMode="auto">
          <a:xfrm flipH="1">
            <a:off x="2874342" y="4122738"/>
            <a:ext cx="215900" cy="0"/>
          </a:xfrm>
          <a:prstGeom prst="line">
            <a:avLst/>
          </a:prstGeom>
          <a:noFill/>
          <a:ln w="11113">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09" name="Line 89"/>
          <p:cNvSpPr>
            <a:spLocks noChangeShapeType="1"/>
          </p:cNvSpPr>
          <p:nvPr/>
        </p:nvSpPr>
        <p:spPr bwMode="auto">
          <a:xfrm flipH="1">
            <a:off x="5630242" y="4122738"/>
            <a:ext cx="219075" cy="0"/>
          </a:xfrm>
          <a:prstGeom prst="line">
            <a:avLst/>
          </a:prstGeom>
          <a:noFill/>
          <a:ln w="11113">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10" name="Line 90"/>
          <p:cNvSpPr>
            <a:spLocks noChangeShapeType="1"/>
          </p:cNvSpPr>
          <p:nvPr/>
        </p:nvSpPr>
        <p:spPr bwMode="auto">
          <a:xfrm>
            <a:off x="5357192" y="5457825"/>
            <a:ext cx="0" cy="201613"/>
          </a:xfrm>
          <a:prstGeom prst="line">
            <a:avLst/>
          </a:prstGeom>
          <a:noFill/>
          <a:ln w="11113">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11" name="Freeform 91"/>
          <p:cNvSpPr>
            <a:spLocks/>
          </p:cNvSpPr>
          <p:nvPr/>
        </p:nvSpPr>
        <p:spPr bwMode="auto">
          <a:xfrm>
            <a:off x="5849317" y="3973513"/>
            <a:ext cx="1187450" cy="312737"/>
          </a:xfrm>
          <a:custGeom>
            <a:avLst/>
            <a:gdLst>
              <a:gd name="T0" fmla="*/ 2147483647 w 184"/>
              <a:gd name="T1" fmla="*/ 1374608387 h 62"/>
              <a:gd name="T2" fmla="*/ 2147483647 w 184"/>
              <a:gd name="T3" fmla="*/ 1775536725 h 62"/>
              <a:gd name="T4" fmla="*/ 481879413 w 184"/>
              <a:gd name="T5" fmla="*/ 1775536725 h 62"/>
              <a:gd name="T6" fmla="*/ 0 w 184"/>
              <a:gd name="T7" fmla="*/ 1374608387 h 62"/>
              <a:gd name="T8" fmla="*/ 0 w 184"/>
              <a:gd name="T9" fmla="*/ 429563783 h 62"/>
              <a:gd name="T10" fmla="*/ 481879413 w 184"/>
              <a:gd name="T11" fmla="*/ 0 h 62"/>
              <a:gd name="T12" fmla="*/ 2147483647 w 184"/>
              <a:gd name="T13" fmla="*/ 0 h 62"/>
              <a:gd name="T14" fmla="*/ 2147483647 w 184"/>
              <a:gd name="T15" fmla="*/ 429563783 h 62"/>
              <a:gd name="T16" fmla="*/ 2147483647 w 184"/>
              <a:gd name="T17" fmla="*/ 1374608387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4" h="62">
                <a:moveTo>
                  <a:pt x="184" y="48"/>
                </a:moveTo>
                <a:cubicBezTo>
                  <a:pt x="184" y="55"/>
                  <a:pt x="177" y="62"/>
                  <a:pt x="169" y="62"/>
                </a:cubicBezTo>
                <a:cubicBezTo>
                  <a:pt x="14" y="62"/>
                  <a:pt x="14" y="62"/>
                  <a:pt x="14" y="62"/>
                </a:cubicBezTo>
                <a:cubicBezTo>
                  <a:pt x="6" y="62"/>
                  <a:pt x="0" y="55"/>
                  <a:pt x="0" y="48"/>
                </a:cubicBezTo>
                <a:cubicBezTo>
                  <a:pt x="0" y="15"/>
                  <a:pt x="0" y="15"/>
                  <a:pt x="0" y="15"/>
                </a:cubicBezTo>
                <a:cubicBezTo>
                  <a:pt x="0" y="7"/>
                  <a:pt x="6" y="0"/>
                  <a:pt x="14" y="0"/>
                </a:cubicBezTo>
                <a:cubicBezTo>
                  <a:pt x="169" y="0"/>
                  <a:pt x="169" y="0"/>
                  <a:pt x="169" y="0"/>
                </a:cubicBezTo>
                <a:cubicBezTo>
                  <a:pt x="177" y="0"/>
                  <a:pt x="184" y="7"/>
                  <a:pt x="184" y="15"/>
                </a:cubicBezTo>
                <a:lnTo>
                  <a:pt x="184" y="48"/>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a:p>
        </p:txBody>
      </p:sp>
      <p:sp>
        <p:nvSpPr>
          <p:cNvPr id="112" name="Freeform 97"/>
          <p:cNvSpPr>
            <a:spLocks/>
          </p:cNvSpPr>
          <p:nvPr/>
        </p:nvSpPr>
        <p:spPr bwMode="auto">
          <a:xfrm>
            <a:off x="1842467" y="3922713"/>
            <a:ext cx="1031875" cy="536575"/>
          </a:xfrm>
          <a:custGeom>
            <a:avLst/>
            <a:gdLst>
              <a:gd name="T0" fmla="*/ 2147483647 w 183"/>
              <a:gd name="T1" fmla="*/ 2147483647 h 96"/>
              <a:gd name="T2" fmla="*/ 2147483647 w 183"/>
              <a:gd name="T3" fmla="*/ 2147483647 h 96"/>
              <a:gd name="T4" fmla="*/ 482868625 w 183"/>
              <a:gd name="T5" fmla="*/ 2147483647 h 96"/>
              <a:gd name="T6" fmla="*/ 0 w 183"/>
              <a:gd name="T7" fmla="*/ 2147483647 h 96"/>
              <a:gd name="T8" fmla="*/ 0 w 183"/>
              <a:gd name="T9" fmla="*/ 430591317 h 96"/>
              <a:gd name="T10" fmla="*/ 482868625 w 183"/>
              <a:gd name="T11" fmla="*/ 0 h 96"/>
              <a:gd name="T12" fmla="*/ 2147483647 w 183"/>
              <a:gd name="T13" fmla="*/ 0 h 96"/>
              <a:gd name="T14" fmla="*/ 2147483647 w 183"/>
              <a:gd name="T15" fmla="*/ 430591317 h 96"/>
              <a:gd name="T16" fmla="*/ 2147483647 w 183"/>
              <a:gd name="T17" fmla="*/ 2147483647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3" h="96">
                <a:moveTo>
                  <a:pt x="183" y="82"/>
                </a:moveTo>
                <a:cubicBezTo>
                  <a:pt x="183" y="89"/>
                  <a:pt x="177" y="96"/>
                  <a:pt x="169" y="96"/>
                </a:cubicBezTo>
                <a:cubicBezTo>
                  <a:pt x="14" y="96"/>
                  <a:pt x="14" y="96"/>
                  <a:pt x="14" y="96"/>
                </a:cubicBezTo>
                <a:cubicBezTo>
                  <a:pt x="6" y="96"/>
                  <a:pt x="0" y="89"/>
                  <a:pt x="0" y="82"/>
                </a:cubicBezTo>
                <a:cubicBezTo>
                  <a:pt x="0" y="15"/>
                  <a:pt x="0" y="15"/>
                  <a:pt x="0" y="15"/>
                </a:cubicBezTo>
                <a:cubicBezTo>
                  <a:pt x="0" y="7"/>
                  <a:pt x="6" y="0"/>
                  <a:pt x="14" y="0"/>
                </a:cubicBezTo>
                <a:cubicBezTo>
                  <a:pt x="169" y="0"/>
                  <a:pt x="169" y="0"/>
                  <a:pt x="169" y="0"/>
                </a:cubicBezTo>
                <a:cubicBezTo>
                  <a:pt x="177" y="0"/>
                  <a:pt x="183" y="7"/>
                  <a:pt x="183" y="15"/>
                </a:cubicBezTo>
                <a:lnTo>
                  <a:pt x="183" y="82"/>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a:p>
        </p:txBody>
      </p:sp>
      <p:sp>
        <p:nvSpPr>
          <p:cNvPr id="113" name="TextBox 56"/>
          <p:cNvSpPr txBox="1">
            <a:spLocks noChangeArrowheads="1"/>
          </p:cNvSpPr>
          <p:nvPr/>
        </p:nvSpPr>
        <p:spPr bwMode="auto">
          <a:xfrm>
            <a:off x="5831855" y="3970338"/>
            <a:ext cx="1204912"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600">
                <a:ea typeface="MS PGothic" pitchFamily="34" charset="-128"/>
              </a:rPr>
              <a:t>Equilibrium</a:t>
            </a:r>
          </a:p>
        </p:txBody>
      </p:sp>
      <p:sp>
        <p:nvSpPr>
          <p:cNvPr id="114" name="TextBox 56"/>
          <p:cNvSpPr txBox="1">
            <a:spLocks noChangeArrowheads="1"/>
          </p:cNvSpPr>
          <p:nvPr/>
        </p:nvSpPr>
        <p:spPr bwMode="auto">
          <a:xfrm>
            <a:off x="1821830" y="3927475"/>
            <a:ext cx="1160462"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600">
                <a:ea typeface="MS PGothic" pitchFamily="34" charset="-128"/>
              </a:rPr>
              <a:t>Equilibrium price</a:t>
            </a:r>
          </a:p>
        </p:txBody>
      </p:sp>
      <p:sp>
        <p:nvSpPr>
          <p:cNvPr id="115" name="Freeform 96"/>
          <p:cNvSpPr>
            <a:spLocks/>
          </p:cNvSpPr>
          <p:nvPr/>
        </p:nvSpPr>
        <p:spPr bwMode="auto">
          <a:xfrm>
            <a:off x="4679330" y="5715000"/>
            <a:ext cx="1065212" cy="558800"/>
          </a:xfrm>
          <a:custGeom>
            <a:avLst/>
            <a:gdLst>
              <a:gd name="T0" fmla="*/ 2147483647 w 183"/>
              <a:gd name="T1" fmla="*/ 2147483647 h 96"/>
              <a:gd name="T2" fmla="*/ 2147483647 w 183"/>
              <a:gd name="T3" fmla="*/ 2147483647 h 96"/>
              <a:gd name="T4" fmla="*/ 482868625 w 183"/>
              <a:gd name="T5" fmla="*/ 2147483647 h 96"/>
              <a:gd name="T6" fmla="*/ 0 w 183"/>
              <a:gd name="T7" fmla="*/ 2147483647 h 96"/>
              <a:gd name="T8" fmla="*/ 0 w 183"/>
              <a:gd name="T9" fmla="*/ 404371782 h 96"/>
              <a:gd name="T10" fmla="*/ 482868625 w 183"/>
              <a:gd name="T11" fmla="*/ 0 h 96"/>
              <a:gd name="T12" fmla="*/ 2147483647 w 183"/>
              <a:gd name="T13" fmla="*/ 0 h 96"/>
              <a:gd name="T14" fmla="*/ 2147483647 w 183"/>
              <a:gd name="T15" fmla="*/ 404371782 h 96"/>
              <a:gd name="T16" fmla="*/ 2147483647 w 183"/>
              <a:gd name="T17" fmla="*/ 2147483647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3" h="96">
                <a:moveTo>
                  <a:pt x="183" y="81"/>
                </a:moveTo>
                <a:cubicBezTo>
                  <a:pt x="183" y="89"/>
                  <a:pt x="177" y="96"/>
                  <a:pt x="169" y="96"/>
                </a:cubicBezTo>
                <a:cubicBezTo>
                  <a:pt x="14" y="96"/>
                  <a:pt x="14" y="96"/>
                  <a:pt x="14" y="96"/>
                </a:cubicBezTo>
                <a:cubicBezTo>
                  <a:pt x="6" y="96"/>
                  <a:pt x="0" y="89"/>
                  <a:pt x="0" y="81"/>
                </a:cubicBezTo>
                <a:cubicBezTo>
                  <a:pt x="0" y="14"/>
                  <a:pt x="0" y="14"/>
                  <a:pt x="0" y="14"/>
                </a:cubicBezTo>
                <a:cubicBezTo>
                  <a:pt x="0" y="7"/>
                  <a:pt x="6" y="0"/>
                  <a:pt x="14" y="0"/>
                </a:cubicBezTo>
                <a:cubicBezTo>
                  <a:pt x="169" y="0"/>
                  <a:pt x="169" y="0"/>
                  <a:pt x="169" y="0"/>
                </a:cubicBezTo>
                <a:cubicBezTo>
                  <a:pt x="177" y="0"/>
                  <a:pt x="183" y="7"/>
                  <a:pt x="183" y="14"/>
                </a:cubicBezTo>
                <a:lnTo>
                  <a:pt x="183" y="81"/>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a:p>
        </p:txBody>
      </p:sp>
      <p:sp>
        <p:nvSpPr>
          <p:cNvPr id="116" name="TextBox 56"/>
          <p:cNvSpPr txBox="1">
            <a:spLocks noChangeArrowheads="1"/>
          </p:cNvSpPr>
          <p:nvPr/>
        </p:nvSpPr>
        <p:spPr bwMode="auto">
          <a:xfrm>
            <a:off x="4679330" y="5715000"/>
            <a:ext cx="1141412"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600">
                <a:ea typeface="MS PGothic" pitchFamily="34" charset="-128"/>
              </a:rPr>
              <a:t>Equilibrium quantity</a:t>
            </a:r>
          </a:p>
        </p:txBody>
      </p:sp>
      <p:sp>
        <p:nvSpPr>
          <p:cNvPr id="61" name="TextBox 60"/>
          <p:cNvSpPr txBox="1"/>
          <p:nvPr/>
        </p:nvSpPr>
        <p:spPr>
          <a:xfrm>
            <a:off x="9441297" y="6377078"/>
            <a:ext cx="1492716"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2 | Module 7</a:t>
            </a:r>
          </a:p>
        </p:txBody>
      </p:sp>
    </p:spTree>
    <p:extLst>
      <p:ext uri="{BB962C8B-B14F-4D97-AF65-F5344CB8AC3E}">
        <p14:creationId xmlns:p14="http://schemas.microsoft.com/office/powerpoint/2010/main" val="199705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1000"/>
                                        <p:tgtEl>
                                          <p:spTgt spid="6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14"/>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1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1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1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animBg="1"/>
      <p:bldP spid="110" grpId="0" animBg="1"/>
      <p:bldP spid="113" grpId="0"/>
      <p:bldP spid="114" grpId="0"/>
      <p:bldP spid="1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t>Price Above Its Equilibrium Level Creates a Surplus</a:t>
            </a:r>
            <a:endParaRPr lang="en-US" sz="28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2" name="Text Box 14"/>
          <p:cNvSpPr txBox="1">
            <a:spLocks noChangeArrowheads="1"/>
          </p:cNvSpPr>
          <p:nvPr/>
        </p:nvSpPr>
        <p:spPr bwMode="auto">
          <a:xfrm>
            <a:off x="7116526" y="1753735"/>
            <a:ext cx="2714644" cy="2246769"/>
          </a:xfrm>
          <a:prstGeom prst="rect">
            <a:avLst/>
          </a:prstGeom>
          <a:solidFill>
            <a:schemeClr val="accent6">
              <a:lumMod val="40000"/>
              <a:lumOff val="60000"/>
            </a:schemeClr>
          </a:solidFill>
          <a:ln w="38100" algn="ctr">
            <a:noFill/>
            <a:miter lim="800000"/>
            <a:headEnd/>
            <a:tailEnd type="none" w="med" len="lg"/>
          </a:ln>
          <a:effectLst>
            <a:outerShdw blurRad="50800" dist="38100" dir="2700000" algn="tl" rotWithShape="0">
              <a:prstClr val="black">
                <a:alpha val="40000"/>
              </a:prstClr>
            </a:outerShdw>
          </a:effectLst>
          <a:scene3d>
            <a:camera prst="orthographicFront"/>
            <a:lightRig rig="threePt" dir="t"/>
          </a:scene3d>
          <a:sp3d>
            <a:bevelT/>
          </a:sp3d>
        </p:spPr>
        <p:txBody>
          <a:bodyPr>
            <a:spAutoFit/>
          </a:bodyPr>
          <a:lstStyle/>
          <a:p>
            <a:pPr marL="1588" indent="-1588" fontAlgn="auto">
              <a:spcBef>
                <a:spcPct val="20000"/>
              </a:spcBef>
              <a:spcAft>
                <a:spcPts val="0"/>
              </a:spcAft>
              <a:defRPr/>
            </a:pPr>
            <a:r>
              <a:rPr lang="en-US" sz="2000" dirty="0">
                <a:latin typeface="+mn-lt"/>
              </a:rPr>
              <a:t>There is a </a:t>
            </a:r>
            <a:r>
              <a:rPr lang="en-US" sz="2000" b="1" dirty="0">
                <a:latin typeface="+mn-lt"/>
              </a:rPr>
              <a:t>surplus </a:t>
            </a:r>
            <a:r>
              <a:rPr lang="en-US" sz="2000" dirty="0">
                <a:latin typeface="+mn-lt"/>
              </a:rPr>
              <a:t>of a good when the quantity supplied exceeds the quantity demanded. Surpluses occur when the price is above its equilibrium level. </a:t>
            </a:r>
          </a:p>
        </p:txBody>
      </p:sp>
      <p:cxnSp>
        <p:nvCxnSpPr>
          <p:cNvPr id="13" name="Straight Connector 86"/>
          <p:cNvCxnSpPr>
            <a:cxnSpLocks noChangeShapeType="1"/>
          </p:cNvCxnSpPr>
          <p:nvPr/>
        </p:nvCxnSpPr>
        <p:spPr bwMode="auto">
          <a:xfrm>
            <a:off x="4633668" y="3441700"/>
            <a:ext cx="0" cy="1760538"/>
          </a:xfrm>
          <a:prstGeom prst="line">
            <a:avLst/>
          </a:prstGeom>
          <a:noFill/>
          <a:ln w="22225">
            <a:solidFill>
              <a:srgbClr val="9C9C9C"/>
            </a:solidFill>
            <a:prstDash val="sysDot"/>
            <a:round/>
            <a:headEnd/>
            <a:tailEnd type="none" w="med" len="lg"/>
          </a:ln>
          <a:extLst>
            <a:ext uri="{909E8E84-426E-40dd-AFC4-6F175D3DCCD1}">
              <a14:hiddenFill xmlns:a14="http://schemas.microsoft.com/office/drawing/2010/main" xmlns="">
                <a:noFill/>
              </a14:hiddenFill>
            </a:ext>
          </a:extLst>
        </p:spPr>
      </p:cxnSp>
      <p:cxnSp>
        <p:nvCxnSpPr>
          <p:cNvPr id="14" name="Straight Connector 86"/>
          <p:cNvCxnSpPr>
            <a:cxnSpLocks noChangeShapeType="1"/>
          </p:cNvCxnSpPr>
          <p:nvPr/>
        </p:nvCxnSpPr>
        <p:spPr bwMode="auto">
          <a:xfrm>
            <a:off x="5746505" y="3441700"/>
            <a:ext cx="0" cy="1760538"/>
          </a:xfrm>
          <a:prstGeom prst="line">
            <a:avLst/>
          </a:prstGeom>
          <a:noFill/>
          <a:ln w="22225">
            <a:solidFill>
              <a:srgbClr val="9C9C9C"/>
            </a:solidFill>
            <a:prstDash val="sysDot"/>
            <a:round/>
            <a:headEnd/>
            <a:tailEnd type="none" w="med" len="lg"/>
          </a:ln>
          <a:extLst>
            <a:ext uri="{909E8E84-426E-40dd-AFC4-6F175D3DCCD1}">
              <a14:hiddenFill xmlns:a14="http://schemas.microsoft.com/office/drawing/2010/main" xmlns="">
                <a:noFill/>
              </a14:hiddenFill>
            </a:ext>
          </a:extLst>
        </p:spPr>
      </p:cxnSp>
      <p:cxnSp>
        <p:nvCxnSpPr>
          <p:cNvPr id="15" name="Straight Connector 86"/>
          <p:cNvCxnSpPr>
            <a:cxnSpLocks noChangeShapeType="1"/>
          </p:cNvCxnSpPr>
          <p:nvPr/>
        </p:nvCxnSpPr>
        <p:spPr bwMode="auto">
          <a:xfrm>
            <a:off x="3749430" y="3430588"/>
            <a:ext cx="1997075" cy="3175"/>
          </a:xfrm>
          <a:prstGeom prst="line">
            <a:avLst/>
          </a:prstGeom>
          <a:noFill/>
          <a:ln w="22225">
            <a:solidFill>
              <a:srgbClr val="9C9C9C"/>
            </a:solidFill>
            <a:prstDash val="sysDot"/>
            <a:round/>
            <a:headEnd/>
            <a:tailEnd type="none" w="med" len="lg"/>
          </a:ln>
          <a:extLst>
            <a:ext uri="{909E8E84-426E-40dd-AFC4-6F175D3DCCD1}">
              <a14:hiddenFill xmlns:a14="http://schemas.microsoft.com/office/drawing/2010/main" xmlns="">
                <a:noFill/>
              </a14:hiddenFill>
            </a:ext>
          </a:extLst>
        </p:spPr>
      </p:cxnSp>
      <p:cxnSp>
        <p:nvCxnSpPr>
          <p:cNvPr id="16" name="Straight Connector 86"/>
          <p:cNvCxnSpPr>
            <a:cxnSpLocks noChangeShapeType="1"/>
          </p:cNvCxnSpPr>
          <p:nvPr/>
        </p:nvCxnSpPr>
        <p:spPr bwMode="auto">
          <a:xfrm>
            <a:off x="3749430" y="4216400"/>
            <a:ext cx="1568450" cy="1588"/>
          </a:xfrm>
          <a:prstGeom prst="line">
            <a:avLst/>
          </a:prstGeom>
          <a:noFill/>
          <a:ln w="22225">
            <a:solidFill>
              <a:srgbClr val="9C9C9C"/>
            </a:solidFill>
            <a:prstDash val="sysDot"/>
            <a:round/>
            <a:headEnd/>
            <a:tailEnd type="none" w="med" len="lg"/>
          </a:ln>
          <a:extLst>
            <a:ext uri="{909E8E84-426E-40dd-AFC4-6F175D3DCCD1}">
              <a14:hiddenFill xmlns:a14="http://schemas.microsoft.com/office/drawing/2010/main" xmlns="">
                <a:noFill/>
              </a14:hiddenFill>
            </a:ext>
          </a:extLst>
        </p:spPr>
      </p:cxnSp>
      <p:sp>
        <p:nvSpPr>
          <p:cNvPr id="17" name="Line 29"/>
          <p:cNvSpPr>
            <a:spLocks noChangeShapeType="1"/>
          </p:cNvSpPr>
          <p:nvPr/>
        </p:nvSpPr>
        <p:spPr bwMode="auto">
          <a:xfrm flipV="1">
            <a:off x="3552580" y="1698625"/>
            <a:ext cx="0" cy="3451225"/>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8" name="Freeform 30"/>
          <p:cNvSpPr>
            <a:spLocks/>
          </p:cNvSpPr>
          <p:nvPr/>
        </p:nvSpPr>
        <p:spPr bwMode="auto">
          <a:xfrm>
            <a:off x="3552580" y="5224463"/>
            <a:ext cx="231775" cy="142875"/>
          </a:xfrm>
          <a:custGeom>
            <a:avLst/>
            <a:gdLst>
              <a:gd name="T0" fmla="*/ 2147483647 w 155"/>
              <a:gd name="T1" fmla="*/ 2147483647 h 97"/>
              <a:gd name="T2" fmla="*/ 0 w 155"/>
              <a:gd name="T3" fmla="*/ 2147483647 h 97"/>
              <a:gd name="T4" fmla="*/ 0 w 155"/>
              <a:gd name="T5" fmla="*/ 0 h 97"/>
              <a:gd name="T6" fmla="*/ 0 60000 65536"/>
              <a:gd name="T7" fmla="*/ 0 60000 65536"/>
              <a:gd name="T8" fmla="*/ 0 60000 65536"/>
            </a:gdLst>
            <a:ahLst/>
            <a:cxnLst>
              <a:cxn ang="T6">
                <a:pos x="T0" y="T1"/>
              </a:cxn>
              <a:cxn ang="T7">
                <a:pos x="T2" y="T3"/>
              </a:cxn>
              <a:cxn ang="T8">
                <a:pos x="T4" y="T5"/>
              </a:cxn>
            </a:cxnLst>
            <a:rect l="0" t="0" r="r" b="b"/>
            <a:pathLst>
              <a:path w="155" h="97">
                <a:moveTo>
                  <a:pt x="155" y="97"/>
                </a:moveTo>
                <a:lnTo>
                  <a:pt x="0" y="97"/>
                </a:lnTo>
                <a:lnTo>
                  <a:pt x="0" y="0"/>
                </a:lnTo>
              </a:path>
            </a:pathLst>
          </a:custGeom>
          <a:noFill/>
          <a:ln w="9525"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9" name="Line 31"/>
          <p:cNvSpPr>
            <a:spLocks noChangeShapeType="1"/>
          </p:cNvSpPr>
          <p:nvPr/>
        </p:nvSpPr>
        <p:spPr bwMode="auto">
          <a:xfrm flipH="1">
            <a:off x="3936755" y="5367338"/>
            <a:ext cx="3863975" cy="0"/>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0" name="Rectangle 32"/>
          <p:cNvSpPr>
            <a:spLocks noChangeArrowheads="1"/>
          </p:cNvSpPr>
          <p:nvPr/>
        </p:nvSpPr>
        <p:spPr bwMode="auto">
          <a:xfrm>
            <a:off x="4216155" y="5403850"/>
            <a:ext cx="92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7</a:t>
            </a:r>
            <a:endParaRPr lang="en-US" sz="1400"/>
          </a:p>
        </p:txBody>
      </p:sp>
      <p:sp>
        <p:nvSpPr>
          <p:cNvPr id="21" name="Rectangle 33"/>
          <p:cNvSpPr>
            <a:spLocks noChangeArrowheads="1"/>
          </p:cNvSpPr>
          <p:nvPr/>
        </p:nvSpPr>
        <p:spPr bwMode="auto">
          <a:xfrm>
            <a:off x="3387480" y="5403850"/>
            <a:ext cx="92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0</a:t>
            </a:r>
            <a:endParaRPr lang="en-US" sz="1400"/>
          </a:p>
        </p:txBody>
      </p:sp>
      <p:sp>
        <p:nvSpPr>
          <p:cNvPr id="22" name="Rectangle 34"/>
          <p:cNvSpPr>
            <a:spLocks noChangeArrowheads="1"/>
          </p:cNvSpPr>
          <p:nvPr/>
        </p:nvSpPr>
        <p:spPr bwMode="auto">
          <a:xfrm>
            <a:off x="5233743" y="5403850"/>
            <a:ext cx="18256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10</a:t>
            </a:r>
            <a:endParaRPr lang="en-US" sz="1400"/>
          </a:p>
        </p:txBody>
      </p:sp>
      <p:sp>
        <p:nvSpPr>
          <p:cNvPr id="23" name="Rectangle 35"/>
          <p:cNvSpPr>
            <a:spLocks noChangeArrowheads="1"/>
          </p:cNvSpPr>
          <p:nvPr/>
        </p:nvSpPr>
        <p:spPr bwMode="auto">
          <a:xfrm>
            <a:off x="7002218" y="5403850"/>
            <a:ext cx="18415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15</a:t>
            </a:r>
            <a:endParaRPr lang="en-US" sz="1400"/>
          </a:p>
        </p:txBody>
      </p:sp>
      <p:sp>
        <p:nvSpPr>
          <p:cNvPr id="24" name="Rectangle 36"/>
          <p:cNvSpPr>
            <a:spLocks noChangeArrowheads="1"/>
          </p:cNvSpPr>
          <p:nvPr/>
        </p:nvSpPr>
        <p:spPr bwMode="auto">
          <a:xfrm>
            <a:off x="6295780" y="5403850"/>
            <a:ext cx="18256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13</a:t>
            </a:r>
            <a:endParaRPr lang="en-US" sz="1400"/>
          </a:p>
        </p:txBody>
      </p:sp>
      <p:sp>
        <p:nvSpPr>
          <p:cNvPr id="25" name="Rectangle 37"/>
          <p:cNvSpPr>
            <a:spLocks noChangeArrowheads="1"/>
          </p:cNvSpPr>
          <p:nvPr/>
        </p:nvSpPr>
        <p:spPr bwMode="auto">
          <a:xfrm>
            <a:off x="7711830" y="5403850"/>
            <a:ext cx="18256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17</a:t>
            </a:r>
            <a:endParaRPr lang="en-US" sz="1400"/>
          </a:p>
        </p:txBody>
      </p:sp>
      <p:sp>
        <p:nvSpPr>
          <p:cNvPr id="26" name="Line 48"/>
          <p:cNvSpPr>
            <a:spLocks noChangeShapeType="1"/>
          </p:cNvSpPr>
          <p:nvPr/>
        </p:nvSpPr>
        <p:spPr bwMode="auto">
          <a:xfrm>
            <a:off x="3552580" y="2647950"/>
            <a:ext cx="115888" cy="0"/>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7" name="Line 49"/>
          <p:cNvSpPr>
            <a:spLocks noChangeShapeType="1"/>
          </p:cNvSpPr>
          <p:nvPr/>
        </p:nvSpPr>
        <p:spPr bwMode="auto">
          <a:xfrm>
            <a:off x="3552580" y="3035300"/>
            <a:ext cx="115888" cy="0"/>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 name="Line 50"/>
          <p:cNvSpPr>
            <a:spLocks noChangeShapeType="1"/>
          </p:cNvSpPr>
          <p:nvPr/>
        </p:nvSpPr>
        <p:spPr bwMode="auto">
          <a:xfrm>
            <a:off x="3552580" y="3421063"/>
            <a:ext cx="115888" cy="0"/>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 name="Line 51"/>
          <p:cNvSpPr>
            <a:spLocks noChangeShapeType="1"/>
          </p:cNvSpPr>
          <p:nvPr/>
        </p:nvSpPr>
        <p:spPr bwMode="auto">
          <a:xfrm>
            <a:off x="3552580" y="3811588"/>
            <a:ext cx="115888" cy="0"/>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30" name="Line 52"/>
          <p:cNvSpPr>
            <a:spLocks noChangeShapeType="1"/>
          </p:cNvSpPr>
          <p:nvPr/>
        </p:nvSpPr>
        <p:spPr bwMode="auto">
          <a:xfrm>
            <a:off x="3552580" y="4586288"/>
            <a:ext cx="115888" cy="0"/>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31" name="Line 53"/>
          <p:cNvSpPr>
            <a:spLocks noChangeShapeType="1"/>
          </p:cNvSpPr>
          <p:nvPr/>
        </p:nvSpPr>
        <p:spPr bwMode="auto">
          <a:xfrm>
            <a:off x="3552580" y="4198938"/>
            <a:ext cx="115888" cy="0"/>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32" name="Line 54"/>
          <p:cNvSpPr>
            <a:spLocks noChangeShapeType="1"/>
          </p:cNvSpPr>
          <p:nvPr/>
        </p:nvSpPr>
        <p:spPr bwMode="auto">
          <a:xfrm>
            <a:off x="3552580" y="4973638"/>
            <a:ext cx="115888" cy="0"/>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33" name="Line 55"/>
          <p:cNvSpPr>
            <a:spLocks noChangeShapeType="1"/>
          </p:cNvSpPr>
          <p:nvPr/>
        </p:nvSpPr>
        <p:spPr bwMode="auto">
          <a:xfrm flipV="1">
            <a:off x="4262193" y="5253038"/>
            <a:ext cx="0" cy="114300"/>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34" name="Line 56"/>
          <p:cNvSpPr>
            <a:spLocks noChangeShapeType="1"/>
          </p:cNvSpPr>
          <p:nvPr/>
        </p:nvSpPr>
        <p:spPr bwMode="auto">
          <a:xfrm flipV="1">
            <a:off x="4649543" y="5253038"/>
            <a:ext cx="0" cy="114300"/>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35" name="Line 57"/>
          <p:cNvSpPr>
            <a:spLocks noChangeShapeType="1"/>
          </p:cNvSpPr>
          <p:nvPr/>
        </p:nvSpPr>
        <p:spPr bwMode="auto">
          <a:xfrm flipV="1">
            <a:off x="5322643" y="5253038"/>
            <a:ext cx="0" cy="114300"/>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36" name="Line 58"/>
          <p:cNvSpPr>
            <a:spLocks noChangeShapeType="1"/>
          </p:cNvSpPr>
          <p:nvPr/>
        </p:nvSpPr>
        <p:spPr bwMode="auto">
          <a:xfrm flipV="1">
            <a:off x="5744918" y="5253038"/>
            <a:ext cx="0" cy="114300"/>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37" name="Line 59"/>
          <p:cNvSpPr>
            <a:spLocks noChangeShapeType="1"/>
          </p:cNvSpPr>
          <p:nvPr/>
        </p:nvSpPr>
        <p:spPr bwMode="auto">
          <a:xfrm flipV="1">
            <a:off x="6386268" y="5253038"/>
            <a:ext cx="0" cy="114300"/>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38" name="Line 60"/>
          <p:cNvSpPr>
            <a:spLocks noChangeShapeType="1"/>
          </p:cNvSpPr>
          <p:nvPr/>
        </p:nvSpPr>
        <p:spPr bwMode="auto">
          <a:xfrm flipV="1">
            <a:off x="7092705" y="5253038"/>
            <a:ext cx="0" cy="114300"/>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39" name="Line 61"/>
          <p:cNvSpPr>
            <a:spLocks noChangeShapeType="1"/>
          </p:cNvSpPr>
          <p:nvPr/>
        </p:nvSpPr>
        <p:spPr bwMode="auto">
          <a:xfrm flipV="1">
            <a:off x="7800730" y="5253038"/>
            <a:ext cx="0" cy="114300"/>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40" name="Rectangle 62"/>
          <p:cNvSpPr>
            <a:spLocks noChangeArrowheads="1"/>
          </p:cNvSpPr>
          <p:nvPr/>
        </p:nvSpPr>
        <p:spPr bwMode="auto">
          <a:xfrm>
            <a:off x="3085855" y="2551113"/>
            <a:ext cx="41116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$2.00</a:t>
            </a:r>
            <a:endParaRPr lang="en-US" sz="1400"/>
          </a:p>
        </p:txBody>
      </p:sp>
      <p:sp>
        <p:nvSpPr>
          <p:cNvPr id="41" name="Rectangle 63"/>
          <p:cNvSpPr>
            <a:spLocks noChangeArrowheads="1"/>
          </p:cNvSpPr>
          <p:nvPr/>
        </p:nvSpPr>
        <p:spPr bwMode="auto">
          <a:xfrm>
            <a:off x="3174755" y="2938463"/>
            <a:ext cx="3190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1.75</a:t>
            </a:r>
            <a:endParaRPr lang="en-US" sz="1400"/>
          </a:p>
        </p:txBody>
      </p:sp>
      <p:sp>
        <p:nvSpPr>
          <p:cNvPr id="42" name="Rectangle 64"/>
          <p:cNvSpPr>
            <a:spLocks noChangeArrowheads="1"/>
          </p:cNvSpPr>
          <p:nvPr/>
        </p:nvSpPr>
        <p:spPr bwMode="auto">
          <a:xfrm>
            <a:off x="3174755" y="3327400"/>
            <a:ext cx="3190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1.50</a:t>
            </a:r>
            <a:endParaRPr lang="en-US" sz="1400"/>
          </a:p>
        </p:txBody>
      </p:sp>
      <p:sp>
        <p:nvSpPr>
          <p:cNvPr id="43" name="Rectangle 65"/>
          <p:cNvSpPr>
            <a:spLocks noChangeArrowheads="1"/>
          </p:cNvSpPr>
          <p:nvPr/>
        </p:nvSpPr>
        <p:spPr bwMode="auto">
          <a:xfrm>
            <a:off x="3174755" y="3714750"/>
            <a:ext cx="3190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1.25</a:t>
            </a:r>
            <a:endParaRPr lang="en-US" sz="1400"/>
          </a:p>
        </p:txBody>
      </p:sp>
      <p:sp>
        <p:nvSpPr>
          <p:cNvPr id="44" name="Rectangle 66"/>
          <p:cNvSpPr>
            <a:spLocks noChangeArrowheads="1"/>
          </p:cNvSpPr>
          <p:nvPr/>
        </p:nvSpPr>
        <p:spPr bwMode="auto">
          <a:xfrm>
            <a:off x="3174755" y="4105275"/>
            <a:ext cx="3190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1.00</a:t>
            </a:r>
            <a:endParaRPr lang="en-US" sz="1400"/>
          </a:p>
        </p:txBody>
      </p:sp>
      <p:sp>
        <p:nvSpPr>
          <p:cNvPr id="45" name="Rectangle 67"/>
          <p:cNvSpPr>
            <a:spLocks noChangeArrowheads="1"/>
          </p:cNvSpPr>
          <p:nvPr/>
        </p:nvSpPr>
        <p:spPr bwMode="auto">
          <a:xfrm>
            <a:off x="3174755" y="4495800"/>
            <a:ext cx="319088" cy="21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0.75</a:t>
            </a:r>
            <a:endParaRPr lang="en-US" sz="1400"/>
          </a:p>
        </p:txBody>
      </p:sp>
      <p:sp>
        <p:nvSpPr>
          <p:cNvPr id="46" name="Rectangle 68"/>
          <p:cNvSpPr>
            <a:spLocks noChangeArrowheads="1"/>
          </p:cNvSpPr>
          <p:nvPr/>
        </p:nvSpPr>
        <p:spPr bwMode="auto">
          <a:xfrm>
            <a:off x="3174755" y="4881563"/>
            <a:ext cx="319088"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0.50</a:t>
            </a:r>
            <a:endParaRPr lang="en-US" sz="1400"/>
          </a:p>
        </p:txBody>
      </p:sp>
      <p:sp>
        <p:nvSpPr>
          <p:cNvPr id="47" name="Freeform 79"/>
          <p:cNvSpPr>
            <a:spLocks/>
          </p:cNvSpPr>
          <p:nvPr/>
        </p:nvSpPr>
        <p:spPr bwMode="auto">
          <a:xfrm>
            <a:off x="4614618" y="2647950"/>
            <a:ext cx="1273175" cy="2332038"/>
          </a:xfrm>
          <a:custGeom>
            <a:avLst/>
            <a:gdLst>
              <a:gd name="T0" fmla="*/ 2147483647 w 266"/>
              <a:gd name="T1" fmla="*/ 0 h 494"/>
              <a:gd name="T2" fmla="*/ 0 w 266"/>
              <a:gd name="T3" fmla="*/ 2147483647 h 494"/>
              <a:gd name="T4" fmla="*/ 0 60000 65536"/>
              <a:gd name="T5" fmla="*/ 0 60000 65536"/>
            </a:gdLst>
            <a:ahLst/>
            <a:cxnLst>
              <a:cxn ang="T4">
                <a:pos x="T0" y="T1"/>
              </a:cxn>
              <a:cxn ang="T5">
                <a:pos x="T2" y="T3"/>
              </a:cxn>
            </a:cxnLst>
            <a:rect l="0" t="0" r="r" b="b"/>
            <a:pathLst>
              <a:path w="266" h="494">
                <a:moveTo>
                  <a:pt x="266" y="0"/>
                </a:moveTo>
                <a:cubicBezTo>
                  <a:pt x="266" y="149"/>
                  <a:pt x="190" y="320"/>
                  <a:pt x="0" y="494"/>
                </a:cubicBezTo>
              </a:path>
            </a:pathLst>
          </a:custGeom>
          <a:noFill/>
          <a:ln w="39688" cap="flat">
            <a:solidFill>
              <a:srgbClr val="EE31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8" name="Rectangle 80"/>
          <p:cNvSpPr>
            <a:spLocks noChangeArrowheads="1"/>
          </p:cNvSpPr>
          <p:nvPr/>
        </p:nvSpPr>
        <p:spPr bwMode="auto">
          <a:xfrm>
            <a:off x="5640143" y="2409825"/>
            <a:ext cx="576262"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Supply</a:t>
            </a:r>
            <a:endParaRPr lang="en-US" sz="1600" b="1"/>
          </a:p>
        </p:txBody>
      </p:sp>
      <p:sp>
        <p:nvSpPr>
          <p:cNvPr id="49" name="Rectangle 81"/>
          <p:cNvSpPr>
            <a:spLocks noChangeArrowheads="1"/>
          </p:cNvSpPr>
          <p:nvPr/>
        </p:nvSpPr>
        <p:spPr bwMode="auto">
          <a:xfrm>
            <a:off x="6862518" y="4897438"/>
            <a:ext cx="72072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Demand</a:t>
            </a:r>
            <a:endParaRPr lang="en-US" sz="1600" b="1"/>
          </a:p>
        </p:txBody>
      </p:sp>
      <p:sp>
        <p:nvSpPr>
          <p:cNvPr id="50" name="Line 83"/>
          <p:cNvSpPr>
            <a:spLocks noChangeShapeType="1"/>
          </p:cNvSpPr>
          <p:nvPr/>
        </p:nvSpPr>
        <p:spPr bwMode="auto">
          <a:xfrm flipV="1">
            <a:off x="3501780" y="5121275"/>
            <a:ext cx="100013" cy="55563"/>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1" name="Line 84"/>
          <p:cNvSpPr>
            <a:spLocks noChangeShapeType="1"/>
          </p:cNvSpPr>
          <p:nvPr/>
        </p:nvSpPr>
        <p:spPr bwMode="auto">
          <a:xfrm flipV="1">
            <a:off x="3501780" y="5195888"/>
            <a:ext cx="100013" cy="57150"/>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2" name="Line 85"/>
          <p:cNvSpPr>
            <a:spLocks noChangeShapeType="1"/>
          </p:cNvSpPr>
          <p:nvPr/>
        </p:nvSpPr>
        <p:spPr bwMode="auto">
          <a:xfrm flipH="1">
            <a:off x="3754193" y="5313363"/>
            <a:ext cx="58737" cy="100012"/>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3" name="Line 86"/>
          <p:cNvSpPr>
            <a:spLocks noChangeShapeType="1"/>
          </p:cNvSpPr>
          <p:nvPr/>
        </p:nvSpPr>
        <p:spPr bwMode="auto">
          <a:xfrm flipH="1">
            <a:off x="3831980" y="5313363"/>
            <a:ext cx="57150" cy="100012"/>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4" name="Freeform 87"/>
          <p:cNvSpPr>
            <a:spLocks/>
          </p:cNvSpPr>
          <p:nvPr/>
        </p:nvSpPr>
        <p:spPr bwMode="auto">
          <a:xfrm>
            <a:off x="4295530" y="2647950"/>
            <a:ext cx="2511425" cy="2332038"/>
          </a:xfrm>
          <a:custGeom>
            <a:avLst/>
            <a:gdLst>
              <a:gd name="T0" fmla="*/ 0 w 525"/>
              <a:gd name="T1" fmla="*/ 0 h 494"/>
              <a:gd name="T2" fmla="*/ 2147483647 w 525"/>
              <a:gd name="T3" fmla="*/ 2147483647 h 494"/>
              <a:gd name="T4" fmla="*/ 0 60000 65536"/>
              <a:gd name="T5" fmla="*/ 0 60000 65536"/>
            </a:gdLst>
            <a:ahLst/>
            <a:cxnLst>
              <a:cxn ang="T4">
                <a:pos x="T0" y="T1"/>
              </a:cxn>
              <a:cxn ang="T5">
                <a:pos x="T2" y="T3"/>
              </a:cxn>
            </a:cxnLst>
            <a:rect l="0" t="0" r="r" b="b"/>
            <a:pathLst>
              <a:path w="525" h="494">
                <a:moveTo>
                  <a:pt x="0" y="0"/>
                </a:moveTo>
                <a:cubicBezTo>
                  <a:pt x="30" y="133"/>
                  <a:pt x="196" y="409"/>
                  <a:pt x="525" y="494"/>
                </a:cubicBezTo>
              </a:path>
            </a:pathLst>
          </a:custGeom>
          <a:noFill/>
          <a:ln w="39688" cap="flat">
            <a:solidFill>
              <a:srgbClr val="3C5DA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5" name="Oval 88"/>
          <p:cNvSpPr>
            <a:spLocks noChangeArrowheads="1"/>
          </p:cNvSpPr>
          <p:nvPr/>
        </p:nvSpPr>
        <p:spPr bwMode="auto">
          <a:xfrm>
            <a:off x="5276605" y="4152900"/>
            <a:ext cx="95250" cy="93663"/>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6" name="Rectangle 89"/>
          <p:cNvSpPr>
            <a:spLocks noChangeArrowheads="1"/>
          </p:cNvSpPr>
          <p:nvPr/>
        </p:nvSpPr>
        <p:spPr bwMode="auto">
          <a:xfrm>
            <a:off x="4543180" y="5403850"/>
            <a:ext cx="2286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8.1</a:t>
            </a:r>
            <a:endParaRPr lang="en-US" sz="1400"/>
          </a:p>
        </p:txBody>
      </p:sp>
      <p:sp>
        <p:nvSpPr>
          <p:cNvPr id="57" name="Rectangle 90"/>
          <p:cNvSpPr>
            <a:spLocks noChangeArrowheads="1"/>
          </p:cNvSpPr>
          <p:nvPr/>
        </p:nvSpPr>
        <p:spPr bwMode="auto">
          <a:xfrm>
            <a:off x="5621093" y="5403850"/>
            <a:ext cx="319087"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11.2</a:t>
            </a:r>
            <a:endParaRPr lang="en-US" sz="1400"/>
          </a:p>
        </p:txBody>
      </p:sp>
      <p:sp>
        <p:nvSpPr>
          <p:cNvPr id="58" name="Rectangle 91"/>
          <p:cNvSpPr>
            <a:spLocks noChangeArrowheads="1"/>
          </p:cNvSpPr>
          <p:nvPr/>
        </p:nvSpPr>
        <p:spPr bwMode="auto">
          <a:xfrm>
            <a:off x="5440118" y="4054475"/>
            <a:ext cx="889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E</a:t>
            </a:r>
            <a:endParaRPr lang="en-US" sz="1400"/>
          </a:p>
        </p:txBody>
      </p:sp>
      <p:sp>
        <p:nvSpPr>
          <p:cNvPr id="59" name="Line 92"/>
          <p:cNvSpPr>
            <a:spLocks noChangeShapeType="1"/>
          </p:cNvSpPr>
          <p:nvPr/>
        </p:nvSpPr>
        <p:spPr bwMode="auto">
          <a:xfrm>
            <a:off x="5744918" y="5588000"/>
            <a:ext cx="0" cy="284163"/>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0" name="Line 93"/>
          <p:cNvSpPr>
            <a:spLocks noChangeShapeType="1"/>
          </p:cNvSpPr>
          <p:nvPr/>
        </p:nvSpPr>
        <p:spPr bwMode="auto">
          <a:xfrm>
            <a:off x="4649543" y="5588000"/>
            <a:ext cx="0" cy="284163"/>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1" name="Freeform 98"/>
          <p:cNvSpPr>
            <a:spLocks/>
          </p:cNvSpPr>
          <p:nvPr/>
        </p:nvSpPr>
        <p:spPr bwMode="auto">
          <a:xfrm>
            <a:off x="5408368" y="5872163"/>
            <a:ext cx="895350" cy="560387"/>
          </a:xfrm>
          <a:custGeom>
            <a:avLst/>
            <a:gdLst>
              <a:gd name="T0" fmla="*/ 2147483647 w 144"/>
              <a:gd name="T1" fmla="*/ 2147483647 h 96"/>
              <a:gd name="T2" fmla="*/ 2147483647 w 144"/>
              <a:gd name="T3" fmla="*/ 2147483647 h 96"/>
              <a:gd name="T4" fmla="*/ 432209575 w 144"/>
              <a:gd name="T5" fmla="*/ 2147483647 h 96"/>
              <a:gd name="T6" fmla="*/ 0 w 144"/>
              <a:gd name="T7" fmla="*/ 2147483647 h 96"/>
              <a:gd name="T8" fmla="*/ 0 w 144"/>
              <a:gd name="T9" fmla="*/ 419439094 h 96"/>
              <a:gd name="T10" fmla="*/ 432209575 w 144"/>
              <a:gd name="T11" fmla="*/ 0 h 96"/>
              <a:gd name="T12" fmla="*/ 2147483647 w 144"/>
              <a:gd name="T13" fmla="*/ 0 h 96"/>
              <a:gd name="T14" fmla="*/ 2147483647 w 144"/>
              <a:gd name="T15" fmla="*/ 419439094 h 96"/>
              <a:gd name="T16" fmla="*/ 2147483647 w 144"/>
              <a:gd name="T17" fmla="*/ 2147483647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96">
                <a:moveTo>
                  <a:pt x="144" y="81"/>
                </a:moveTo>
                <a:cubicBezTo>
                  <a:pt x="144" y="89"/>
                  <a:pt x="138" y="96"/>
                  <a:pt x="130" y="96"/>
                </a:cubicBezTo>
                <a:cubicBezTo>
                  <a:pt x="14" y="96"/>
                  <a:pt x="14" y="96"/>
                  <a:pt x="14" y="96"/>
                </a:cubicBezTo>
                <a:cubicBezTo>
                  <a:pt x="6" y="96"/>
                  <a:pt x="0" y="89"/>
                  <a:pt x="0" y="81"/>
                </a:cubicBezTo>
                <a:cubicBezTo>
                  <a:pt x="0" y="14"/>
                  <a:pt x="0" y="14"/>
                  <a:pt x="0" y="14"/>
                </a:cubicBezTo>
                <a:cubicBezTo>
                  <a:pt x="0" y="7"/>
                  <a:pt x="6" y="0"/>
                  <a:pt x="14" y="0"/>
                </a:cubicBezTo>
                <a:cubicBezTo>
                  <a:pt x="130" y="0"/>
                  <a:pt x="130" y="0"/>
                  <a:pt x="130" y="0"/>
                </a:cubicBezTo>
                <a:cubicBezTo>
                  <a:pt x="138" y="0"/>
                  <a:pt x="144" y="7"/>
                  <a:pt x="144" y="14"/>
                </a:cubicBezTo>
                <a:lnTo>
                  <a:pt x="144" y="81"/>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a:p>
        </p:txBody>
      </p:sp>
      <p:sp>
        <p:nvSpPr>
          <p:cNvPr id="62" name="Freeform 105"/>
          <p:cNvSpPr>
            <a:spLocks/>
          </p:cNvSpPr>
          <p:nvPr/>
        </p:nvSpPr>
        <p:spPr bwMode="auto">
          <a:xfrm>
            <a:off x="4170118" y="5872163"/>
            <a:ext cx="1016000" cy="512762"/>
          </a:xfrm>
          <a:custGeom>
            <a:avLst/>
            <a:gdLst>
              <a:gd name="T0" fmla="*/ 2147483647 w 166"/>
              <a:gd name="T1" fmla="*/ 2147483647 h 96"/>
              <a:gd name="T2" fmla="*/ 2147483647 w 166"/>
              <a:gd name="T3" fmla="*/ 2147483647 h 96"/>
              <a:gd name="T4" fmla="*/ 430722413 w 166"/>
              <a:gd name="T5" fmla="*/ 2147483647 h 96"/>
              <a:gd name="T6" fmla="*/ 0 w 166"/>
              <a:gd name="T7" fmla="*/ 2147483647 h 96"/>
              <a:gd name="T8" fmla="*/ 0 w 166"/>
              <a:gd name="T9" fmla="*/ 419439094 h 96"/>
              <a:gd name="T10" fmla="*/ 430722413 w 166"/>
              <a:gd name="T11" fmla="*/ 0 h 96"/>
              <a:gd name="T12" fmla="*/ 2147483647 w 166"/>
              <a:gd name="T13" fmla="*/ 0 h 96"/>
              <a:gd name="T14" fmla="*/ 2147483647 w 166"/>
              <a:gd name="T15" fmla="*/ 419439094 h 96"/>
              <a:gd name="T16" fmla="*/ 2147483647 w 166"/>
              <a:gd name="T17" fmla="*/ 2147483647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6" h="96">
                <a:moveTo>
                  <a:pt x="166" y="81"/>
                </a:moveTo>
                <a:cubicBezTo>
                  <a:pt x="166" y="89"/>
                  <a:pt x="159" y="96"/>
                  <a:pt x="151" y="96"/>
                </a:cubicBezTo>
                <a:cubicBezTo>
                  <a:pt x="14" y="96"/>
                  <a:pt x="14" y="96"/>
                  <a:pt x="14" y="96"/>
                </a:cubicBezTo>
                <a:cubicBezTo>
                  <a:pt x="6" y="96"/>
                  <a:pt x="0" y="89"/>
                  <a:pt x="0" y="81"/>
                </a:cubicBezTo>
                <a:cubicBezTo>
                  <a:pt x="0" y="14"/>
                  <a:pt x="0" y="14"/>
                  <a:pt x="0" y="14"/>
                </a:cubicBezTo>
                <a:cubicBezTo>
                  <a:pt x="0" y="7"/>
                  <a:pt x="6" y="0"/>
                  <a:pt x="14" y="0"/>
                </a:cubicBezTo>
                <a:cubicBezTo>
                  <a:pt x="151" y="0"/>
                  <a:pt x="151" y="0"/>
                  <a:pt x="151" y="0"/>
                </a:cubicBezTo>
                <a:cubicBezTo>
                  <a:pt x="159" y="0"/>
                  <a:pt x="166" y="7"/>
                  <a:pt x="166" y="14"/>
                </a:cubicBezTo>
                <a:lnTo>
                  <a:pt x="166" y="81"/>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a:p>
        </p:txBody>
      </p:sp>
      <p:sp>
        <p:nvSpPr>
          <p:cNvPr id="63" name="Freeform 112"/>
          <p:cNvSpPr>
            <a:spLocks/>
          </p:cNvSpPr>
          <p:nvPr/>
        </p:nvSpPr>
        <p:spPr bwMode="auto">
          <a:xfrm>
            <a:off x="4649543" y="3255963"/>
            <a:ext cx="1095375" cy="117475"/>
          </a:xfrm>
          <a:custGeom>
            <a:avLst/>
            <a:gdLst>
              <a:gd name="T0" fmla="*/ 0 w 229"/>
              <a:gd name="T1" fmla="*/ 2147483647 h 25"/>
              <a:gd name="T2" fmla="*/ 2147483647 w 229"/>
              <a:gd name="T3" fmla="*/ 2147483647 h 25"/>
              <a:gd name="T4" fmla="*/ 2147483647 w 229"/>
              <a:gd name="T5" fmla="*/ 2147483647 h 25"/>
              <a:gd name="T6" fmla="*/ 2147483647 w 229"/>
              <a:gd name="T7" fmla="*/ 0 h 25"/>
              <a:gd name="T8" fmla="*/ 2147483647 w 229"/>
              <a:gd name="T9" fmla="*/ 2147483647 h 25"/>
              <a:gd name="T10" fmla="*/ 2147483647 w 229"/>
              <a:gd name="T11" fmla="*/ 2147483647 h 25"/>
              <a:gd name="T12" fmla="*/ 2147483647 w 229"/>
              <a:gd name="T13" fmla="*/ 2147483647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9" h="25">
                <a:moveTo>
                  <a:pt x="0" y="25"/>
                </a:moveTo>
                <a:cubicBezTo>
                  <a:pt x="0" y="15"/>
                  <a:pt x="3" y="10"/>
                  <a:pt x="16" y="10"/>
                </a:cubicBezTo>
                <a:cubicBezTo>
                  <a:pt x="19" y="10"/>
                  <a:pt x="106" y="10"/>
                  <a:pt x="108" y="10"/>
                </a:cubicBezTo>
                <a:cubicBezTo>
                  <a:pt x="112" y="10"/>
                  <a:pt x="119" y="8"/>
                  <a:pt x="119" y="0"/>
                </a:cubicBezTo>
                <a:cubicBezTo>
                  <a:pt x="119" y="8"/>
                  <a:pt x="126" y="10"/>
                  <a:pt x="129" y="10"/>
                </a:cubicBezTo>
                <a:cubicBezTo>
                  <a:pt x="132" y="10"/>
                  <a:pt x="211" y="10"/>
                  <a:pt x="213" y="10"/>
                </a:cubicBezTo>
                <a:cubicBezTo>
                  <a:pt x="227" y="10"/>
                  <a:pt x="229" y="15"/>
                  <a:pt x="229" y="25"/>
                </a:cubicBezTo>
              </a:path>
            </a:pathLst>
          </a:custGeom>
          <a:noFill/>
          <a:ln w="30163" cap="flat">
            <a:solidFill>
              <a:srgbClr val="6D6F7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4" name="Oval 113"/>
          <p:cNvSpPr>
            <a:spLocks noChangeArrowheads="1"/>
          </p:cNvSpPr>
          <p:nvPr/>
        </p:nvSpPr>
        <p:spPr bwMode="auto">
          <a:xfrm>
            <a:off x="4601918" y="3373438"/>
            <a:ext cx="95250" cy="9525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 name="Oval 114"/>
          <p:cNvSpPr>
            <a:spLocks noChangeArrowheads="1"/>
          </p:cNvSpPr>
          <p:nvPr/>
        </p:nvSpPr>
        <p:spPr bwMode="auto">
          <a:xfrm>
            <a:off x="5695705" y="3373438"/>
            <a:ext cx="96838" cy="9525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66" name="Group 65"/>
          <p:cNvGrpSpPr>
            <a:grpSpLocks/>
          </p:cNvGrpSpPr>
          <p:nvPr/>
        </p:nvGrpSpPr>
        <p:grpSpPr bwMode="auto">
          <a:xfrm>
            <a:off x="4746380" y="2774950"/>
            <a:ext cx="995363" cy="461963"/>
            <a:chOff x="3416968" y="2775284"/>
            <a:chExt cx="994611" cy="462169"/>
          </a:xfrm>
        </p:grpSpPr>
        <p:sp>
          <p:nvSpPr>
            <p:cNvPr id="67" name="Freeform 94"/>
            <p:cNvSpPr>
              <a:spLocks/>
            </p:cNvSpPr>
            <p:nvPr/>
          </p:nvSpPr>
          <p:spPr bwMode="auto">
            <a:xfrm>
              <a:off x="3416968" y="2775284"/>
              <a:ext cx="994611" cy="462169"/>
            </a:xfrm>
            <a:custGeom>
              <a:avLst/>
              <a:gdLst>
                <a:gd name="T0" fmla="*/ 2147483647 w 131"/>
                <a:gd name="T1" fmla="*/ 1288546379 h 58"/>
                <a:gd name="T2" fmla="*/ 2147483647 w 131"/>
                <a:gd name="T3" fmla="*/ 1738038793 h 58"/>
                <a:gd name="T4" fmla="*/ 431266479 w 131"/>
                <a:gd name="T5" fmla="*/ 1738038793 h 58"/>
                <a:gd name="T6" fmla="*/ 0 w 131"/>
                <a:gd name="T7" fmla="*/ 1288546379 h 58"/>
                <a:gd name="T8" fmla="*/ 0 w 131"/>
                <a:gd name="T9" fmla="*/ 449492414 h 58"/>
                <a:gd name="T10" fmla="*/ 431266479 w 131"/>
                <a:gd name="T11" fmla="*/ 0 h 58"/>
                <a:gd name="T12" fmla="*/ 2147483647 w 131"/>
                <a:gd name="T13" fmla="*/ 0 h 58"/>
                <a:gd name="T14" fmla="*/ 2147483647 w 131"/>
                <a:gd name="T15" fmla="*/ 449492414 h 58"/>
                <a:gd name="T16" fmla="*/ 2147483647 w 131"/>
                <a:gd name="T17" fmla="*/ 1288546379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1" h="58">
                  <a:moveTo>
                    <a:pt x="131" y="43"/>
                  </a:moveTo>
                  <a:cubicBezTo>
                    <a:pt x="131" y="51"/>
                    <a:pt x="125" y="58"/>
                    <a:pt x="117" y="58"/>
                  </a:cubicBezTo>
                  <a:cubicBezTo>
                    <a:pt x="14" y="58"/>
                    <a:pt x="14" y="58"/>
                    <a:pt x="14" y="58"/>
                  </a:cubicBezTo>
                  <a:cubicBezTo>
                    <a:pt x="7" y="58"/>
                    <a:pt x="0" y="51"/>
                    <a:pt x="0" y="43"/>
                  </a:cubicBezTo>
                  <a:cubicBezTo>
                    <a:pt x="0" y="15"/>
                    <a:pt x="0" y="15"/>
                    <a:pt x="0" y="15"/>
                  </a:cubicBezTo>
                  <a:cubicBezTo>
                    <a:pt x="0" y="7"/>
                    <a:pt x="7" y="0"/>
                    <a:pt x="14" y="0"/>
                  </a:cubicBezTo>
                  <a:cubicBezTo>
                    <a:pt x="117" y="0"/>
                    <a:pt x="117" y="0"/>
                    <a:pt x="117" y="0"/>
                  </a:cubicBezTo>
                  <a:cubicBezTo>
                    <a:pt x="125" y="0"/>
                    <a:pt x="131" y="7"/>
                    <a:pt x="131" y="15"/>
                  </a:cubicBezTo>
                  <a:lnTo>
                    <a:pt x="131" y="43"/>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a:p>
          </p:txBody>
        </p:sp>
        <p:sp>
          <p:nvSpPr>
            <p:cNvPr id="68" name="Rectangle 115"/>
            <p:cNvSpPr>
              <a:spLocks noChangeArrowheads="1"/>
            </p:cNvSpPr>
            <p:nvPr/>
          </p:nvSpPr>
          <p:spPr bwMode="auto">
            <a:xfrm>
              <a:off x="3531012" y="2872036"/>
              <a:ext cx="70852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b="1">
                  <a:solidFill>
                    <a:srgbClr val="000000"/>
                  </a:solidFill>
                </a:rPr>
                <a:t>Surplus</a:t>
              </a:r>
              <a:endParaRPr lang="en-US" b="1"/>
            </a:p>
          </p:txBody>
        </p:sp>
      </p:grpSp>
      <p:sp>
        <p:nvSpPr>
          <p:cNvPr id="69" name="Rectangle 116"/>
          <p:cNvSpPr>
            <a:spLocks noChangeArrowheads="1"/>
          </p:cNvSpPr>
          <p:nvPr/>
        </p:nvSpPr>
        <p:spPr bwMode="auto">
          <a:xfrm>
            <a:off x="4236793" y="5905500"/>
            <a:ext cx="930275"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marL="1588" indent="-1588"/>
            <a:r>
              <a:rPr lang="en-US" sz="1600">
                <a:solidFill>
                  <a:srgbClr val="000000"/>
                </a:solidFill>
              </a:rPr>
              <a:t>Quantity demanded</a:t>
            </a:r>
            <a:endParaRPr lang="en-US" sz="1600"/>
          </a:p>
        </p:txBody>
      </p:sp>
      <p:sp>
        <p:nvSpPr>
          <p:cNvPr id="70" name="Rectangle 117"/>
          <p:cNvSpPr>
            <a:spLocks noChangeArrowheads="1"/>
          </p:cNvSpPr>
          <p:nvPr/>
        </p:nvSpPr>
        <p:spPr bwMode="auto">
          <a:xfrm>
            <a:off x="5402018" y="5929313"/>
            <a:ext cx="858837"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marL="1588" indent="-1588" algn="ctr"/>
            <a:r>
              <a:rPr lang="en-US" sz="1600">
                <a:solidFill>
                  <a:srgbClr val="000000"/>
                </a:solidFill>
              </a:rPr>
              <a:t>Quantity supplied</a:t>
            </a:r>
            <a:endParaRPr lang="en-US" sz="1600"/>
          </a:p>
        </p:txBody>
      </p:sp>
      <p:sp>
        <p:nvSpPr>
          <p:cNvPr id="71" name="TextBox 29"/>
          <p:cNvSpPr txBox="1">
            <a:spLocks noChangeArrowheads="1"/>
          </p:cNvSpPr>
          <p:nvPr/>
        </p:nvSpPr>
        <p:spPr bwMode="auto">
          <a:xfrm>
            <a:off x="1725368" y="1660525"/>
            <a:ext cx="1736725"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en-US" sz="1600" b="1" dirty="0">
                <a:ea typeface="MS PGothic" pitchFamily="34" charset="-128"/>
              </a:rPr>
              <a:t>Price of cotton</a:t>
            </a:r>
          </a:p>
          <a:p>
            <a:pPr algn="r" eaLnBrk="1" hangingPunct="1"/>
            <a:r>
              <a:rPr lang="en-US" sz="1600" b="1" dirty="0">
                <a:ea typeface="MS PGothic" pitchFamily="34" charset="-128"/>
              </a:rPr>
              <a:t> (per pound)</a:t>
            </a:r>
          </a:p>
        </p:txBody>
      </p:sp>
      <p:sp>
        <p:nvSpPr>
          <p:cNvPr id="72" name="TextBox 30"/>
          <p:cNvSpPr txBox="1">
            <a:spLocks noChangeArrowheads="1"/>
          </p:cNvSpPr>
          <p:nvPr/>
        </p:nvSpPr>
        <p:spPr bwMode="auto">
          <a:xfrm>
            <a:off x="6530730" y="5602288"/>
            <a:ext cx="230028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600" b="1" dirty="0">
                <a:ea typeface="MS PGothic" pitchFamily="34" charset="-128"/>
              </a:rPr>
              <a:t>Quantity of cotton (billions of pounds)</a:t>
            </a:r>
          </a:p>
        </p:txBody>
      </p:sp>
      <p:cxnSp>
        <p:nvCxnSpPr>
          <p:cNvPr id="73" name="Straight Connector 86"/>
          <p:cNvCxnSpPr>
            <a:cxnSpLocks noChangeShapeType="1"/>
          </p:cNvCxnSpPr>
          <p:nvPr/>
        </p:nvCxnSpPr>
        <p:spPr bwMode="auto">
          <a:xfrm>
            <a:off x="5327405" y="4286250"/>
            <a:ext cx="0" cy="915988"/>
          </a:xfrm>
          <a:prstGeom prst="line">
            <a:avLst/>
          </a:prstGeom>
          <a:noFill/>
          <a:ln w="22225">
            <a:solidFill>
              <a:srgbClr val="9C9C9C"/>
            </a:solidFill>
            <a:prstDash val="sysDot"/>
            <a:round/>
            <a:headEnd/>
            <a:tailEnd type="none" w="med" len="lg"/>
          </a:ln>
          <a:extLst>
            <a:ext uri="{909E8E84-426E-40dd-AFC4-6F175D3DCCD1}">
              <a14:hiddenFill xmlns:a14="http://schemas.microsoft.com/office/drawing/2010/main" xmlns="">
                <a:noFill/>
              </a14:hiddenFill>
            </a:ext>
          </a:extLst>
        </p:spPr>
      </p:cxnSp>
      <p:sp>
        <p:nvSpPr>
          <p:cNvPr id="75" name="TextBox 74"/>
          <p:cNvSpPr txBox="1"/>
          <p:nvPr/>
        </p:nvSpPr>
        <p:spPr>
          <a:xfrm>
            <a:off x="9441297" y="6377078"/>
            <a:ext cx="1492716"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2 | Module 7</a:t>
            </a:r>
          </a:p>
        </p:txBody>
      </p:sp>
    </p:spTree>
    <p:extLst>
      <p:ext uri="{BB962C8B-B14F-4D97-AF65-F5344CB8AC3E}">
        <p14:creationId xmlns:p14="http://schemas.microsoft.com/office/powerpoint/2010/main" val="66874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down)">
                                      <p:cBhvr>
                                        <p:cTn id="7" dur="1000"/>
                                        <p:tgtEl>
                                          <p:spTgt spid="63"/>
                                        </p:tgtEl>
                                      </p:cBhvr>
                                    </p:animEffect>
                                  </p:childTnLst>
                                </p:cTn>
                              </p:par>
                              <p:par>
                                <p:cTn id="8" presetID="22" presetClass="entr" presetSubtype="4" fill="hold"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wipe(down)">
                                      <p:cBhvr>
                                        <p:cTn id="10" dur="10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t>Price Below Its Equilibrium Level Creates a Shortage</a:t>
            </a:r>
            <a:endParaRPr lang="en-US" sz="28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2" name="Freeform 105"/>
          <p:cNvSpPr>
            <a:spLocks/>
          </p:cNvSpPr>
          <p:nvPr/>
        </p:nvSpPr>
        <p:spPr bwMode="auto">
          <a:xfrm>
            <a:off x="5610441" y="5911850"/>
            <a:ext cx="1017588" cy="512763"/>
          </a:xfrm>
          <a:custGeom>
            <a:avLst/>
            <a:gdLst>
              <a:gd name="T0" fmla="*/ 2147483647 w 166"/>
              <a:gd name="T1" fmla="*/ 2147483647 h 96"/>
              <a:gd name="T2" fmla="*/ 2147483647 w 166"/>
              <a:gd name="T3" fmla="*/ 2147483647 h 96"/>
              <a:gd name="T4" fmla="*/ 430722413 w 166"/>
              <a:gd name="T5" fmla="*/ 2147483647 h 96"/>
              <a:gd name="T6" fmla="*/ 0 w 166"/>
              <a:gd name="T7" fmla="*/ 2147483647 h 96"/>
              <a:gd name="T8" fmla="*/ 0 w 166"/>
              <a:gd name="T9" fmla="*/ 419439094 h 96"/>
              <a:gd name="T10" fmla="*/ 430722413 w 166"/>
              <a:gd name="T11" fmla="*/ 0 h 96"/>
              <a:gd name="T12" fmla="*/ 2147483647 w 166"/>
              <a:gd name="T13" fmla="*/ 0 h 96"/>
              <a:gd name="T14" fmla="*/ 2147483647 w 166"/>
              <a:gd name="T15" fmla="*/ 419439094 h 96"/>
              <a:gd name="T16" fmla="*/ 2147483647 w 166"/>
              <a:gd name="T17" fmla="*/ 2147483647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6" h="96">
                <a:moveTo>
                  <a:pt x="166" y="81"/>
                </a:moveTo>
                <a:cubicBezTo>
                  <a:pt x="166" y="89"/>
                  <a:pt x="159" y="96"/>
                  <a:pt x="151" y="96"/>
                </a:cubicBezTo>
                <a:cubicBezTo>
                  <a:pt x="14" y="96"/>
                  <a:pt x="14" y="96"/>
                  <a:pt x="14" y="96"/>
                </a:cubicBezTo>
                <a:cubicBezTo>
                  <a:pt x="6" y="96"/>
                  <a:pt x="0" y="89"/>
                  <a:pt x="0" y="81"/>
                </a:cubicBezTo>
                <a:cubicBezTo>
                  <a:pt x="0" y="14"/>
                  <a:pt x="0" y="14"/>
                  <a:pt x="0" y="14"/>
                </a:cubicBezTo>
                <a:cubicBezTo>
                  <a:pt x="0" y="7"/>
                  <a:pt x="6" y="0"/>
                  <a:pt x="14" y="0"/>
                </a:cubicBezTo>
                <a:cubicBezTo>
                  <a:pt x="151" y="0"/>
                  <a:pt x="151" y="0"/>
                  <a:pt x="151" y="0"/>
                </a:cubicBezTo>
                <a:cubicBezTo>
                  <a:pt x="159" y="0"/>
                  <a:pt x="166" y="7"/>
                  <a:pt x="166" y="14"/>
                </a:cubicBezTo>
                <a:lnTo>
                  <a:pt x="166" y="81"/>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a:p>
        </p:txBody>
      </p:sp>
      <p:cxnSp>
        <p:nvCxnSpPr>
          <p:cNvPr id="13" name="Straight Connector 86"/>
          <p:cNvCxnSpPr>
            <a:cxnSpLocks noChangeShapeType="1"/>
          </p:cNvCxnSpPr>
          <p:nvPr/>
        </p:nvCxnSpPr>
        <p:spPr bwMode="auto">
          <a:xfrm>
            <a:off x="3719729" y="4600575"/>
            <a:ext cx="2236787" cy="11113"/>
          </a:xfrm>
          <a:prstGeom prst="line">
            <a:avLst/>
          </a:prstGeom>
          <a:noFill/>
          <a:ln w="22225">
            <a:solidFill>
              <a:srgbClr val="9C9C9C"/>
            </a:solidFill>
            <a:prstDash val="sysDot"/>
            <a:round/>
            <a:headEnd/>
            <a:tailEnd type="none" w="med" len="lg"/>
          </a:ln>
          <a:extLst>
            <a:ext uri="{909E8E84-426E-40dd-AFC4-6F175D3DCCD1}">
              <a14:hiddenFill xmlns:a14="http://schemas.microsoft.com/office/drawing/2010/main" xmlns="">
                <a:noFill/>
              </a14:hiddenFill>
            </a:ext>
          </a:extLst>
        </p:spPr>
      </p:cxnSp>
      <p:cxnSp>
        <p:nvCxnSpPr>
          <p:cNvPr id="14" name="Straight Connector 86"/>
          <p:cNvCxnSpPr>
            <a:cxnSpLocks noChangeShapeType="1"/>
          </p:cNvCxnSpPr>
          <p:nvPr/>
        </p:nvCxnSpPr>
        <p:spPr bwMode="auto">
          <a:xfrm>
            <a:off x="3719729" y="4211638"/>
            <a:ext cx="1641475" cy="6350"/>
          </a:xfrm>
          <a:prstGeom prst="line">
            <a:avLst/>
          </a:prstGeom>
          <a:noFill/>
          <a:ln w="22225">
            <a:solidFill>
              <a:srgbClr val="9C9C9C"/>
            </a:solidFill>
            <a:prstDash val="sysDot"/>
            <a:round/>
            <a:headEnd/>
            <a:tailEnd type="none" w="med" len="lg"/>
          </a:ln>
          <a:extLst>
            <a:ext uri="{909E8E84-426E-40dd-AFC4-6F175D3DCCD1}">
              <a14:hiddenFill xmlns:a14="http://schemas.microsoft.com/office/drawing/2010/main" xmlns="">
                <a:noFill/>
              </a14:hiddenFill>
            </a:ext>
          </a:extLst>
        </p:spPr>
      </p:cxnSp>
      <p:cxnSp>
        <p:nvCxnSpPr>
          <p:cNvPr id="15" name="Straight Connector 86"/>
          <p:cNvCxnSpPr>
            <a:cxnSpLocks noChangeShapeType="1"/>
          </p:cNvCxnSpPr>
          <p:nvPr/>
        </p:nvCxnSpPr>
        <p:spPr bwMode="auto">
          <a:xfrm>
            <a:off x="5418354" y="4217988"/>
            <a:ext cx="0" cy="966787"/>
          </a:xfrm>
          <a:prstGeom prst="line">
            <a:avLst/>
          </a:prstGeom>
          <a:noFill/>
          <a:ln w="22225">
            <a:solidFill>
              <a:srgbClr val="9C9C9C"/>
            </a:solidFill>
            <a:prstDash val="sysDot"/>
            <a:round/>
            <a:headEnd/>
            <a:tailEnd type="none" w="med" len="lg"/>
          </a:ln>
          <a:extLst>
            <a:ext uri="{909E8E84-426E-40dd-AFC4-6F175D3DCCD1}">
              <a14:hiddenFill xmlns:a14="http://schemas.microsoft.com/office/drawing/2010/main" xmlns="">
                <a:noFill/>
              </a14:hiddenFill>
            </a:ext>
          </a:extLst>
        </p:spPr>
      </p:cxnSp>
      <p:sp>
        <p:nvSpPr>
          <p:cNvPr id="16" name="Line 24"/>
          <p:cNvSpPr>
            <a:spLocks noChangeShapeType="1"/>
          </p:cNvSpPr>
          <p:nvPr/>
        </p:nvSpPr>
        <p:spPr bwMode="auto">
          <a:xfrm flipV="1">
            <a:off x="3543516" y="1731963"/>
            <a:ext cx="0" cy="3417887"/>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7" name="Freeform 25"/>
          <p:cNvSpPr>
            <a:spLocks/>
          </p:cNvSpPr>
          <p:nvPr/>
        </p:nvSpPr>
        <p:spPr bwMode="auto">
          <a:xfrm>
            <a:off x="3543516" y="5224463"/>
            <a:ext cx="146050" cy="139700"/>
          </a:xfrm>
          <a:custGeom>
            <a:avLst/>
            <a:gdLst>
              <a:gd name="T0" fmla="*/ 2147483647 w 95"/>
              <a:gd name="T1" fmla="*/ 2147483647 h 97"/>
              <a:gd name="T2" fmla="*/ 0 w 95"/>
              <a:gd name="T3" fmla="*/ 2147483647 h 97"/>
              <a:gd name="T4" fmla="*/ 0 w 95"/>
              <a:gd name="T5" fmla="*/ 0 h 97"/>
              <a:gd name="T6" fmla="*/ 0 60000 65536"/>
              <a:gd name="T7" fmla="*/ 0 60000 65536"/>
              <a:gd name="T8" fmla="*/ 0 60000 65536"/>
            </a:gdLst>
            <a:ahLst/>
            <a:cxnLst>
              <a:cxn ang="T6">
                <a:pos x="T0" y="T1"/>
              </a:cxn>
              <a:cxn ang="T7">
                <a:pos x="T2" y="T3"/>
              </a:cxn>
              <a:cxn ang="T8">
                <a:pos x="T4" y="T5"/>
              </a:cxn>
            </a:cxnLst>
            <a:rect l="0" t="0" r="r" b="b"/>
            <a:pathLst>
              <a:path w="95" h="97">
                <a:moveTo>
                  <a:pt x="95" y="97"/>
                </a:moveTo>
                <a:lnTo>
                  <a:pt x="0" y="97"/>
                </a:lnTo>
                <a:lnTo>
                  <a:pt x="0" y="0"/>
                </a:lnTo>
              </a:path>
            </a:pathLst>
          </a:custGeom>
          <a:noFill/>
          <a:ln w="9525"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8" name="Line 26"/>
          <p:cNvSpPr>
            <a:spLocks noChangeShapeType="1"/>
          </p:cNvSpPr>
          <p:nvPr/>
        </p:nvSpPr>
        <p:spPr bwMode="auto">
          <a:xfrm flipH="1">
            <a:off x="3824504" y="5364163"/>
            <a:ext cx="4203700" cy="0"/>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9" name="Rectangle 27"/>
          <p:cNvSpPr>
            <a:spLocks noChangeArrowheads="1"/>
          </p:cNvSpPr>
          <p:nvPr/>
        </p:nvSpPr>
        <p:spPr bwMode="auto">
          <a:xfrm>
            <a:off x="4242016" y="5400675"/>
            <a:ext cx="904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7</a:t>
            </a:r>
            <a:endParaRPr lang="en-US" sz="1400"/>
          </a:p>
        </p:txBody>
      </p:sp>
      <p:sp>
        <p:nvSpPr>
          <p:cNvPr id="20" name="Rectangle 28"/>
          <p:cNvSpPr>
            <a:spLocks noChangeArrowheads="1"/>
          </p:cNvSpPr>
          <p:nvPr/>
        </p:nvSpPr>
        <p:spPr bwMode="auto">
          <a:xfrm>
            <a:off x="3367304" y="5400675"/>
            <a:ext cx="90487"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0</a:t>
            </a:r>
            <a:endParaRPr lang="en-US" sz="1400"/>
          </a:p>
        </p:txBody>
      </p:sp>
      <p:sp>
        <p:nvSpPr>
          <p:cNvPr id="21" name="Rectangle 29"/>
          <p:cNvSpPr>
            <a:spLocks noChangeArrowheads="1"/>
          </p:cNvSpPr>
          <p:nvPr/>
        </p:nvSpPr>
        <p:spPr bwMode="auto">
          <a:xfrm>
            <a:off x="5318341" y="5400675"/>
            <a:ext cx="18256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10</a:t>
            </a:r>
            <a:endParaRPr lang="en-US" sz="1400"/>
          </a:p>
        </p:txBody>
      </p:sp>
      <p:sp>
        <p:nvSpPr>
          <p:cNvPr id="22" name="Rectangle 30"/>
          <p:cNvSpPr>
            <a:spLocks noChangeArrowheads="1"/>
          </p:cNvSpPr>
          <p:nvPr/>
        </p:nvSpPr>
        <p:spPr bwMode="auto">
          <a:xfrm>
            <a:off x="7186829" y="5400675"/>
            <a:ext cx="18256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15</a:t>
            </a:r>
            <a:endParaRPr lang="en-US" sz="1400"/>
          </a:p>
        </p:txBody>
      </p:sp>
      <p:sp>
        <p:nvSpPr>
          <p:cNvPr id="23" name="Rectangle 31"/>
          <p:cNvSpPr>
            <a:spLocks noChangeArrowheads="1"/>
          </p:cNvSpPr>
          <p:nvPr/>
        </p:nvSpPr>
        <p:spPr bwMode="auto">
          <a:xfrm>
            <a:off x="6439116" y="5400675"/>
            <a:ext cx="18256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13</a:t>
            </a:r>
            <a:endParaRPr lang="en-US" sz="1400"/>
          </a:p>
        </p:txBody>
      </p:sp>
      <p:sp>
        <p:nvSpPr>
          <p:cNvPr id="24" name="Rectangle 32"/>
          <p:cNvSpPr>
            <a:spLocks noChangeArrowheads="1"/>
          </p:cNvSpPr>
          <p:nvPr/>
        </p:nvSpPr>
        <p:spPr bwMode="auto">
          <a:xfrm>
            <a:off x="7932954" y="5400675"/>
            <a:ext cx="18256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17</a:t>
            </a:r>
            <a:endParaRPr lang="en-US" sz="1400"/>
          </a:p>
        </p:txBody>
      </p:sp>
      <p:sp>
        <p:nvSpPr>
          <p:cNvPr id="25" name="Line 43"/>
          <p:cNvSpPr>
            <a:spLocks noChangeShapeType="1"/>
          </p:cNvSpPr>
          <p:nvPr/>
        </p:nvSpPr>
        <p:spPr bwMode="auto">
          <a:xfrm>
            <a:off x="3543516" y="2671763"/>
            <a:ext cx="119063" cy="0"/>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6" name="Line 44"/>
          <p:cNvSpPr>
            <a:spLocks noChangeShapeType="1"/>
          </p:cNvSpPr>
          <p:nvPr/>
        </p:nvSpPr>
        <p:spPr bwMode="auto">
          <a:xfrm>
            <a:off x="3543516" y="3055938"/>
            <a:ext cx="119063" cy="0"/>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7" name="Line 45"/>
          <p:cNvSpPr>
            <a:spLocks noChangeShapeType="1"/>
          </p:cNvSpPr>
          <p:nvPr/>
        </p:nvSpPr>
        <p:spPr bwMode="auto">
          <a:xfrm>
            <a:off x="3543516" y="3438525"/>
            <a:ext cx="119063" cy="0"/>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 name="Line 46"/>
          <p:cNvSpPr>
            <a:spLocks noChangeShapeType="1"/>
          </p:cNvSpPr>
          <p:nvPr/>
        </p:nvSpPr>
        <p:spPr bwMode="auto">
          <a:xfrm>
            <a:off x="3543516" y="3825875"/>
            <a:ext cx="119063" cy="0"/>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9" name="Line 47"/>
          <p:cNvSpPr>
            <a:spLocks noChangeShapeType="1"/>
          </p:cNvSpPr>
          <p:nvPr/>
        </p:nvSpPr>
        <p:spPr bwMode="auto">
          <a:xfrm>
            <a:off x="3543516" y="4592638"/>
            <a:ext cx="119063" cy="0"/>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30" name="Line 48"/>
          <p:cNvSpPr>
            <a:spLocks noChangeShapeType="1"/>
          </p:cNvSpPr>
          <p:nvPr/>
        </p:nvSpPr>
        <p:spPr bwMode="auto">
          <a:xfrm>
            <a:off x="3543516" y="4211638"/>
            <a:ext cx="119063" cy="0"/>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31" name="Line 49"/>
          <p:cNvSpPr>
            <a:spLocks noChangeShapeType="1"/>
          </p:cNvSpPr>
          <p:nvPr/>
        </p:nvSpPr>
        <p:spPr bwMode="auto">
          <a:xfrm>
            <a:off x="3543516" y="4976813"/>
            <a:ext cx="119063" cy="0"/>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32" name="Line 50"/>
          <p:cNvSpPr>
            <a:spLocks noChangeShapeType="1"/>
          </p:cNvSpPr>
          <p:nvPr/>
        </p:nvSpPr>
        <p:spPr bwMode="auto">
          <a:xfrm flipV="1">
            <a:off x="4289641" y="5253038"/>
            <a:ext cx="0" cy="111125"/>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33" name="Line 51"/>
          <p:cNvSpPr>
            <a:spLocks noChangeShapeType="1"/>
          </p:cNvSpPr>
          <p:nvPr/>
        </p:nvSpPr>
        <p:spPr bwMode="auto">
          <a:xfrm flipV="1">
            <a:off x="5072279" y="5253038"/>
            <a:ext cx="0" cy="111125"/>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34" name="Line 52"/>
          <p:cNvSpPr>
            <a:spLocks noChangeShapeType="1"/>
          </p:cNvSpPr>
          <p:nvPr/>
        </p:nvSpPr>
        <p:spPr bwMode="auto">
          <a:xfrm flipV="1">
            <a:off x="5412004" y="5253038"/>
            <a:ext cx="0" cy="111125"/>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35" name="Line 53"/>
          <p:cNvSpPr>
            <a:spLocks noChangeShapeType="1"/>
          </p:cNvSpPr>
          <p:nvPr/>
        </p:nvSpPr>
        <p:spPr bwMode="auto">
          <a:xfrm flipV="1">
            <a:off x="5973979" y="5253038"/>
            <a:ext cx="0" cy="111125"/>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36" name="Line 54"/>
          <p:cNvSpPr>
            <a:spLocks noChangeShapeType="1"/>
          </p:cNvSpPr>
          <p:nvPr/>
        </p:nvSpPr>
        <p:spPr bwMode="auto">
          <a:xfrm flipV="1">
            <a:off x="6532779" y="5253038"/>
            <a:ext cx="0" cy="111125"/>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37" name="Line 55"/>
          <p:cNvSpPr>
            <a:spLocks noChangeShapeType="1"/>
          </p:cNvSpPr>
          <p:nvPr/>
        </p:nvSpPr>
        <p:spPr bwMode="auto">
          <a:xfrm flipV="1">
            <a:off x="7282079" y="5253038"/>
            <a:ext cx="0" cy="111125"/>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38" name="Line 56"/>
          <p:cNvSpPr>
            <a:spLocks noChangeShapeType="1"/>
          </p:cNvSpPr>
          <p:nvPr/>
        </p:nvSpPr>
        <p:spPr bwMode="auto">
          <a:xfrm flipV="1">
            <a:off x="8028204" y="5253038"/>
            <a:ext cx="0" cy="111125"/>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39" name="Rectangle 57"/>
          <p:cNvSpPr>
            <a:spLocks noChangeArrowheads="1"/>
          </p:cNvSpPr>
          <p:nvPr/>
        </p:nvSpPr>
        <p:spPr bwMode="auto">
          <a:xfrm>
            <a:off x="3048216" y="2578100"/>
            <a:ext cx="411163" cy="21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$2.00</a:t>
            </a:r>
            <a:endParaRPr lang="en-US" sz="1400"/>
          </a:p>
        </p:txBody>
      </p:sp>
      <p:sp>
        <p:nvSpPr>
          <p:cNvPr id="40" name="Rectangle 58"/>
          <p:cNvSpPr>
            <a:spLocks noChangeArrowheads="1"/>
          </p:cNvSpPr>
          <p:nvPr/>
        </p:nvSpPr>
        <p:spPr bwMode="auto">
          <a:xfrm>
            <a:off x="3143466" y="2962275"/>
            <a:ext cx="3190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1.75</a:t>
            </a:r>
            <a:endParaRPr lang="en-US" sz="1400"/>
          </a:p>
        </p:txBody>
      </p:sp>
      <p:sp>
        <p:nvSpPr>
          <p:cNvPr id="41" name="Rectangle 59"/>
          <p:cNvSpPr>
            <a:spLocks noChangeArrowheads="1"/>
          </p:cNvSpPr>
          <p:nvPr/>
        </p:nvSpPr>
        <p:spPr bwMode="auto">
          <a:xfrm>
            <a:off x="3143466" y="3346450"/>
            <a:ext cx="3190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1.50</a:t>
            </a:r>
            <a:endParaRPr lang="en-US" sz="1400"/>
          </a:p>
        </p:txBody>
      </p:sp>
      <p:sp>
        <p:nvSpPr>
          <p:cNvPr id="42" name="Rectangle 60"/>
          <p:cNvSpPr>
            <a:spLocks noChangeArrowheads="1"/>
          </p:cNvSpPr>
          <p:nvPr/>
        </p:nvSpPr>
        <p:spPr bwMode="auto">
          <a:xfrm>
            <a:off x="3143466" y="3729038"/>
            <a:ext cx="3190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1.25</a:t>
            </a:r>
            <a:endParaRPr lang="en-US" sz="1400"/>
          </a:p>
        </p:txBody>
      </p:sp>
      <p:sp>
        <p:nvSpPr>
          <p:cNvPr id="43" name="Rectangle 61"/>
          <p:cNvSpPr>
            <a:spLocks noChangeArrowheads="1"/>
          </p:cNvSpPr>
          <p:nvPr/>
        </p:nvSpPr>
        <p:spPr bwMode="auto">
          <a:xfrm>
            <a:off x="3143466" y="4116388"/>
            <a:ext cx="319088"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1.00</a:t>
            </a:r>
            <a:endParaRPr lang="en-US" sz="1400"/>
          </a:p>
        </p:txBody>
      </p:sp>
      <p:sp>
        <p:nvSpPr>
          <p:cNvPr id="44" name="Rectangle 62"/>
          <p:cNvSpPr>
            <a:spLocks noChangeArrowheads="1"/>
          </p:cNvSpPr>
          <p:nvPr/>
        </p:nvSpPr>
        <p:spPr bwMode="auto">
          <a:xfrm>
            <a:off x="3143466" y="4500563"/>
            <a:ext cx="3190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0.75</a:t>
            </a:r>
            <a:endParaRPr lang="en-US" sz="1400"/>
          </a:p>
        </p:txBody>
      </p:sp>
      <p:sp>
        <p:nvSpPr>
          <p:cNvPr id="45" name="Rectangle 63"/>
          <p:cNvSpPr>
            <a:spLocks noChangeArrowheads="1"/>
          </p:cNvSpPr>
          <p:nvPr/>
        </p:nvSpPr>
        <p:spPr bwMode="auto">
          <a:xfrm>
            <a:off x="3143466" y="4883150"/>
            <a:ext cx="3190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0.50</a:t>
            </a:r>
            <a:endParaRPr lang="en-US" sz="1400"/>
          </a:p>
        </p:txBody>
      </p:sp>
      <p:sp>
        <p:nvSpPr>
          <p:cNvPr id="46" name="Freeform 74"/>
          <p:cNvSpPr>
            <a:spLocks/>
          </p:cNvSpPr>
          <p:nvPr/>
        </p:nvSpPr>
        <p:spPr bwMode="auto">
          <a:xfrm>
            <a:off x="4664291" y="2671763"/>
            <a:ext cx="1344613" cy="2309812"/>
          </a:xfrm>
          <a:custGeom>
            <a:avLst/>
            <a:gdLst>
              <a:gd name="T0" fmla="*/ 2147483647 w 266"/>
              <a:gd name="T1" fmla="*/ 0 h 494"/>
              <a:gd name="T2" fmla="*/ 0 w 266"/>
              <a:gd name="T3" fmla="*/ 2147483647 h 494"/>
              <a:gd name="T4" fmla="*/ 0 60000 65536"/>
              <a:gd name="T5" fmla="*/ 0 60000 65536"/>
            </a:gdLst>
            <a:ahLst/>
            <a:cxnLst>
              <a:cxn ang="T4">
                <a:pos x="T0" y="T1"/>
              </a:cxn>
              <a:cxn ang="T5">
                <a:pos x="T2" y="T3"/>
              </a:cxn>
            </a:cxnLst>
            <a:rect l="0" t="0" r="r" b="b"/>
            <a:pathLst>
              <a:path w="266" h="494">
                <a:moveTo>
                  <a:pt x="266" y="0"/>
                </a:moveTo>
                <a:cubicBezTo>
                  <a:pt x="266" y="149"/>
                  <a:pt x="190" y="320"/>
                  <a:pt x="0" y="494"/>
                </a:cubicBezTo>
              </a:path>
            </a:pathLst>
          </a:custGeom>
          <a:noFill/>
          <a:ln w="41275" cap="flat">
            <a:solidFill>
              <a:srgbClr val="EE31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7" name="Rectangle 75"/>
          <p:cNvSpPr>
            <a:spLocks noChangeArrowheads="1"/>
          </p:cNvSpPr>
          <p:nvPr/>
        </p:nvSpPr>
        <p:spPr bwMode="auto">
          <a:xfrm>
            <a:off x="5746966" y="2438400"/>
            <a:ext cx="576263"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Supply</a:t>
            </a:r>
            <a:endParaRPr lang="en-US" sz="1600" b="1"/>
          </a:p>
        </p:txBody>
      </p:sp>
      <p:sp>
        <p:nvSpPr>
          <p:cNvPr id="48" name="Rectangle 76"/>
          <p:cNvSpPr>
            <a:spLocks noChangeArrowheads="1"/>
          </p:cNvSpPr>
          <p:nvPr/>
        </p:nvSpPr>
        <p:spPr bwMode="auto">
          <a:xfrm>
            <a:off x="7045541" y="4900613"/>
            <a:ext cx="72072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Demand</a:t>
            </a:r>
            <a:endParaRPr lang="en-US" sz="1600" b="1"/>
          </a:p>
        </p:txBody>
      </p:sp>
      <p:sp>
        <p:nvSpPr>
          <p:cNvPr id="49" name="Line 78"/>
          <p:cNvSpPr>
            <a:spLocks noChangeShapeType="1"/>
          </p:cNvSpPr>
          <p:nvPr/>
        </p:nvSpPr>
        <p:spPr bwMode="auto">
          <a:xfrm flipV="1">
            <a:off x="3487954" y="5121275"/>
            <a:ext cx="106362" cy="55563"/>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0" name="Line 79"/>
          <p:cNvSpPr>
            <a:spLocks noChangeShapeType="1"/>
          </p:cNvSpPr>
          <p:nvPr/>
        </p:nvSpPr>
        <p:spPr bwMode="auto">
          <a:xfrm flipV="1">
            <a:off x="3487954" y="5195888"/>
            <a:ext cx="106362" cy="57150"/>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1" name="Line 80"/>
          <p:cNvSpPr>
            <a:spLocks noChangeShapeType="1"/>
          </p:cNvSpPr>
          <p:nvPr/>
        </p:nvSpPr>
        <p:spPr bwMode="auto">
          <a:xfrm flipH="1">
            <a:off x="3659404" y="5311775"/>
            <a:ext cx="60325" cy="100013"/>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2" name="Line 81"/>
          <p:cNvSpPr>
            <a:spLocks noChangeShapeType="1"/>
          </p:cNvSpPr>
          <p:nvPr/>
        </p:nvSpPr>
        <p:spPr bwMode="auto">
          <a:xfrm flipH="1">
            <a:off x="3738779" y="5311775"/>
            <a:ext cx="61912" cy="100013"/>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3" name="Freeform 82"/>
          <p:cNvSpPr>
            <a:spLocks/>
          </p:cNvSpPr>
          <p:nvPr/>
        </p:nvSpPr>
        <p:spPr bwMode="auto">
          <a:xfrm>
            <a:off x="4326154" y="2671763"/>
            <a:ext cx="2652712" cy="2309812"/>
          </a:xfrm>
          <a:custGeom>
            <a:avLst/>
            <a:gdLst>
              <a:gd name="T0" fmla="*/ 0 w 525"/>
              <a:gd name="T1" fmla="*/ 0 h 494"/>
              <a:gd name="T2" fmla="*/ 2147483647 w 525"/>
              <a:gd name="T3" fmla="*/ 2147483647 h 494"/>
              <a:gd name="T4" fmla="*/ 0 60000 65536"/>
              <a:gd name="T5" fmla="*/ 0 60000 65536"/>
            </a:gdLst>
            <a:ahLst/>
            <a:cxnLst>
              <a:cxn ang="T4">
                <a:pos x="T0" y="T1"/>
              </a:cxn>
              <a:cxn ang="T5">
                <a:pos x="T2" y="T3"/>
              </a:cxn>
            </a:cxnLst>
            <a:rect l="0" t="0" r="r" b="b"/>
            <a:pathLst>
              <a:path w="525" h="494">
                <a:moveTo>
                  <a:pt x="0" y="0"/>
                </a:moveTo>
                <a:cubicBezTo>
                  <a:pt x="30" y="133"/>
                  <a:pt x="196" y="409"/>
                  <a:pt x="525" y="494"/>
                </a:cubicBezTo>
              </a:path>
            </a:pathLst>
          </a:custGeom>
          <a:noFill/>
          <a:ln w="41275" cap="flat">
            <a:solidFill>
              <a:srgbClr val="3C5DA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4" name="Oval 83"/>
          <p:cNvSpPr>
            <a:spLocks noChangeArrowheads="1"/>
          </p:cNvSpPr>
          <p:nvPr/>
        </p:nvSpPr>
        <p:spPr bwMode="auto">
          <a:xfrm>
            <a:off x="5361204" y="4162425"/>
            <a:ext cx="101600" cy="93663"/>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 name="Rectangle 84"/>
          <p:cNvSpPr>
            <a:spLocks noChangeArrowheads="1"/>
          </p:cNvSpPr>
          <p:nvPr/>
        </p:nvSpPr>
        <p:spPr bwMode="auto">
          <a:xfrm>
            <a:off x="4924641" y="5400675"/>
            <a:ext cx="22701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9.1</a:t>
            </a:r>
            <a:endParaRPr lang="en-US" sz="1400"/>
          </a:p>
        </p:txBody>
      </p:sp>
      <p:sp>
        <p:nvSpPr>
          <p:cNvPr id="56" name="Rectangle 85"/>
          <p:cNvSpPr>
            <a:spLocks noChangeArrowheads="1"/>
          </p:cNvSpPr>
          <p:nvPr/>
        </p:nvSpPr>
        <p:spPr bwMode="auto">
          <a:xfrm>
            <a:off x="5812054" y="5400675"/>
            <a:ext cx="319087"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11.5</a:t>
            </a:r>
            <a:endParaRPr lang="en-US" sz="1400"/>
          </a:p>
        </p:txBody>
      </p:sp>
      <p:sp>
        <p:nvSpPr>
          <p:cNvPr id="57" name="Rectangle 86"/>
          <p:cNvSpPr>
            <a:spLocks noChangeArrowheads="1"/>
          </p:cNvSpPr>
          <p:nvPr/>
        </p:nvSpPr>
        <p:spPr bwMode="auto">
          <a:xfrm>
            <a:off x="5570754" y="4064000"/>
            <a:ext cx="1016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E</a:t>
            </a:r>
            <a:endParaRPr lang="en-US" sz="1600" b="1"/>
          </a:p>
        </p:txBody>
      </p:sp>
      <p:sp>
        <p:nvSpPr>
          <p:cNvPr id="58" name="Line 87"/>
          <p:cNvSpPr>
            <a:spLocks noChangeShapeType="1"/>
          </p:cNvSpPr>
          <p:nvPr/>
        </p:nvSpPr>
        <p:spPr bwMode="auto">
          <a:xfrm>
            <a:off x="5072279" y="5584825"/>
            <a:ext cx="0" cy="280988"/>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9" name="Line 88"/>
          <p:cNvSpPr>
            <a:spLocks noChangeShapeType="1"/>
          </p:cNvSpPr>
          <p:nvPr/>
        </p:nvSpPr>
        <p:spPr bwMode="auto">
          <a:xfrm>
            <a:off x="5973979" y="5584825"/>
            <a:ext cx="0" cy="280988"/>
          </a:xfrm>
          <a:prstGeom prst="line">
            <a:avLst/>
          </a:prstGeom>
          <a:noFill/>
          <a:ln w="952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grpSp>
        <p:nvGrpSpPr>
          <p:cNvPr id="60" name="Group 59"/>
          <p:cNvGrpSpPr>
            <a:grpSpLocks/>
          </p:cNvGrpSpPr>
          <p:nvPr/>
        </p:nvGrpSpPr>
        <p:grpSpPr bwMode="auto">
          <a:xfrm>
            <a:off x="5059579" y="4748213"/>
            <a:ext cx="962025" cy="395287"/>
            <a:chOff x="3753853" y="4747864"/>
            <a:chExt cx="962526" cy="395647"/>
          </a:xfrm>
        </p:grpSpPr>
        <p:sp>
          <p:nvSpPr>
            <p:cNvPr id="61" name="Freeform 89"/>
            <p:cNvSpPr>
              <a:spLocks/>
            </p:cNvSpPr>
            <p:nvPr/>
          </p:nvSpPr>
          <p:spPr bwMode="auto">
            <a:xfrm>
              <a:off x="3753853" y="4747864"/>
              <a:ext cx="962526" cy="395647"/>
            </a:xfrm>
            <a:custGeom>
              <a:avLst/>
              <a:gdLst>
                <a:gd name="T0" fmla="*/ 2147483647 w 147"/>
                <a:gd name="T1" fmla="*/ 1266300030 h 58"/>
                <a:gd name="T2" fmla="*/ 2147483647 w 147"/>
                <a:gd name="T3" fmla="*/ 1669212457 h 58"/>
                <a:gd name="T4" fmla="*/ 470834342 w 147"/>
                <a:gd name="T5" fmla="*/ 1669212457 h 58"/>
                <a:gd name="T6" fmla="*/ 0 w 147"/>
                <a:gd name="T7" fmla="*/ 1266300030 h 58"/>
                <a:gd name="T8" fmla="*/ 0 w 147"/>
                <a:gd name="T9" fmla="*/ 431693802 h 58"/>
                <a:gd name="T10" fmla="*/ 470834342 w 147"/>
                <a:gd name="T11" fmla="*/ 0 h 58"/>
                <a:gd name="T12" fmla="*/ 2147483647 w 147"/>
                <a:gd name="T13" fmla="*/ 0 h 58"/>
                <a:gd name="T14" fmla="*/ 2147483647 w 147"/>
                <a:gd name="T15" fmla="*/ 431693802 h 58"/>
                <a:gd name="T16" fmla="*/ 2147483647 w 147"/>
                <a:gd name="T17" fmla="*/ 126630003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7" h="58">
                  <a:moveTo>
                    <a:pt x="147" y="44"/>
                  </a:moveTo>
                  <a:cubicBezTo>
                    <a:pt x="147" y="51"/>
                    <a:pt x="140" y="58"/>
                    <a:pt x="133" y="58"/>
                  </a:cubicBezTo>
                  <a:cubicBezTo>
                    <a:pt x="14" y="58"/>
                    <a:pt x="14" y="58"/>
                    <a:pt x="14" y="58"/>
                  </a:cubicBezTo>
                  <a:cubicBezTo>
                    <a:pt x="6" y="58"/>
                    <a:pt x="0" y="51"/>
                    <a:pt x="0" y="44"/>
                  </a:cubicBezTo>
                  <a:cubicBezTo>
                    <a:pt x="0" y="15"/>
                    <a:pt x="0" y="15"/>
                    <a:pt x="0" y="15"/>
                  </a:cubicBezTo>
                  <a:cubicBezTo>
                    <a:pt x="0" y="7"/>
                    <a:pt x="6" y="0"/>
                    <a:pt x="14" y="0"/>
                  </a:cubicBezTo>
                  <a:cubicBezTo>
                    <a:pt x="133" y="0"/>
                    <a:pt x="133" y="0"/>
                    <a:pt x="133" y="0"/>
                  </a:cubicBezTo>
                  <a:cubicBezTo>
                    <a:pt x="140" y="0"/>
                    <a:pt x="147" y="7"/>
                    <a:pt x="147" y="15"/>
                  </a:cubicBezTo>
                  <a:lnTo>
                    <a:pt x="147" y="44"/>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a:p>
          </p:txBody>
        </p:sp>
        <p:sp>
          <p:nvSpPr>
            <p:cNvPr id="62" name="Rectangle 90"/>
            <p:cNvSpPr>
              <a:spLocks noChangeArrowheads="1"/>
            </p:cNvSpPr>
            <p:nvPr/>
          </p:nvSpPr>
          <p:spPr bwMode="auto">
            <a:xfrm>
              <a:off x="3809494" y="4808504"/>
              <a:ext cx="85125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b="1">
                  <a:solidFill>
                    <a:srgbClr val="000000"/>
                  </a:solidFill>
                </a:rPr>
                <a:t>Shortage</a:t>
              </a:r>
              <a:endParaRPr lang="en-US" b="1"/>
            </a:p>
          </p:txBody>
        </p:sp>
      </p:grpSp>
      <p:sp>
        <p:nvSpPr>
          <p:cNvPr id="63" name="Freeform 107"/>
          <p:cNvSpPr>
            <a:spLocks/>
          </p:cNvSpPr>
          <p:nvPr/>
        </p:nvSpPr>
        <p:spPr bwMode="auto">
          <a:xfrm>
            <a:off x="5072279" y="4625975"/>
            <a:ext cx="901700" cy="115888"/>
          </a:xfrm>
          <a:custGeom>
            <a:avLst/>
            <a:gdLst>
              <a:gd name="T0" fmla="*/ 0 w 178"/>
              <a:gd name="T1" fmla="*/ 0 h 25"/>
              <a:gd name="T2" fmla="*/ 2147483647 w 178"/>
              <a:gd name="T3" fmla="*/ 2147483647 h 25"/>
              <a:gd name="T4" fmla="*/ 2147483647 w 178"/>
              <a:gd name="T5" fmla="*/ 2147483647 h 25"/>
              <a:gd name="T6" fmla="*/ 2147483647 w 178"/>
              <a:gd name="T7" fmla="*/ 2147483647 h 25"/>
              <a:gd name="T8" fmla="*/ 2147483647 w 178"/>
              <a:gd name="T9" fmla="*/ 2147483647 h 25"/>
              <a:gd name="T10" fmla="*/ 2147483647 w 178"/>
              <a:gd name="T11" fmla="*/ 2147483647 h 25"/>
              <a:gd name="T12" fmla="*/ 2147483647 w 178"/>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8" h="25">
                <a:moveTo>
                  <a:pt x="0" y="0"/>
                </a:moveTo>
                <a:cubicBezTo>
                  <a:pt x="0" y="10"/>
                  <a:pt x="3" y="15"/>
                  <a:pt x="16" y="15"/>
                </a:cubicBezTo>
                <a:cubicBezTo>
                  <a:pt x="19" y="15"/>
                  <a:pt x="78" y="15"/>
                  <a:pt x="81" y="15"/>
                </a:cubicBezTo>
                <a:cubicBezTo>
                  <a:pt x="84" y="15"/>
                  <a:pt x="91" y="17"/>
                  <a:pt x="91" y="25"/>
                </a:cubicBezTo>
                <a:cubicBezTo>
                  <a:pt x="91" y="17"/>
                  <a:pt x="98" y="15"/>
                  <a:pt x="102" y="15"/>
                </a:cubicBezTo>
                <a:cubicBezTo>
                  <a:pt x="104" y="15"/>
                  <a:pt x="159" y="15"/>
                  <a:pt x="162" y="15"/>
                </a:cubicBezTo>
                <a:cubicBezTo>
                  <a:pt x="175" y="15"/>
                  <a:pt x="178" y="10"/>
                  <a:pt x="178" y="0"/>
                </a:cubicBezTo>
              </a:path>
            </a:pathLst>
          </a:custGeom>
          <a:noFill/>
          <a:ln w="30163" cap="flat">
            <a:solidFill>
              <a:srgbClr val="6D6F7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4" name="Oval 108"/>
          <p:cNvSpPr>
            <a:spLocks noChangeArrowheads="1"/>
          </p:cNvSpPr>
          <p:nvPr/>
        </p:nvSpPr>
        <p:spPr bwMode="auto">
          <a:xfrm>
            <a:off x="5923179" y="4541838"/>
            <a:ext cx="101600" cy="92075"/>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5" name="Oval 109"/>
          <p:cNvSpPr>
            <a:spLocks noChangeArrowheads="1"/>
          </p:cNvSpPr>
          <p:nvPr/>
        </p:nvSpPr>
        <p:spPr bwMode="auto">
          <a:xfrm>
            <a:off x="5023066" y="4546600"/>
            <a:ext cx="101600" cy="93663"/>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6" name="Rectangle 110"/>
          <p:cNvSpPr>
            <a:spLocks noChangeArrowheads="1"/>
          </p:cNvSpPr>
          <p:nvPr/>
        </p:nvSpPr>
        <p:spPr bwMode="auto">
          <a:xfrm>
            <a:off x="5659654" y="5945188"/>
            <a:ext cx="89535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marL="1588" indent="-1588" algn="ctr"/>
            <a:r>
              <a:rPr lang="en-US" sz="1600">
                <a:solidFill>
                  <a:srgbClr val="000000"/>
                </a:solidFill>
              </a:rPr>
              <a:t>Quantity demanded</a:t>
            </a:r>
            <a:endParaRPr lang="en-US" sz="1600"/>
          </a:p>
        </p:txBody>
      </p:sp>
      <p:sp>
        <p:nvSpPr>
          <p:cNvPr id="67" name="TextBox 29"/>
          <p:cNvSpPr txBox="1">
            <a:spLocks noChangeArrowheads="1"/>
          </p:cNvSpPr>
          <p:nvPr/>
        </p:nvSpPr>
        <p:spPr bwMode="auto">
          <a:xfrm>
            <a:off x="1700429" y="1731963"/>
            <a:ext cx="1795462"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en-US" sz="1600" b="1" dirty="0">
                <a:ea typeface="MS PGothic" pitchFamily="34" charset="-128"/>
              </a:rPr>
              <a:t>Price of cotton</a:t>
            </a:r>
          </a:p>
          <a:p>
            <a:pPr algn="r" eaLnBrk="1" hangingPunct="1"/>
            <a:r>
              <a:rPr lang="en-US" sz="1600" b="1" dirty="0">
                <a:ea typeface="MS PGothic" pitchFamily="34" charset="-128"/>
              </a:rPr>
              <a:t> (per pound)</a:t>
            </a:r>
          </a:p>
        </p:txBody>
      </p:sp>
      <p:sp>
        <p:nvSpPr>
          <p:cNvPr id="68" name="TextBox 30"/>
          <p:cNvSpPr txBox="1">
            <a:spLocks noChangeArrowheads="1"/>
          </p:cNvSpPr>
          <p:nvPr/>
        </p:nvSpPr>
        <p:spPr bwMode="auto">
          <a:xfrm>
            <a:off x="6958229" y="5583238"/>
            <a:ext cx="227647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600" b="1" dirty="0">
                <a:ea typeface="MS PGothic" pitchFamily="34" charset="-128"/>
              </a:rPr>
              <a:t>Quantity of cotton (billions of pounds)</a:t>
            </a:r>
          </a:p>
        </p:txBody>
      </p:sp>
      <p:cxnSp>
        <p:nvCxnSpPr>
          <p:cNvPr id="69" name="Straight Connector 86"/>
          <p:cNvCxnSpPr>
            <a:cxnSpLocks noChangeShapeType="1"/>
          </p:cNvCxnSpPr>
          <p:nvPr/>
        </p:nvCxnSpPr>
        <p:spPr bwMode="auto">
          <a:xfrm>
            <a:off x="5956516" y="4632325"/>
            <a:ext cx="0" cy="552450"/>
          </a:xfrm>
          <a:prstGeom prst="line">
            <a:avLst/>
          </a:prstGeom>
          <a:noFill/>
          <a:ln w="22225">
            <a:solidFill>
              <a:srgbClr val="9C9C9C"/>
            </a:solidFill>
            <a:prstDash val="sysDot"/>
            <a:round/>
            <a:headEnd/>
            <a:tailEnd type="none" w="med" len="lg"/>
          </a:ln>
          <a:extLst>
            <a:ext uri="{909E8E84-426E-40dd-AFC4-6F175D3DCCD1}">
              <a14:hiddenFill xmlns:a14="http://schemas.microsoft.com/office/drawing/2010/main" xmlns="">
                <a:noFill/>
              </a14:hiddenFill>
            </a:ext>
          </a:extLst>
        </p:spPr>
      </p:cxnSp>
      <p:cxnSp>
        <p:nvCxnSpPr>
          <p:cNvPr id="70" name="Straight Connector 86"/>
          <p:cNvCxnSpPr>
            <a:cxnSpLocks noChangeShapeType="1"/>
          </p:cNvCxnSpPr>
          <p:nvPr/>
        </p:nvCxnSpPr>
        <p:spPr bwMode="auto">
          <a:xfrm>
            <a:off x="5061166" y="4632325"/>
            <a:ext cx="0" cy="552450"/>
          </a:xfrm>
          <a:prstGeom prst="line">
            <a:avLst/>
          </a:prstGeom>
          <a:noFill/>
          <a:ln w="22225">
            <a:solidFill>
              <a:srgbClr val="9C9C9C"/>
            </a:solidFill>
            <a:prstDash val="sysDot"/>
            <a:round/>
            <a:headEnd/>
            <a:tailEnd type="none" w="med" len="lg"/>
          </a:ln>
          <a:extLst>
            <a:ext uri="{909E8E84-426E-40dd-AFC4-6F175D3DCCD1}">
              <a14:hiddenFill xmlns:a14="http://schemas.microsoft.com/office/drawing/2010/main" xmlns="">
                <a:noFill/>
              </a14:hiddenFill>
            </a:ext>
          </a:extLst>
        </p:spPr>
      </p:cxnSp>
      <p:sp>
        <p:nvSpPr>
          <p:cNvPr id="71" name="Text Box 9"/>
          <p:cNvSpPr txBox="1">
            <a:spLocks noChangeArrowheads="1"/>
          </p:cNvSpPr>
          <p:nvPr/>
        </p:nvSpPr>
        <p:spPr bwMode="auto">
          <a:xfrm>
            <a:off x="7139207" y="1753735"/>
            <a:ext cx="2595586" cy="2554545"/>
          </a:xfrm>
          <a:prstGeom prst="rect">
            <a:avLst/>
          </a:prstGeom>
          <a:solidFill>
            <a:schemeClr val="accent6">
              <a:lumMod val="40000"/>
              <a:lumOff val="60000"/>
            </a:schemeClr>
          </a:solidFill>
          <a:ln w="38100">
            <a:noFill/>
            <a:miter lim="800000"/>
            <a:headEnd/>
            <a:tailEnd type="none" w="med" len="lg"/>
          </a:ln>
          <a:effectLst>
            <a:outerShdw blurRad="50800" dist="38100" dir="2700000" algn="tl" rotWithShape="0">
              <a:prstClr val="black">
                <a:alpha val="40000"/>
              </a:prstClr>
            </a:outerShdw>
          </a:effectLst>
          <a:scene3d>
            <a:camera prst="orthographicFront"/>
            <a:lightRig rig="threePt" dir="t"/>
          </a:scene3d>
          <a:sp3d>
            <a:bevelT/>
          </a:sp3d>
        </p:spPr>
        <p:txBody>
          <a:bodyPr>
            <a:spAutoFit/>
          </a:bodyPr>
          <a:lstStyle/>
          <a:p>
            <a:pPr marL="1588" indent="-1588" fontAlgn="auto">
              <a:spcBef>
                <a:spcPct val="20000"/>
              </a:spcBef>
              <a:spcAft>
                <a:spcPts val="0"/>
              </a:spcAft>
              <a:defRPr/>
            </a:pPr>
            <a:r>
              <a:rPr lang="en-US" sz="2000" dirty="0">
                <a:latin typeface="+mn-lt"/>
                <a:ea typeface="MS PGothic" pitchFamily="34" charset="-128"/>
              </a:rPr>
              <a:t>There is a </a:t>
            </a:r>
            <a:r>
              <a:rPr lang="en-US" sz="2000" b="1" dirty="0">
                <a:latin typeface="+mn-lt"/>
                <a:ea typeface="MS PGothic" pitchFamily="34" charset="-128"/>
              </a:rPr>
              <a:t>shortage</a:t>
            </a:r>
            <a:r>
              <a:rPr lang="en-US" sz="2000" dirty="0">
                <a:latin typeface="+mn-lt"/>
                <a:ea typeface="MS PGothic" pitchFamily="34" charset="-128"/>
              </a:rPr>
              <a:t> of a good when the quantity demanded exceeds the quantity supplied. Shortages occur when the price is below its equilibrium level. </a:t>
            </a:r>
          </a:p>
        </p:txBody>
      </p:sp>
      <p:sp>
        <p:nvSpPr>
          <p:cNvPr id="72" name="Freeform 105"/>
          <p:cNvSpPr>
            <a:spLocks/>
          </p:cNvSpPr>
          <p:nvPr/>
        </p:nvSpPr>
        <p:spPr bwMode="auto">
          <a:xfrm>
            <a:off x="4564279" y="5911850"/>
            <a:ext cx="1017587" cy="512763"/>
          </a:xfrm>
          <a:custGeom>
            <a:avLst/>
            <a:gdLst>
              <a:gd name="T0" fmla="*/ 2147483647 w 166"/>
              <a:gd name="T1" fmla="*/ 2147483647 h 96"/>
              <a:gd name="T2" fmla="*/ 2147483647 w 166"/>
              <a:gd name="T3" fmla="*/ 2147483647 h 96"/>
              <a:gd name="T4" fmla="*/ 430722413 w 166"/>
              <a:gd name="T5" fmla="*/ 2147483647 h 96"/>
              <a:gd name="T6" fmla="*/ 0 w 166"/>
              <a:gd name="T7" fmla="*/ 2147483647 h 96"/>
              <a:gd name="T8" fmla="*/ 0 w 166"/>
              <a:gd name="T9" fmla="*/ 419439094 h 96"/>
              <a:gd name="T10" fmla="*/ 430722413 w 166"/>
              <a:gd name="T11" fmla="*/ 0 h 96"/>
              <a:gd name="T12" fmla="*/ 2147483647 w 166"/>
              <a:gd name="T13" fmla="*/ 0 h 96"/>
              <a:gd name="T14" fmla="*/ 2147483647 w 166"/>
              <a:gd name="T15" fmla="*/ 419439094 h 96"/>
              <a:gd name="T16" fmla="*/ 2147483647 w 166"/>
              <a:gd name="T17" fmla="*/ 2147483647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6" h="96">
                <a:moveTo>
                  <a:pt x="166" y="81"/>
                </a:moveTo>
                <a:cubicBezTo>
                  <a:pt x="166" y="89"/>
                  <a:pt x="159" y="96"/>
                  <a:pt x="151" y="96"/>
                </a:cubicBezTo>
                <a:cubicBezTo>
                  <a:pt x="14" y="96"/>
                  <a:pt x="14" y="96"/>
                  <a:pt x="14" y="96"/>
                </a:cubicBezTo>
                <a:cubicBezTo>
                  <a:pt x="6" y="96"/>
                  <a:pt x="0" y="89"/>
                  <a:pt x="0" y="81"/>
                </a:cubicBezTo>
                <a:cubicBezTo>
                  <a:pt x="0" y="14"/>
                  <a:pt x="0" y="14"/>
                  <a:pt x="0" y="14"/>
                </a:cubicBezTo>
                <a:cubicBezTo>
                  <a:pt x="0" y="7"/>
                  <a:pt x="6" y="0"/>
                  <a:pt x="14" y="0"/>
                </a:cubicBezTo>
                <a:cubicBezTo>
                  <a:pt x="151" y="0"/>
                  <a:pt x="151" y="0"/>
                  <a:pt x="151" y="0"/>
                </a:cubicBezTo>
                <a:cubicBezTo>
                  <a:pt x="159" y="0"/>
                  <a:pt x="166" y="7"/>
                  <a:pt x="166" y="14"/>
                </a:cubicBezTo>
                <a:lnTo>
                  <a:pt x="166" y="81"/>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a:p>
        </p:txBody>
      </p:sp>
      <p:sp>
        <p:nvSpPr>
          <p:cNvPr id="73" name="Rectangle 111"/>
          <p:cNvSpPr>
            <a:spLocks noChangeArrowheads="1"/>
          </p:cNvSpPr>
          <p:nvPr/>
        </p:nvSpPr>
        <p:spPr bwMode="auto">
          <a:xfrm>
            <a:off x="4664291" y="5895975"/>
            <a:ext cx="84455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marL="1588" indent="-1588" algn="ctr"/>
            <a:r>
              <a:rPr lang="en-US" sz="1600">
                <a:solidFill>
                  <a:srgbClr val="000000"/>
                </a:solidFill>
              </a:rPr>
              <a:t>Quantity supplied</a:t>
            </a:r>
            <a:endParaRPr lang="en-US" sz="1600"/>
          </a:p>
        </p:txBody>
      </p:sp>
      <p:sp>
        <p:nvSpPr>
          <p:cNvPr id="75" name="TextBox 74"/>
          <p:cNvSpPr txBox="1"/>
          <p:nvPr/>
        </p:nvSpPr>
        <p:spPr>
          <a:xfrm>
            <a:off x="9441297" y="6377078"/>
            <a:ext cx="1492716"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2 | Module 7</a:t>
            </a:r>
          </a:p>
        </p:txBody>
      </p:sp>
    </p:spTree>
    <p:extLst>
      <p:ext uri="{BB962C8B-B14F-4D97-AF65-F5344CB8AC3E}">
        <p14:creationId xmlns:p14="http://schemas.microsoft.com/office/powerpoint/2010/main" val="235894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up)">
                                      <p:cBhvr>
                                        <p:cTn id="7" dur="1000"/>
                                        <p:tgtEl>
                                          <p:spTgt spid="63"/>
                                        </p:tgtEl>
                                      </p:cBhvr>
                                    </p:animEffect>
                                  </p:childTnLst>
                                </p:cTn>
                              </p:par>
                              <p:par>
                                <p:cTn id="8" presetID="22" presetClass="entr" presetSubtype="1"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wipe(up)">
                                      <p:cBhvr>
                                        <p:cTn id="10" dur="1000"/>
                                        <p:tgtEl>
                                          <p:spTgt spid="6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wipe(left)">
                                      <p:cBhvr>
                                        <p:cTn id="15"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 name="Picture 14"/>
          <p:cNvPicPr>
            <a:picLocks noChangeAspect="1"/>
          </p:cNvPicPr>
          <p:nvPr/>
        </p:nvPicPr>
        <p:blipFill>
          <a:blip r:embed="rId2"/>
          <a:stretch>
            <a:fillRect/>
          </a:stretch>
        </p:blipFill>
        <p:spPr>
          <a:xfrm>
            <a:off x="0" y="-1"/>
            <a:ext cx="12192000" cy="6868499"/>
          </a:xfrm>
          <a:prstGeom prst="rect">
            <a:avLst/>
          </a:prstGeom>
        </p:spPr>
      </p:pic>
      <p:sp>
        <p:nvSpPr>
          <p:cNvPr id="7" name="Rounded Rectangle 6"/>
          <p:cNvSpPr/>
          <p:nvPr/>
        </p:nvSpPr>
        <p:spPr>
          <a:xfrm>
            <a:off x="314960" y="518160"/>
            <a:ext cx="11572240" cy="6106160"/>
          </a:xfrm>
          <a:prstGeom prst="roundRect">
            <a:avLst/>
          </a:prstGeom>
          <a:solidFill>
            <a:srgbClr val="00B050"/>
          </a:solidFill>
          <a:ln w="635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314960" y="1178560"/>
            <a:ext cx="11572240" cy="5445760"/>
          </a:xfrm>
          <a:prstGeom prst="roundRect">
            <a:avLst/>
          </a:prstGeom>
          <a:solidFill>
            <a:schemeClr val="bg1"/>
          </a:solidFill>
          <a:ln w="9525">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5" name="Rounded Rectangle 4"/>
          <p:cNvSpPr/>
          <p:nvPr/>
        </p:nvSpPr>
        <p:spPr>
          <a:xfrm>
            <a:off x="1351280" y="365125"/>
            <a:ext cx="1595120" cy="945516"/>
          </a:xfrm>
          <a:prstGeom prst="roundRect">
            <a:avLst/>
          </a:prstGeom>
          <a:solidFill>
            <a:schemeClr val="bg1"/>
          </a:solidFill>
          <a:ln w="9525">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F</a:t>
            </a:r>
            <a:r>
              <a:rPr lang="en-US" sz="20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 </a:t>
            </a: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Y</a:t>
            </a:r>
            <a:r>
              <a:rPr lang="en-US" sz="20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 </a:t>
            </a: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I</a:t>
            </a:r>
          </a:p>
        </p:txBody>
      </p:sp>
      <p:sp>
        <p:nvSpPr>
          <p:cNvPr id="8" name="TextBox 7"/>
          <p:cNvSpPr txBox="1"/>
          <p:nvPr/>
        </p:nvSpPr>
        <p:spPr>
          <a:xfrm>
            <a:off x="3088640" y="626666"/>
            <a:ext cx="3575018" cy="523220"/>
          </a:xfrm>
          <a:prstGeom prst="rect">
            <a:avLst/>
          </a:prstGeom>
          <a:noFill/>
        </p:spPr>
        <p:txBody>
          <a:bodyPr wrap="none" rtlCol="0">
            <a:spAutoFit/>
          </a:bodyPr>
          <a:lstStyle/>
          <a:p>
            <a:pPr marL="342900" lvl="0" indent="-342900">
              <a:spcBef>
                <a:spcPct val="20000"/>
              </a:spcBef>
              <a:defRPr/>
            </a:pPr>
            <a:r>
              <a:rPr lang="en-US" sz="2800" b="1" dirty="0">
                <a:solidFill>
                  <a:schemeClr val="bg1"/>
                </a:solidFill>
              </a:rPr>
              <a:t>The Price of Admission</a:t>
            </a:r>
            <a:endParaRPr lang="id-ID" sz="2800" b="1" dirty="0">
              <a:solidFill>
                <a:schemeClr val="bg1"/>
              </a:solidFill>
            </a:endParaRPr>
          </a:p>
        </p:txBody>
      </p:sp>
      <p:sp>
        <p:nvSpPr>
          <p:cNvPr id="13" name="TextBox 12"/>
          <p:cNvSpPr txBox="1"/>
          <p:nvPr/>
        </p:nvSpPr>
        <p:spPr>
          <a:xfrm>
            <a:off x="854348" y="1601748"/>
            <a:ext cx="10553463" cy="4801314"/>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6" name="TextBox 15"/>
          <p:cNvSpPr txBox="1"/>
          <p:nvPr/>
        </p:nvSpPr>
        <p:spPr>
          <a:xfrm>
            <a:off x="9441297" y="6377078"/>
            <a:ext cx="1492716"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2 | Module 7</a:t>
            </a:r>
          </a:p>
        </p:txBody>
      </p:sp>
      <p:sp>
        <p:nvSpPr>
          <p:cNvPr id="6" name="TextBox 5"/>
          <p:cNvSpPr txBox="1"/>
          <p:nvPr/>
        </p:nvSpPr>
        <p:spPr>
          <a:xfrm>
            <a:off x="6663658" y="2772508"/>
            <a:ext cx="4557597" cy="1384995"/>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The competitive market model determines the price you pay for concert tickets.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8258" y="1615440"/>
            <a:ext cx="4800600" cy="4572000"/>
          </a:xfrm>
          <a:prstGeom prst="rect">
            <a:avLst/>
          </a:prstGeom>
        </p:spPr>
      </p:pic>
    </p:spTree>
    <p:extLst>
      <p:ext uri="{BB962C8B-B14F-4D97-AF65-F5344CB8AC3E}">
        <p14:creationId xmlns:p14="http://schemas.microsoft.com/office/powerpoint/2010/main" val="16615312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Equilibrium and Shifts of the Demand Curve</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cxnSp>
        <p:nvCxnSpPr>
          <p:cNvPr id="12" name="Straight Connector 86"/>
          <p:cNvCxnSpPr>
            <a:cxnSpLocks noChangeShapeType="1"/>
          </p:cNvCxnSpPr>
          <p:nvPr/>
        </p:nvCxnSpPr>
        <p:spPr bwMode="auto">
          <a:xfrm>
            <a:off x="3049770" y="3244850"/>
            <a:ext cx="2860675" cy="12700"/>
          </a:xfrm>
          <a:prstGeom prst="line">
            <a:avLst/>
          </a:prstGeom>
          <a:noFill/>
          <a:ln w="22225">
            <a:solidFill>
              <a:srgbClr val="9C9C9C"/>
            </a:solidFill>
            <a:prstDash val="sysDot"/>
            <a:round/>
            <a:headEnd/>
            <a:tailEnd type="none" w="med" len="lg"/>
          </a:ln>
          <a:extLst>
            <a:ext uri="{909E8E84-426E-40dd-AFC4-6F175D3DCCD1}">
              <a14:hiddenFill xmlns:a14="http://schemas.microsoft.com/office/drawing/2010/main" xmlns="">
                <a:noFill/>
              </a14:hiddenFill>
            </a:ext>
          </a:extLst>
        </p:spPr>
      </p:cxnSp>
      <p:cxnSp>
        <p:nvCxnSpPr>
          <p:cNvPr id="13" name="Straight Connector 86"/>
          <p:cNvCxnSpPr>
            <a:cxnSpLocks noChangeShapeType="1"/>
          </p:cNvCxnSpPr>
          <p:nvPr/>
        </p:nvCxnSpPr>
        <p:spPr bwMode="auto">
          <a:xfrm>
            <a:off x="5910445" y="3300413"/>
            <a:ext cx="0" cy="2614612"/>
          </a:xfrm>
          <a:prstGeom prst="line">
            <a:avLst/>
          </a:prstGeom>
          <a:noFill/>
          <a:ln w="22225">
            <a:solidFill>
              <a:srgbClr val="9C9C9C"/>
            </a:solidFill>
            <a:prstDash val="sysDot"/>
            <a:round/>
            <a:headEnd/>
            <a:tailEnd type="none" w="med" len="lg"/>
          </a:ln>
          <a:extLst>
            <a:ext uri="{909E8E84-426E-40dd-AFC4-6F175D3DCCD1}">
              <a14:hiddenFill xmlns:a14="http://schemas.microsoft.com/office/drawing/2010/main" xmlns="">
                <a:noFill/>
              </a14:hiddenFill>
            </a:ext>
          </a:extLst>
        </p:spPr>
      </p:cxnSp>
      <p:cxnSp>
        <p:nvCxnSpPr>
          <p:cNvPr id="14" name="Straight Connector 86"/>
          <p:cNvCxnSpPr>
            <a:cxnSpLocks noChangeShapeType="1"/>
          </p:cNvCxnSpPr>
          <p:nvPr/>
        </p:nvCxnSpPr>
        <p:spPr bwMode="auto">
          <a:xfrm>
            <a:off x="3049770" y="3956050"/>
            <a:ext cx="1754188" cy="7938"/>
          </a:xfrm>
          <a:prstGeom prst="line">
            <a:avLst/>
          </a:prstGeom>
          <a:noFill/>
          <a:ln w="22225">
            <a:solidFill>
              <a:srgbClr val="9C9C9C"/>
            </a:solidFill>
            <a:prstDash val="sysDot"/>
            <a:round/>
            <a:headEnd/>
            <a:tailEnd type="none" w="med" len="lg"/>
          </a:ln>
          <a:extLst>
            <a:ext uri="{909E8E84-426E-40dd-AFC4-6F175D3DCCD1}">
              <a14:hiddenFill xmlns:a14="http://schemas.microsoft.com/office/drawing/2010/main" xmlns="">
                <a:noFill/>
              </a14:hiddenFill>
            </a:ext>
          </a:extLst>
        </p:spPr>
      </p:cxnSp>
      <p:cxnSp>
        <p:nvCxnSpPr>
          <p:cNvPr id="15" name="Straight Connector 86"/>
          <p:cNvCxnSpPr>
            <a:cxnSpLocks noChangeShapeType="1"/>
          </p:cNvCxnSpPr>
          <p:nvPr/>
        </p:nvCxnSpPr>
        <p:spPr bwMode="auto">
          <a:xfrm>
            <a:off x="4803958" y="3975100"/>
            <a:ext cx="0" cy="1939925"/>
          </a:xfrm>
          <a:prstGeom prst="line">
            <a:avLst/>
          </a:prstGeom>
          <a:noFill/>
          <a:ln w="22225">
            <a:solidFill>
              <a:srgbClr val="9C9C9C"/>
            </a:solidFill>
            <a:prstDash val="sysDot"/>
            <a:round/>
            <a:headEnd/>
            <a:tailEnd type="none" w="med" len="lg"/>
          </a:ln>
          <a:extLst>
            <a:ext uri="{909E8E84-426E-40dd-AFC4-6F175D3DCCD1}">
              <a14:hiddenFill xmlns:a14="http://schemas.microsoft.com/office/drawing/2010/main" xmlns="">
                <a:noFill/>
              </a14:hiddenFill>
            </a:ext>
          </a:extLst>
        </p:spPr>
      </p:cxnSp>
      <p:sp>
        <p:nvSpPr>
          <p:cNvPr id="16" name="Rectangle 170"/>
          <p:cNvSpPr>
            <a:spLocks noChangeArrowheads="1"/>
          </p:cNvSpPr>
          <p:nvPr/>
        </p:nvSpPr>
        <p:spPr bwMode="auto">
          <a:xfrm>
            <a:off x="5799320" y="6092825"/>
            <a:ext cx="141288"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Q</a:t>
            </a:r>
            <a:endParaRPr lang="en-US" sz="1600" b="1"/>
          </a:p>
        </p:txBody>
      </p:sp>
      <p:sp>
        <p:nvSpPr>
          <p:cNvPr id="17" name="Rectangle 171"/>
          <p:cNvSpPr>
            <a:spLocks noChangeArrowheads="1"/>
          </p:cNvSpPr>
          <p:nvPr/>
        </p:nvSpPr>
        <p:spPr bwMode="auto">
          <a:xfrm>
            <a:off x="5962833" y="6184900"/>
            <a:ext cx="104775"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2</a:t>
            </a:r>
            <a:endParaRPr lang="en-US" sz="1600" b="1"/>
          </a:p>
        </p:txBody>
      </p:sp>
      <p:sp>
        <p:nvSpPr>
          <p:cNvPr id="18" name="Rectangle 172"/>
          <p:cNvSpPr>
            <a:spLocks noChangeArrowheads="1"/>
          </p:cNvSpPr>
          <p:nvPr/>
        </p:nvSpPr>
        <p:spPr bwMode="auto">
          <a:xfrm>
            <a:off x="4684895" y="6069013"/>
            <a:ext cx="1238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b="1">
                <a:solidFill>
                  <a:srgbClr val="000000"/>
                </a:solidFill>
              </a:rPr>
              <a:t>Q</a:t>
            </a:r>
            <a:endParaRPr lang="en-US" sz="1400" b="1"/>
          </a:p>
        </p:txBody>
      </p:sp>
      <p:sp>
        <p:nvSpPr>
          <p:cNvPr id="19" name="Rectangle 173"/>
          <p:cNvSpPr>
            <a:spLocks noChangeArrowheads="1"/>
          </p:cNvSpPr>
          <p:nvPr/>
        </p:nvSpPr>
        <p:spPr bwMode="auto">
          <a:xfrm>
            <a:off x="4867458" y="6184900"/>
            <a:ext cx="104775"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1</a:t>
            </a:r>
            <a:endParaRPr lang="en-US" sz="1600" b="1"/>
          </a:p>
        </p:txBody>
      </p:sp>
      <p:sp>
        <p:nvSpPr>
          <p:cNvPr id="20" name="Rectangle 174"/>
          <p:cNvSpPr>
            <a:spLocks noChangeArrowheads="1"/>
          </p:cNvSpPr>
          <p:nvPr/>
        </p:nvSpPr>
        <p:spPr bwMode="auto">
          <a:xfrm>
            <a:off x="2632258" y="3109913"/>
            <a:ext cx="10953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P</a:t>
            </a:r>
            <a:endParaRPr lang="en-US" sz="1600" b="1"/>
          </a:p>
        </p:txBody>
      </p:sp>
      <p:sp>
        <p:nvSpPr>
          <p:cNvPr id="21" name="Rectangle 175"/>
          <p:cNvSpPr>
            <a:spLocks noChangeArrowheads="1"/>
          </p:cNvSpPr>
          <p:nvPr/>
        </p:nvSpPr>
        <p:spPr bwMode="auto">
          <a:xfrm>
            <a:off x="2775133" y="3225800"/>
            <a:ext cx="92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2</a:t>
            </a:r>
            <a:endParaRPr lang="en-US" sz="1400"/>
          </a:p>
        </p:txBody>
      </p:sp>
      <p:sp>
        <p:nvSpPr>
          <p:cNvPr id="22" name="Rectangle 176"/>
          <p:cNvSpPr>
            <a:spLocks noChangeArrowheads="1"/>
          </p:cNvSpPr>
          <p:nvPr/>
        </p:nvSpPr>
        <p:spPr bwMode="auto">
          <a:xfrm>
            <a:off x="2632258" y="3810000"/>
            <a:ext cx="10953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P</a:t>
            </a:r>
            <a:endParaRPr lang="en-US" sz="1600" b="1"/>
          </a:p>
        </p:txBody>
      </p:sp>
      <p:sp>
        <p:nvSpPr>
          <p:cNvPr id="23" name="Rectangle 177"/>
          <p:cNvSpPr>
            <a:spLocks noChangeArrowheads="1"/>
          </p:cNvSpPr>
          <p:nvPr/>
        </p:nvSpPr>
        <p:spPr bwMode="auto">
          <a:xfrm>
            <a:off x="2775133" y="3924300"/>
            <a:ext cx="92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a:t>
            </a:r>
            <a:endParaRPr lang="en-US" sz="1400"/>
          </a:p>
        </p:txBody>
      </p:sp>
      <p:sp>
        <p:nvSpPr>
          <p:cNvPr id="24" name="Rectangle 178"/>
          <p:cNvSpPr>
            <a:spLocks noChangeArrowheads="1"/>
          </p:cNvSpPr>
          <p:nvPr/>
        </p:nvSpPr>
        <p:spPr bwMode="auto">
          <a:xfrm>
            <a:off x="7821795" y="4421188"/>
            <a:ext cx="13017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D</a:t>
            </a:r>
            <a:endParaRPr lang="en-US" sz="1600" b="1"/>
          </a:p>
        </p:txBody>
      </p:sp>
      <p:sp>
        <p:nvSpPr>
          <p:cNvPr id="25" name="Rectangle 179"/>
          <p:cNvSpPr>
            <a:spLocks noChangeArrowheads="1"/>
          </p:cNvSpPr>
          <p:nvPr/>
        </p:nvSpPr>
        <p:spPr bwMode="auto">
          <a:xfrm>
            <a:off x="7936095" y="4537075"/>
            <a:ext cx="103188"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2</a:t>
            </a:r>
            <a:endParaRPr lang="en-US" sz="1600" b="1"/>
          </a:p>
        </p:txBody>
      </p:sp>
      <p:sp>
        <p:nvSpPr>
          <p:cNvPr id="26" name="Rectangle 180"/>
          <p:cNvSpPr>
            <a:spLocks noChangeArrowheads="1"/>
          </p:cNvSpPr>
          <p:nvPr/>
        </p:nvSpPr>
        <p:spPr bwMode="auto">
          <a:xfrm>
            <a:off x="7320145" y="2195513"/>
            <a:ext cx="57785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Supply</a:t>
            </a:r>
            <a:endParaRPr lang="en-US" sz="1600" b="1"/>
          </a:p>
        </p:txBody>
      </p:sp>
      <p:sp>
        <p:nvSpPr>
          <p:cNvPr id="27" name="Rectangle 181"/>
          <p:cNvSpPr>
            <a:spLocks noChangeArrowheads="1"/>
          </p:cNvSpPr>
          <p:nvPr/>
        </p:nvSpPr>
        <p:spPr bwMode="auto">
          <a:xfrm>
            <a:off x="6724833" y="5121275"/>
            <a:ext cx="130175"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D</a:t>
            </a:r>
            <a:endParaRPr lang="en-US" sz="1600" b="1"/>
          </a:p>
        </p:txBody>
      </p:sp>
      <p:sp>
        <p:nvSpPr>
          <p:cNvPr id="28" name="Rectangle 182"/>
          <p:cNvSpPr>
            <a:spLocks noChangeArrowheads="1"/>
          </p:cNvSpPr>
          <p:nvPr/>
        </p:nvSpPr>
        <p:spPr bwMode="auto">
          <a:xfrm>
            <a:off x="6818495" y="5237163"/>
            <a:ext cx="92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b="1">
                <a:solidFill>
                  <a:srgbClr val="000000"/>
                </a:solidFill>
              </a:rPr>
              <a:t>1</a:t>
            </a:r>
            <a:endParaRPr lang="en-US" sz="1400" b="1"/>
          </a:p>
        </p:txBody>
      </p:sp>
      <p:sp>
        <p:nvSpPr>
          <p:cNvPr id="29" name="Rectangle 183"/>
          <p:cNvSpPr>
            <a:spLocks noChangeArrowheads="1"/>
          </p:cNvSpPr>
          <p:nvPr/>
        </p:nvSpPr>
        <p:spPr bwMode="auto">
          <a:xfrm>
            <a:off x="5815195" y="2835275"/>
            <a:ext cx="100013"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E</a:t>
            </a:r>
            <a:endParaRPr lang="en-US" sz="1600" b="1"/>
          </a:p>
        </p:txBody>
      </p:sp>
      <p:sp>
        <p:nvSpPr>
          <p:cNvPr id="30" name="Rectangle 184"/>
          <p:cNvSpPr>
            <a:spLocks noChangeArrowheads="1"/>
          </p:cNvSpPr>
          <p:nvPr/>
        </p:nvSpPr>
        <p:spPr bwMode="auto">
          <a:xfrm>
            <a:off x="5945370" y="2952750"/>
            <a:ext cx="104775"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2</a:t>
            </a:r>
            <a:endParaRPr lang="en-US" sz="1600" b="1"/>
          </a:p>
        </p:txBody>
      </p:sp>
      <p:sp>
        <p:nvSpPr>
          <p:cNvPr id="31" name="Rectangle 185"/>
          <p:cNvSpPr>
            <a:spLocks noChangeArrowheads="1"/>
          </p:cNvSpPr>
          <p:nvPr/>
        </p:nvSpPr>
        <p:spPr bwMode="auto">
          <a:xfrm>
            <a:off x="4711883" y="3530600"/>
            <a:ext cx="100012"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E</a:t>
            </a:r>
            <a:endParaRPr lang="en-US" sz="1600" b="1"/>
          </a:p>
        </p:txBody>
      </p:sp>
      <p:sp>
        <p:nvSpPr>
          <p:cNvPr id="32" name="Rectangle 186"/>
          <p:cNvSpPr>
            <a:spLocks noChangeArrowheads="1"/>
          </p:cNvSpPr>
          <p:nvPr/>
        </p:nvSpPr>
        <p:spPr bwMode="auto">
          <a:xfrm>
            <a:off x="4840470" y="3646488"/>
            <a:ext cx="10477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1</a:t>
            </a:r>
            <a:endParaRPr lang="en-US" sz="1600" b="1"/>
          </a:p>
        </p:txBody>
      </p:sp>
      <p:sp>
        <p:nvSpPr>
          <p:cNvPr id="33" name="Line 187"/>
          <p:cNvSpPr>
            <a:spLocks noChangeShapeType="1"/>
          </p:cNvSpPr>
          <p:nvPr/>
        </p:nvSpPr>
        <p:spPr bwMode="auto">
          <a:xfrm>
            <a:off x="3449820" y="2952750"/>
            <a:ext cx="1684338" cy="0"/>
          </a:xfrm>
          <a:prstGeom prst="line">
            <a:avLst/>
          </a:prstGeom>
          <a:noFill/>
          <a:ln w="42863">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34" name="Freeform 188"/>
          <p:cNvSpPr>
            <a:spLocks/>
          </p:cNvSpPr>
          <p:nvPr/>
        </p:nvSpPr>
        <p:spPr bwMode="auto">
          <a:xfrm>
            <a:off x="5081770" y="2898775"/>
            <a:ext cx="198438" cy="109538"/>
          </a:xfrm>
          <a:custGeom>
            <a:avLst/>
            <a:gdLst>
              <a:gd name="T0" fmla="*/ 2147483647 w 30"/>
              <a:gd name="T1" fmla="*/ 2147483647 h 18"/>
              <a:gd name="T2" fmla="*/ 0 w 30"/>
              <a:gd name="T3" fmla="*/ 2147483647 h 18"/>
              <a:gd name="T4" fmla="*/ 2147483647 w 30"/>
              <a:gd name="T5" fmla="*/ 0 h 18"/>
              <a:gd name="T6" fmla="*/ 2147483647 w 30"/>
              <a:gd name="T7" fmla="*/ 2147483647 h 18"/>
              <a:gd name="T8" fmla="*/ 2147483647 w 30"/>
              <a:gd name="T9" fmla="*/ 2147483647 h 18"/>
              <a:gd name="T10" fmla="*/ 2147483647 w 30"/>
              <a:gd name="T11" fmla="*/ 2147483647 h 18"/>
              <a:gd name="T12" fmla="*/ 2147483647 w 30"/>
              <a:gd name="T13" fmla="*/ 2147483647 h 18"/>
              <a:gd name="T14" fmla="*/ 0 w 30"/>
              <a:gd name="T15" fmla="*/ 2147483647 h 18"/>
              <a:gd name="T16" fmla="*/ 2147483647 w 30"/>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18">
                <a:moveTo>
                  <a:pt x="6" y="9"/>
                </a:moveTo>
                <a:cubicBezTo>
                  <a:pt x="0" y="1"/>
                  <a:pt x="0" y="1"/>
                  <a:pt x="0" y="1"/>
                </a:cubicBezTo>
                <a:cubicBezTo>
                  <a:pt x="1" y="0"/>
                  <a:pt x="1" y="0"/>
                  <a:pt x="1" y="0"/>
                </a:cubicBezTo>
                <a:cubicBezTo>
                  <a:pt x="15" y="6"/>
                  <a:pt x="15" y="6"/>
                  <a:pt x="15" y="6"/>
                </a:cubicBezTo>
                <a:cubicBezTo>
                  <a:pt x="20" y="7"/>
                  <a:pt x="25" y="8"/>
                  <a:pt x="30" y="9"/>
                </a:cubicBezTo>
                <a:cubicBezTo>
                  <a:pt x="25" y="10"/>
                  <a:pt x="20" y="11"/>
                  <a:pt x="15" y="12"/>
                </a:cubicBezTo>
                <a:cubicBezTo>
                  <a:pt x="1" y="18"/>
                  <a:pt x="1" y="18"/>
                  <a:pt x="1" y="18"/>
                </a:cubicBezTo>
                <a:cubicBezTo>
                  <a:pt x="0" y="18"/>
                  <a:pt x="0" y="18"/>
                  <a:pt x="0" y="18"/>
                </a:cubicBezTo>
                <a:lnTo>
                  <a:pt x="6"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 name="Freeform 189"/>
          <p:cNvSpPr>
            <a:spLocks/>
          </p:cNvSpPr>
          <p:nvPr/>
        </p:nvSpPr>
        <p:spPr bwMode="auto">
          <a:xfrm>
            <a:off x="2973570" y="1631950"/>
            <a:ext cx="6430963" cy="4411663"/>
          </a:xfrm>
          <a:custGeom>
            <a:avLst/>
            <a:gdLst>
              <a:gd name="T0" fmla="*/ 2147483647 w 3345"/>
              <a:gd name="T1" fmla="*/ 2147483647 h 2511"/>
              <a:gd name="T2" fmla="*/ 0 w 3345"/>
              <a:gd name="T3" fmla="*/ 2147483647 h 2511"/>
              <a:gd name="T4" fmla="*/ 0 w 3345"/>
              <a:gd name="T5" fmla="*/ 0 h 2511"/>
              <a:gd name="T6" fmla="*/ 0 60000 65536"/>
              <a:gd name="T7" fmla="*/ 0 60000 65536"/>
              <a:gd name="T8" fmla="*/ 0 60000 65536"/>
            </a:gdLst>
            <a:ahLst/>
            <a:cxnLst>
              <a:cxn ang="T6">
                <a:pos x="T0" y="T1"/>
              </a:cxn>
              <a:cxn ang="T7">
                <a:pos x="T2" y="T3"/>
              </a:cxn>
              <a:cxn ang="T8">
                <a:pos x="T4" y="T5"/>
              </a:cxn>
            </a:cxnLst>
            <a:rect l="0" t="0" r="r" b="b"/>
            <a:pathLst>
              <a:path w="3345" h="2511">
                <a:moveTo>
                  <a:pt x="3345" y="2511"/>
                </a:moveTo>
                <a:lnTo>
                  <a:pt x="0" y="2511"/>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6" name="Line 190"/>
          <p:cNvSpPr>
            <a:spLocks noChangeShapeType="1"/>
          </p:cNvSpPr>
          <p:nvPr/>
        </p:nvSpPr>
        <p:spPr bwMode="auto">
          <a:xfrm flipV="1">
            <a:off x="3510145" y="2425700"/>
            <a:ext cx="3733800" cy="2357438"/>
          </a:xfrm>
          <a:prstGeom prst="line">
            <a:avLst/>
          </a:prstGeom>
          <a:noFill/>
          <a:ln w="42863">
            <a:solidFill>
              <a:srgbClr val="EE313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37" name="Line 191"/>
          <p:cNvSpPr>
            <a:spLocks noChangeShapeType="1"/>
          </p:cNvSpPr>
          <p:nvPr/>
        </p:nvSpPr>
        <p:spPr bwMode="auto">
          <a:xfrm flipH="1" flipV="1">
            <a:off x="4061008" y="2074863"/>
            <a:ext cx="3732212" cy="2357437"/>
          </a:xfrm>
          <a:prstGeom prst="line">
            <a:avLst/>
          </a:prstGeom>
          <a:noFill/>
          <a:ln w="42863">
            <a:solidFill>
              <a:srgbClr val="3C5DAA"/>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38" name="Line 192"/>
          <p:cNvSpPr>
            <a:spLocks noChangeShapeType="1"/>
          </p:cNvSpPr>
          <p:nvPr/>
        </p:nvSpPr>
        <p:spPr bwMode="auto">
          <a:xfrm flipH="1" flipV="1">
            <a:off x="3197408" y="2928938"/>
            <a:ext cx="3487737" cy="2198687"/>
          </a:xfrm>
          <a:prstGeom prst="line">
            <a:avLst/>
          </a:prstGeom>
          <a:noFill/>
          <a:ln w="42863">
            <a:solidFill>
              <a:srgbClr val="AEC5E7"/>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39" name="Oval 193"/>
          <p:cNvSpPr>
            <a:spLocks noChangeArrowheads="1"/>
          </p:cNvSpPr>
          <p:nvPr/>
        </p:nvSpPr>
        <p:spPr bwMode="auto">
          <a:xfrm>
            <a:off x="4757920" y="3892550"/>
            <a:ext cx="131763" cy="12223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000" b="1"/>
          </a:p>
        </p:txBody>
      </p:sp>
      <p:sp>
        <p:nvSpPr>
          <p:cNvPr id="40" name="Oval 194"/>
          <p:cNvSpPr>
            <a:spLocks noChangeArrowheads="1"/>
          </p:cNvSpPr>
          <p:nvPr/>
        </p:nvSpPr>
        <p:spPr bwMode="auto">
          <a:xfrm>
            <a:off x="5864408" y="3195638"/>
            <a:ext cx="133350" cy="12065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000" b="1"/>
          </a:p>
        </p:txBody>
      </p:sp>
      <p:sp>
        <p:nvSpPr>
          <p:cNvPr id="41" name="Line 195"/>
          <p:cNvSpPr>
            <a:spLocks noChangeShapeType="1"/>
          </p:cNvSpPr>
          <p:nvPr/>
        </p:nvSpPr>
        <p:spPr bwMode="auto">
          <a:xfrm flipV="1">
            <a:off x="5073833" y="3559175"/>
            <a:ext cx="682625" cy="430213"/>
          </a:xfrm>
          <a:prstGeom prst="line">
            <a:avLst/>
          </a:prstGeom>
          <a:noFill/>
          <a:ln w="42863">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42" name="Freeform 196"/>
          <p:cNvSpPr>
            <a:spLocks/>
          </p:cNvSpPr>
          <p:nvPr/>
        </p:nvSpPr>
        <p:spPr bwMode="auto">
          <a:xfrm>
            <a:off x="5683433" y="3487738"/>
            <a:ext cx="187325" cy="138112"/>
          </a:xfrm>
          <a:custGeom>
            <a:avLst/>
            <a:gdLst>
              <a:gd name="T0" fmla="*/ 2147483647 w 28"/>
              <a:gd name="T1" fmla="*/ 2147483647 h 23"/>
              <a:gd name="T2" fmla="*/ 0 w 28"/>
              <a:gd name="T3" fmla="*/ 2147483647 h 23"/>
              <a:gd name="T4" fmla="*/ 0 w 28"/>
              <a:gd name="T5" fmla="*/ 2147483647 h 23"/>
              <a:gd name="T6" fmla="*/ 2147483647 w 28"/>
              <a:gd name="T7" fmla="*/ 2147483647 h 23"/>
              <a:gd name="T8" fmla="*/ 2147483647 w 28"/>
              <a:gd name="T9" fmla="*/ 0 h 23"/>
              <a:gd name="T10" fmla="*/ 2147483647 w 28"/>
              <a:gd name="T11" fmla="*/ 2147483647 h 23"/>
              <a:gd name="T12" fmla="*/ 2147483647 w 28"/>
              <a:gd name="T13" fmla="*/ 2147483647 h 23"/>
              <a:gd name="T14" fmla="*/ 2147483647 w 28"/>
              <a:gd name="T15" fmla="*/ 2147483647 h 23"/>
              <a:gd name="T16" fmla="*/ 2147483647 w 28"/>
              <a:gd name="T17" fmla="*/ 2147483647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23">
                <a:moveTo>
                  <a:pt x="9" y="13"/>
                </a:moveTo>
                <a:cubicBezTo>
                  <a:pt x="0" y="9"/>
                  <a:pt x="0" y="9"/>
                  <a:pt x="0" y="9"/>
                </a:cubicBezTo>
                <a:cubicBezTo>
                  <a:pt x="0" y="9"/>
                  <a:pt x="0" y="9"/>
                  <a:pt x="0" y="9"/>
                </a:cubicBezTo>
                <a:cubicBezTo>
                  <a:pt x="15" y="5"/>
                  <a:pt x="15" y="5"/>
                  <a:pt x="15" y="5"/>
                </a:cubicBezTo>
                <a:cubicBezTo>
                  <a:pt x="19" y="4"/>
                  <a:pt x="24" y="2"/>
                  <a:pt x="28" y="0"/>
                </a:cubicBezTo>
                <a:cubicBezTo>
                  <a:pt x="25" y="3"/>
                  <a:pt x="22" y="7"/>
                  <a:pt x="18" y="11"/>
                </a:cubicBezTo>
                <a:cubicBezTo>
                  <a:pt x="10" y="23"/>
                  <a:pt x="10" y="23"/>
                  <a:pt x="10" y="23"/>
                </a:cubicBezTo>
                <a:cubicBezTo>
                  <a:pt x="9" y="23"/>
                  <a:pt x="9" y="23"/>
                  <a:pt x="9" y="23"/>
                </a:cubicBezTo>
                <a:lnTo>
                  <a:pt x="9"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 name="Line 197"/>
          <p:cNvSpPr>
            <a:spLocks noChangeShapeType="1"/>
          </p:cNvSpPr>
          <p:nvPr/>
        </p:nvSpPr>
        <p:spPr bwMode="auto">
          <a:xfrm flipV="1">
            <a:off x="5737408" y="3341688"/>
            <a:ext cx="1546225" cy="357187"/>
          </a:xfrm>
          <a:prstGeom prst="line">
            <a:avLst/>
          </a:prstGeom>
          <a:noFill/>
          <a:ln w="11113">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44" name="Freeform 198"/>
          <p:cNvSpPr>
            <a:spLocks/>
          </p:cNvSpPr>
          <p:nvPr/>
        </p:nvSpPr>
        <p:spPr bwMode="auto">
          <a:xfrm>
            <a:off x="7216958" y="2492375"/>
            <a:ext cx="2479675" cy="1400175"/>
          </a:xfrm>
          <a:custGeom>
            <a:avLst/>
            <a:gdLst>
              <a:gd name="T0" fmla="*/ 2147483647 w 313"/>
              <a:gd name="T1" fmla="*/ 2147483647 h 246"/>
              <a:gd name="T2" fmla="*/ 2147483647 w 313"/>
              <a:gd name="T3" fmla="*/ 2147483647 h 246"/>
              <a:gd name="T4" fmla="*/ 745888833 w 313"/>
              <a:gd name="T5" fmla="*/ 2147483647 h 246"/>
              <a:gd name="T6" fmla="*/ 0 w 313"/>
              <a:gd name="T7" fmla="*/ 2147483647 h 246"/>
              <a:gd name="T8" fmla="*/ 0 w 313"/>
              <a:gd name="T9" fmla="*/ 735940090 h 246"/>
              <a:gd name="T10" fmla="*/ 745888833 w 313"/>
              <a:gd name="T11" fmla="*/ 0 h 246"/>
              <a:gd name="T12" fmla="*/ 2147483647 w 313"/>
              <a:gd name="T13" fmla="*/ 0 h 246"/>
              <a:gd name="T14" fmla="*/ 2147483647 w 313"/>
              <a:gd name="T15" fmla="*/ 735940090 h 246"/>
              <a:gd name="T16" fmla="*/ 2147483647 w 313"/>
              <a:gd name="T17" fmla="*/ 2147483647 h 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3" h="246">
                <a:moveTo>
                  <a:pt x="313" y="227"/>
                </a:moveTo>
                <a:cubicBezTo>
                  <a:pt x="313" y="238"/>
                  <a:pt x="305" y="246"/>
                  <a:pt x="295" y="246"/>
                </a:cubicBezTo>
                <a:cubicBezTo>
                  <a:pt x="17" y="246"/>
                  <a:pt x="17" y="246"/>
                  <a:pt x="17" y="246"/>
                </a:cubicBezTo>
                <a:cubicBezTo>
                  <a:pt x="7" y="246"/>
                  <a:pt x="0" y="238"/>
                  <a:pt x="0" y="227"/>
                </a:cubicBezTo>
                <a:cubicBezTo>
                  <a:pt x="0" y="20"/>
                  <a:pt x="0" y="20"/>
                  <a:pt x="0" y="20"/>
                </a:cubicBezTo>
                <a:cubicBezTo>
                  <a:pt x="0" y="9"/>
                  <a:pt x="7" y="0"/>
                  <a:pt x="17" y="0"/>
                </a:cubicBezTo>
                <a:cubicBezTo>
                  <a:pt x="295" y="0"/>
                  <a:pt x="295" y="0"/>
                  <a:pt x="295" y="0"/>
                </a:cubicBezTo>
                <a:cubicBezTo>
                  <a:pt x="305" y="0"/>
                  <a:pt x="313" y="9"/>
                  <a:pt x="313" y="20"/>
                </a:cubicBezTo>
                <a:lnTo>
                  <a:pt x="313" y="227"/>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a:p>
        </p:txBody>
      </p:sp>
      <p:sp>
        <p:nvSpPr>
          <p:cNvPr id="45" name="Freeform 199"/>
          <p:cNvSpPr>
            <a:spLocks/>
          </p:cNvSpPr>
          <p:nvPr/>
        </p:nvSpPr>
        <p:spPr bwMode="auto">
          <a:xfrm>
            <a:off x="1938520" y="3341688"/>
            <a:ext cx="630238" cy="598487"/>
          </a:xfrm>
          <a:custGeom>
            <a:avLst/>
            <a:gdLst>
              <a:gd name="T0" fmla="*/ 2147483647 w 95"/>
              <a:gd name="T1" fmla="*/ 2147483647 h 99"/>
              <a:gd name="T2" fmla="*/ 2147483647 w 95"/>
              <a:gd name="T3" fmla="*/ 2147483647 h 99"/>
              <a:gd name="T4" fmla="*/ 748185383 w 95"/>
              <a:gd name="T5" fmla="*/ 2147483647 h 99"/>
              <a:gd name="T6" fmla="*/ 0 w 95"/>
              <a:gd name="T7" fmla="*/ 2147483647 h 99"/>
              <a:gd name="T8" fmla="*/ 0 w 95"/>
              <a:gd name="T9" fmla="*/ 730917072 h 99"/>
              <a:gd name="T10" fmla="*/ 748185383 w 95"/>
              <a:gd name="T11" fmla="*/ 0 h 99"/>
              <a:gd name="T12" fmla="*/ 2147483647 w 95"/>
              <a:gd name="T13" fmla="*/ 0 h 99"/>
              <a:gd name="T14" fmla="*/ 2147483647 w 95"/>
              <a:gd name="T15" fmla="*/ 730917072 h 99"/>
              <a:gd name="T16" fmla="*/ 2147483647 w 95"/>
              <a:gd name="T17" fmla="*/ 2147483647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99">
                <a:moveTo>
                  <a:pt x="95" y="80"/>
                </a:moveTo>
                <a:cubicBezTo>
                  <a:pt x="95" y="90"/>
                  <a:pt x="87" y="99"/>
                  <a:pt x="77" y="99"/>
                </a:cubicBezTo>
                <a:cubicBezTo>
                  <a:pt x="17" y="99"/>
                  <a:pt x="17" y="99"/>
                  <a:pt x="17" y="99"/>
                </a:cubicBezTo>
                <a:cubicBezTo>
                  <a:pt x="8" y="99"/>
                  <a:pt x="0" y="90"/>
                  <a:pt x="0" y="80"/>
                </a:cubicBezTo>
                <a:cubicBezTo>
                  <a:pt x="0" y="20"/>
                  <a:pt x="0" y="20"/>
                  <a:pt x="0" y="20"/>
                </a:cubicBezTo>
                <a:cubicBezTo>
                  <a:pt x="0" y="9"/>
                  <a:pt x="8" y="0"/>
                  <a:pt x="17" y="0"/>
                </a:cubicBezTo>
                <a:cubicBezTo>
                  <a:pt x="77" y="0"/>
                  <a:pt x="77" y="0"/>
                  <a:pt x="77" y="0"/>
                </a:cubicBezTo>
                <a:cubicBezTo>
                  <a:pt x="87" y="0"/>
                  <a:pt x="95" y="9"/>
                  <a:pt x="95" y="20"/>
                </a:cubicBezTo>
                <a:lnTo>
                  <a:pt x="95" y="80"/>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sz="1600" b="1"/>
          </a:p>
        </p:txBody>
      </p:sp>
      <p:sp>
        <p:nvSpPr>
          <p:cNvPr id="46" name="Freeform 200"/>
          <p:cNvSpPr>
            <a:spLocks/>
          </p:cNvSpPr>
          <p:nvPr/>
        </p:nvSpPr>
        <p:spPr bwMode="auto">
          <a:xfrm>
            <a:off x="5413558" y="3651250"/>
            <a:ext cx="192087" cy="144463"/>
          </a:xfrm>
          <a:custGeom>
            <a:avLst/>
            <a:gdLst>
              <a:gd name="T0" fmla="*/ 2147483647 w 29"/>
              <a:gd name="T1" fmla="*/ 2147483647 h 24"/>
              <a:gd name="T2" fmla="*/ 0 w 29"/>
              <a:gd name="T3" fmla="*/ 2147483647 h 24"/>
              <a:gd name="T4" fmla="*/ 0 w 29"/>
              <a:gd name="T5" fmla="*/ 2147483647 h 24"/>
              <a:gd name="T6" fmla="*/ 2147483647 w 29"/>
              <a:gd name="T7" fmla="*/ 2147483647 h 24"/>
              <a:gd name="T8" fmla="*/ 2147483647 w 29"/>
              <a:gd name="T9" fmla="*/ 0 h 24"/>
              <a:gd name="T10" fmla="*/ 2147483647 w 29"/>
              <a:gd name="T11" fmla="*/ 2147483647 h 24"/>
              <a:gd name="T12" fmla="*/ 2147483647 w 29"/>
              <a:gd name="T13" fmla="*/ 2147483647 h 24"/>
              <a:gd name="T14" fmla="*/ 2147483647 w 29"/>
              <a:gd name="T15" fmla="*/ 2147483647 h 24"/>
              <a:gd name="T16" fmla="*/ 2147483647 w 29"/>
              <a:gd name="T17" fmla="*/ 2147483647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4">
                <a:moveTo>
                  <a:pt x="10" y="14"/>
                </a:moveTo>
                <a:cubicBezTo>
                  <a:pt x="0" y="10"/>
                  <a:pt x="0" y="10"/>
                  <a:pt x="0" y="10"/>
                </a:cubicBezTo>
                <a:cubicBezTo>
                  <a:pt x="0" y="10"/>
                  <a:pt x="0" y="10"/>
                  <a:pt x="0" y="10"/>
                </a:cubicBezTo>
                <a:cubicBezTo>
                  <a:pt x="15" y="6"/>
                  <a:pt x="15" y="6"/>
                  <a:pt x="15" y="6"/>
                </a:cubicBezTo>
                <a:cubicBezTo>
                  <a:pt x="20" y="4"/>
                  <a:pt x="25" y="2"/>
                  <a:pt x="29" y="0"/>
                </a:cubicBezTo>
                <a:cubicBezTo>
                  <a:pt x="26" y="4"/>
                  <a:pt x="22" y="8"/>
                  <a:pt x="19" y="11"/>
                </a:cubicBezTo>
                <a:cubicBezTo>
                  <a:pt x="11" y="24"/>
                  <a:pt x="11" y="24"/>
                  <a:pt x="11" y="24"/>
                </a:cubicBezTo>
                <a:cubicBezTo>
                  <a:pt x="10" y="24"/>
                  <a:pt x="10" y="24"/>
                  <a:pt x="10" y="24"/>
                </a:cubicBezTo>
                <a:lnTo>
                  <a:pt x="10"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 name="Freeform 201"/>
          <p:cNvSpPr>
            <a:spLocks/>
          </p:cNvSpPr>
          <p:nvPr/>
        </p:nvSpPr>
        <p:spPr bwMode="auto">
          <a:xfrm>
            <a:off x="5146858" y="3819525"/>
            <a:ext cx="193675" cy="146050"/>
          </a:xfrm>
          <a:custGeom>
            <a:avLst/>
            <a:gdLst>
              <a:gd name="T0" fmla="*/ 2147483647 w 29"/>
              <a:gd name="T1" fmla="*/ 2147483647 h 24"/>
              <a:gd name="T2" fmla="*/ 0 w 29"/>
              <a:gd name="T3" fmla="*/ 2147483647 h 24"/>
              <a:gd name="T4" fmla="*/ 0 w 29"/>
              <a:gd name="T5" fmla="*/ 2147483647 h 24"/>
              <a:gd name="T6" fmla="*/ 2147483647 w 29"/>
              <a:gd name="T7" fmla="*/ 2147483647 h 24"/>
              <a:gd name="T8" fmla="*/ 2147483647 w 29"/>
              <a:gd name="T9" fmla="*/ 0 h 24"/>
              <a:gd name="T10" fmla="*/ 2147483647 w 29"/>
              <a:gd name="T11" fmla="*/ 2147483647 h 24"/>
              <a:gd name="T12" fmla="*/ 2147483647 w 29"/>
              <a:gd name="T13" fmla="*/ 2147483647 h 24"/>
              <a:gd name="T14" fmla="*/ 2147483647 w 29"/>
              <a:gd name="T15" fmla="*/ 2147483647 h 24"/>
              <a:gd name="T16" fmla="*/ 2147483647 w 29"/>
              <a:gd name="T17" fmla="*/ 2147483647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4">
                <a:moveTo>
                  <a:pt x="9" y="14"/>
                </a:moveTo>
                <a:cubicBezTo>
                  <a:pt x="0" y="10"/>
                  <a:pt x="0" y="10"/>
                  <a:pt x="0" y="10"/>
                </a:cubicBezTo>
                <a:cubicBezTo>
                  <a:pt x="0" y="10"/>
                  <a:pt x="0" y="10"/>
                  <a:pt x="0" y="10"/>
                </a:cubicBezTo>
                <a:cubicBezTo>
                  <a:pt x="15" y="6"/>
                  <a:pt x="15" y="6"/>
                  <a:pt x="15" y="6"/>
                </a:cubicBezTo>
                <a:cubicBezTo>
                  <a:pt x="19" y="4"/>
                  <a:pt x="24" y="2"/>
                  <a:pt x="29" y="0"/>
                </a:cubicBezTo>
                <a:cubicBezTo>
                  <a:pt x="25" y="4"/>
                  <a:pt x="22" y="8"/>
                  <a:pt x="18" y="11"/>
                </a:cubicBezTo>
                <a:cubicBezTo>
                  <a:pt x="10" y="24"/>
                  <a:pt x="10" y="24"/>
                  <a:pt x="10" y="24"/>
                </a:cubicBezTo>
                <a:cubicBezTo>
                  <a:pt x="10" y="24"/>
                  <a:pt x="10" y="24"/>
                  <a:pt x="10" y="24"/>
                </a:cubicBezTo>
                <a:lnTo>
                  <a:pt x="9"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8" name="Line 202"/>
          <p:cNvSpPr>
            <a:spLocks noChangeShapeType="1"/>
          </p:cNvSpPr>
          <p:nvPr/>
        </p:nvSpPr>
        <p:spPr bwMode="auto">
          <a:xfrm flipV="1">
            <a:off x="2760845" y="3505200"/>
            <a:ext cx="0" cy="303213"/>
          </a:xfrm>
          <a:prstGeom prst="line">
            <a:avLst/>
          </a:prstGeom>
          <a:noFill/>
          <a:ln w="1587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49" name="Freeform 203"/>
          <p:cNvSpPr>
            <a:spLocks/>
          </p:cNvSpPr>
          <p:nvPr/>
        </p:nvSpPr>
        <p:spPr bwMode="auto">
          <a:xfrm>
            <a:off x="2714808" y="3421063"/>
            <a:ext cx="93662" cy="120650"/>
          </a:xfrm>
          <a:custGeom>
            <a:avLst/>
            <a:gdLst>
              <a:gd name="T0" fmla="*/ 2147483647 w 14"/>
              <a:gd name="T1" fmla="*/ 2147483647 h 20"/>
              <a:gd name="T2" fmla="*/ 2147483647 w 14"/>
              <a:gd name="T3" fmla="*/ 2147483647 h 20"/>
              <a:gd name="T4" fmla="*/ 0 w 14"/>
              <a:gd name="T5" fmla="*/ 2147483647 h 20"/>
              <a:gd name="T6" fmla="*/ 2147483647 w 14"/>
              <a:gd name="T7" fmla="*/ 2147483647 h 20"/>
              <a:gd name="T8" fmla="*/ 2147483647 w 14"/>
              <a:gd name="T9" fmla="*/ 0 h 20"/>
              <a:gd name="T10" fmla="*/ 2147483647 w 14"/>
              <a:gd name="T11" fmla="*/ 2147483647 h 20"/>
              <a:gd name="T12" fmla="*/ 2147483647 w 14"/>
              <a:gd name="T13" fmla="*/ 2147483647 h 20"/>
              <a:gd name="T14" fmla="*/ 2147483647 w 14"/>
              <a:gd name="T15" fmla="*/ 2147483647 h 20"/>
              <a:gd name="T16" fmla="*/ 2147483647 w 14"/>
              <a:gd name="T17" fmla="*/ 214748364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20">
                <a:moveTo>
                  <a:pt x="7" y="16"/>
                </a:moveTo>
                <a:cubicBezTo>
                  <a:pt x="1" y="20"/>
                  <a:pt x="1" y="20"/>
                  <a:pt x="1" y="20"/>
                </a:cubicBezTo>
                <a:cubicBezTo>
                  <a:pt x="0" y="19"/>
                  <a:pt x="0" y="19"/>
                  <a:pt x="0" y="19"/>
                </a:cubicBezTo>
                <a:cubicBezTo>
                  <a:pt x="5" y="10"/>
                  <a:pt x="5" y="10"/>
                  <a:pt x="5" y="10"/>
                </a:cubicBezTo>
                <a:cubicBezTo>
                  <a:pt x="5" y="7"/>
                  <a:pt x="6" y="3"/>
                  <a:pt x="7" y="0"/>
                </a:cubicBezTo>
                <a:cubicBezTo>
                  <a:pt x="8" y="3"/>
                  <a:pt x="9" y="7"/>
                  <a:pt x="9" y="10"/>
                </a:cubicBezTo>
                <a:cubicBezTo>
                  <a:pt x="14" y="19"/>
                  <a:pt x="14" y="19"/>
                  <a:pt x="14" y="19"/>
                </a:cubicBezTo>
                <a:cubicBezTo>
                  <a:pt x="14" y="20"/>
                  <a:pt x="14" y="20"/>
                  <a:pt x="14" y="20"/>
                </a:cubicBezTo>
                <a:lnTo>
                  <a:pt x="7"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0" name="Line 204"/>
          <p:cNvSpPr>
            <a:spLocks noChangeShapeType="1"/>
          </p:cNvSpPr>
          <p:nvPr/>
        </p:nvSpPr>
        <p:spPr bwMode="auto">
          <a:xfrm>
            <a:off x="4981758" y="6213475"/>
            <a:ext cx="715962" cy="0"/>
          </a:xfrm>
          <a:prstGeom prst="line">
            <a:avLst/>
          </a:prstGeom>
          <a:noFill/>
          <a:ln w="1587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1" name="Freeform 205"/>
          <p:cNvSpPr>
            <a:spLocks/>
          </p:cNvSpPr>
          <p:nvPr/>
        </p:nvSpPr>
        <p:spPr bwMode="auto">
          <a:xfrm>
            <a:off x="5605645" y="6172200"/>
            <a:ext cx="146050" cy="84138"/>
          </a:xfrm>
          <a:custGeom>
            <a:avLst/>
            <a:gdLst>
              <a:gd name="T0" fmla="*/ 2147483647 w 22"/>
              <a:gd name="T1" fmla="*/ 2147483647 h 14"/>
              <a:gd name="T2" fmla="*/ 0 w 22"/>
              <a:gd name="T3" fmla="*/ 2147483647 h 14"/>
              <a:gd name="T4" fmla="*/ 0 w 22"/>
              <a:gd name="T5" fmla="*/ 0 h 14"/>
              <a:gd name="T6" fmla="*/ 2147483647 w 22"/>
              <a:gd name="T7" fmla="*/ 2147483647 h 14"/>
              <a:gd name="T8" fmla="*/ 2147483647 w 22"/>
              <a:gd name="T9" fmla="*/ 2147483647 h 14"/>
              <a:gd name="T10" fmla="*/ 2147483647 w 22"/>
              <a:gd name="T11" fmla="*/ 2147483647 h 14"/>
              <a:gd name="T12" fmla="*/ 0 w 22"/>
              <a:gd name="T13" fmla="*/ 2147483647 h 14"/>
              <a:gd name="T14" fmla="*/ 0 w 22"/>
              <a:gd name="T15" fmla="*/ 2147483647 h 14"/>
              <a:gd name="T16" fmla="*/ 2147483647 w 22"/>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4">
                <a:moveTo>
                  <a:pt x="4" y="7"/>
                </a:moveTo>
                <a:cubicBezTo>
                  <a:pt x="0" y="1"/>
                  <a:pt x="0" y="1"/>
                  <a:pt x="0" y="1"/>
                </a:cubicBezTo>
                <a:cubicBezTo>
                  <a:pt x="0" y="0"/>
                  <a:pt x="0" y="0"/>
                  <a:pt x="0" y="0"/>
                </a:cubicBezTo>
                <a:cubicBezTo>
                  <a:pt x="11" y="5"/>
                  <a:pt x="11" y="5"/>
                  <a:pt x="11" y="5"/>
                </a:cubicBezTo>
                <a:cubicBezTo>
                  <a:pt x="14" y="5"/>
                  <a:pt x="18" y="6"/>
                  <a:pt x="22" y="7"/>
                </a:cubicBezTo>
                <a:cubicBezTo>
                  <a:pt x="18" y="8"/>
                  <a:pt x="14" y="9"/>
                  <a:pt x="11" y="10"/>
                </a:cubicBezTo>
                <a:cubicBezTo>
                  <a:pt x="0" y="14"/>
                  <a:pt x="0" y="14"/>
                  <a:pt x="0" y="14"/>
                </a:cubicBezTo>
                <a:cubicBezTo>
                  <a:pt x="0" y="14"/>
                  <a:pt x="0" y="14"/>
                  <a:pt x="0" y="14"/>
                </a:cubicBezTo>
                <a:lnTo>
                  <a:pt x="4"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2" name="Line 206"/>
          <p:cNvSpPr>
            <a:spLocks noChangeShapeType="1"/>
          </p:cNvSpPr>
          <p:nvPr/>
        </p:nvSpPr>
        <p:spPr bwMode="auto">
          <a:xfrm flipV="1">
            <a:off x="4365808" y="2335213"/>
            <a:ext cx="635000" cy="588962"/>
          </a:xfrm>
          <a:prstGeom prst="line">
            <a:avLst/>
          </a:prstGeom>
          <a:noFill/>
          <a:ln w="11113">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3" name="Freeform 207"/>
          <p:cNvSpPr>
            <a:spLocks/>
          </p:cNvSpPr>
          <p:nvPr/>
        </p:nvSpPr>
        <p:spPr bwMode="auto">
          <a:xfrm>
            <a:off x="4881745" y="1797050"/>
            <a:ext cx="1525588" cy="574675"/>
          </a:xfrm>
          <a:custGeom>
            <a:avLst/>
            <a:gdLst>
              <a:gd name="T0" fmla="*/ 2147483647 w 230"/>
              <a:gd name="T1" fmla="*/ 2147483647 h 95"/>
              <a:gd name="T2" fmla="*/ 2147483647 w 230"/>
              <a:gd name="T3" fmla="*/ 2147483647 h 95"/>
              <a:gd name="T4" fmla="*/ 483962945 w 230"/>
              <a:gd name="T5" fmla="*/ 2147483647 h 95"/>
              <a:gd name="T6" fmla="*/ 0 w 230"/>
              <a:gd name="T7" fmla="*/ 2147483647 h 95"/>
              <a:gd name="T8" fmla="*/ 0 w 230"/>
              <a:gd name="T9" fmla="*/ 585484939 h 95"/>
              <a:gd name="T10" fmla="*/ 483962945 w 230"/>
              <a:gd name="T11" fmla="*/ 0 h 95"/>
              <a:gd name="T12" fmla="*/ 2147483647 w 230"/>
              <a:gd name="T13" fmla="*/ 0 h 95"/>
              <a:gd name="T14" fmla="*/ 2147483647 w 230"/>
              <a:gd name="T15" fmla="*/ 585484939 h 95"/>
              <a:gd name="T16" fmla="*/ 2147483647 w 230"/>
              <a:gd name="T17" fmla="*/ 2147483647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95">
                <a:moveTo>
                  <a:pt x="230" y="79"/>
                </a:moveTo>
                <a:cubicBezTo>
                  <a:pt x="230" y="88"/>
                  <a:pt x="225" y="95"/>
                  <a:pt x="219" y="95"/>
                </a:cubicBezTo>
                <a:cubicBezTo>
                  <a:pt x="11" y="95"/>
                  <a:pt x="11" y="95"/>
                  <a:pt x="11" y="95"/>
                </a:cubicBezTo>
                <a:cubicBezTo>
                  <a:pt x="5" y="95"/>
                  <a:pt x="0" y="88"/>
                  <a:pt x="0" y="79"/>
                </a:cubicBezTo>
                <a:cubicBezTo>
                  <a:pt x="0" y="16"/>
                  <a:pt x="0" y="16"/>
                  <a:pt x="0" y="16"/>
                </a:cubicBezTo>
                <a:cubicBezTo>
                  <a:pt x="0" y="7"/>
                  <a:pt x="5" y="0"/>
                  <a:pt x="11" y="0"/>
                </a:cubicBezTo>
                <a:cubicBezTo>
                  <a:pt x="219" y="0"/>
                  <a:pt x="219" y="0"/>
                  <a:pt x="219" y="0"/>
                </a:cubicBezTo>
                <a:cubicBezTo>
                  <a:pt x="225" y="0"/>
                  <a:pt x="230" y="7"/>
                  <a:pt x="230" y="16"/>
                </a:cubicBezTo>
                <a:lnTo>
                  <a:pt x="230" y="79"/>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sz="2000" b="1"/>
          </a:p>
        </p:txBody>
      </p:sp>
      <p:sp>
        <p:nvSpPr>
          <p:cNvPr id="54" name="TextBox 29"/>
          <p:cNvSpPr txBox="1">
            <a:spLocks noChangeArrowheads="1"/>
          </p:cNvSpPr>
          <p:nvPr/>
        </p:nvSpPr>
        <p:spPr bwMode="auto">
          <a:xfrm>
            <a:off x="1682221" y="1631950"/>
            <a:ext cx="13843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1600" b="1" dirty="0">
                <a:ea typeface="MS PGothic" pitchFamily="34" charset="-128"/>
              </a:rPr>
              <a:t>Price </a:t>
            </a:r>
          </a:p>
          <a:p>
            <a:pPr algn="ctr" eaLnBrk="1" hangingPunct="1"/>
            <a:r>
              <a:rPr lang="en-US" sz="1600" b="1" dirty="0">
                <a:ea typeface="MS PGothic" pitchFamily="34" charset="-128"/>
              </a:rPr>
              <a:t>of cotton</a:t>
            </a:r>
          </a:p>
        </p:txBody>
      </p:sp>
      <p:sp>
        <p:nvSpPr>
          <p:cNvPr id="55" name="TextBox 30"/>
          <p:cNvSpPr txBox="1">
            <a:spLocks noChangeArrowheads="1"/>
          </p:cNvSpPr>
          <p:nvPr/>
        </p:nvSpPr>
        <p:spPr bwMode="auto">
          <a:xfrm>
            <a:off x="7480483" y="6167438"/>
            <a:ext cx="2398712"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1600" b="1" dirty="0">
                <a:ea typeface="MS PGothic" pitchFamily="34" charset="-128"/>
              </a:rPr>
              <a:t>Quantity of cotton</a:t>
            </a:r>
          </a:p>
        </p:txBody>
      </p:sp>
      <p:sp>
        <p:nvSpPr>
          <p:cNvPr id="56" name="TextBox 29"/>
          <p:cNvSpPr txBox="1">
            <a:spLocks noChangeArrowheads="1"/>
          </p:cNvSpPr>
          <p:nvPr/>
        </p:nvSpPr>
        <p:spPr bwMode="auto">
          <a:xfrm>
            <a:off x="1846445" y="3354388"/>
            <a:ext cx="831850"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1600">
                <a:ea typeface="MS PGothic" pitchFamily="34" charset="-128"/>
              </a:rPr>
              <a:t>Price rises</a:t>
            </a:r>
          </a:p>
        </p:txBody>
      </p:sp>
      <p:sp>
        <p:nvSpPr>
          <p:cNvPr id="57" name="TextBox 29"/>
          <p:cNvSpPr txBox="1">
            <a:spLocks noChangeArrowheads="1"/>
          </p:cNvSpPr>
          <p:nvPr/>
        </p:nvSpPr>
        <p:spPr bwMode="auto">
          <a:xfrm>
            <a:off x="4910320" y="1787525"/>
            <a:ext cx="147637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600" dirty="0">
                <a:ea typeface="MS PGothic" pitchFamily="34" charset="-128"/>
              </a:rPr>
              <a:t>An increase in demand…</a:t>
            </a:r>
          </a:p>
        </p:txBody>
      </p:sp>
      <p:sp>
        <p:nvSpPr>
          <p:cNvPr id="58" name="TextBox 29"/>
          <p:cNvSpPr txBox="1">
            <a:spLocks noChangeArrowheads="1"/>
          </p:cNvSpPr>
          <p:nvPr/>
        </p:nvSpPr>
        <p:spPr bwMode="auto">
          <a:xfrm>
            <a:off x="7202670" y="2498725"/>
            <a:ext cx="2493963"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600">
                <a:ea typeface="MS PGothic" pitchFamily="34" charset="-128"/>
              </a:rPr>
              <a:t>… leads to a movement along the supply curve due to a higher equilibrium price and higher equilibrium quantity.</a:t>
            </a:r>
          </a:p>
        </p:txBody>
      </p:sp>
      <p:sp>
        <p:nvSpPr>
          <p:cNvPr id="60" name="TextBox 59"/>
          <p:cNvSpPr txBox="1"/>
          <p:nvPr/>
        </p:nvSpPr>
        <p:spPr>
          <a:xfrm>
            <a:off x="9441297" y="6377078"/>
            <a:ext cx="1492716"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2 | Module 7</a:t>
            </a:r>
          </a:p>
        </p:txBody>
      </p:sp>
    </p:spTree>
    <p:extLst>
      <p:ext uri="{BB962C8B-B14F-4D97-AF65-F5344CB8AC3E}">
        <p14:creationId xmlns:p14="http://schemas.microsoft.com/office/powerpoint/2010/main" val="196695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22" presetClass="entr" presetSubtype="8"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wipe(left)">
                                      <p:cBhvr>
                                        <p:cTn id="50" dur="500"/>
                                        <p:tgtEl>
                                          <p:spTgt spid="57"/>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22" presetClass="entr" presetSubtype="1"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up)">
                                      <p:cBhvr>
                                        <p:cTn id="69" dur="500"/>
                                        <p:tgtEl>
                                          <p:spTgt spid="13"/>
                                        </p:tgtEl>
                                      </p:cBhvr>
                                    </p:animEffect>
                                  </p:childTnLst>
                                </p:cTn>
                              </p:par>
                              <p:par>
                                <p:cTn id="70" presetID="22" presetClass="entr" presetSubtype="8" fill="hold" nodeType="with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ipe(left)">
                                      <p:cBhvr>
                                        <p:cTn id="72" dur="500"/>
                                        <p:tgtEl>
                                          <p:spTgt spid="12"/>
                                        </p:tgtEl>
                                      </p:cBhvr>
                                    </p:animEffect>
                                  </p:childTnLst>
                                </p:cTn>
                              </p:par>
                              <p:par>
                                <p:cTn id="73" presetID="1" presetClass="entr" presetSubtype="0"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childTnLst>
                                </p:cTn>
                              </p:par>
                              <p:par>
                                <p:cTn id="77" presetID="22" presetClass="entr" presetSubtype="8" fill="hold" grpId="0" nodeType="with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left)">
                                      <p:cBhvr>
                                        <p:cTn id="79" dur="500"/>
                                        <p:tgtEl>
                                          <p:spTgt spid="58"/>
                                        </p:tgtEl>
                                      </p:cBhvr>
                                    </p:animEffect>
                                  </p:childTnLst>
                                </p:cTn>
                              </p:par>
                              <p:par>
                                <p:cTn id="80" presetID="1" presetClass="entr" presetSubtype="0" fill="hold" grpId="0" nodeType="withEffect">
                                  <p:stCondLst>
                                    <p:cond delay="0"/>
                                  </p:stCondLst>
                                  <p:childTnLst>
                                    <p:set>
                                      <p:cBhvr>
                                        <p:cTn id="81" dur="1" fill="hold">
                                          <p:stCondLst>
                                            <p:cond delay="0"/>
                                          </p:stCondLst>
                                        </p:cTn>
                                        <p:tgtEl>
                                          <p:spTgt spid="40"/>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29"/>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49"/>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48"/>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20"/>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6"/>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16"/>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50"/>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45"/>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6" grpId="0" animBg="1"/>
      <p:bldP spid="47" grpId="0" animBg="1"/>
      <p:bldP spid="48" grpId="0" animBg="1"/>
      <p:bldP spid="49" grpId="0" animBg="1"/>
      <p:bldP spid="50" grpId="0" animBg="1"/>
      <p:bldP spid="51" grpId="0" animBg="1"/>
      <p:bldP spid="52" grpId="0" animBg="1"/>
      <p:bldP spid="54" grpId="0"/>
      <p:bldP spid="55" grpId="0"/>
      <p:bldP spid="56" grpId="0"/>
      <p:bldP spid="57" grpId="0"/>
      <p:bldP spid="5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Equilibrium and </a:t>
            </a:r>
            <a:r>
              <a:rPr lang="id-ID" sz="3200" dirty="0"/>
              <a:t>S</a:t>
            </a:r>
            <a:r>
              <a:rPr lang="en-US" sz="3200" dirty="0" err="1"/>
              <a:t>hifts</a:t>
            </a:r>
            <a:r>
              <a:rPr lang="en-US" sz="3200" dirty="0"/>
              <a:t> of the </a:t>
            </a:r>
            <a:r>
              <a:rPr lang="id-ID" sz="3200" dirty="0"/>
              <a:t>S</a:t>
            </a:r>
            <a:r>
              <a:rPr lang="en-US" sz="3200" dirty="0" err="1"/>
              <a:t>upply</a:t>
            </a:r>
            <a:r>
              <a:rPr lang="en-US" sz="3200" dirty="0"/>
              <a:t> </a:t>
            </a:r>
            <a:r>
              <a:rPr lang="id-ID" sz="3200" dirty="0"/>
              <a:t>C</a:t>
            </a:r>
            <a:r>
              <a:rPr lang="en-US" sz="3200" dirty="0" err="1"/>
              <a:t>urve</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cxnSp>
        <p:nvCxnSpPr>
          <p:cNvPr id="12" name="Straight Connector 86"/>
          <p:cNvCxnSpPr>
            <a:cxnSpLocks noChangeShapeType="1"/>
          </p:cNvCxnSpPr>
          <p:nvPr/>
        </p:nvCxnSpPr>
        <p:spPr bwMode="auto">
          <a:xfrm>
            <a:off x="3675636" y="3189288"/>
            <a:ext cx="2101850" cy="12700"/>
          </a:xfrm>
          <a:prstGeom prst="line">
            <a:avLst/>
          </a:prstGeom>
          <a:noFill/>
          <a:ln w="22225">
            <a:solidFill>
              <a:srgbClr val="9C9C9C"/>
            </a:solidFill>
            <a:prstDash val="sysDot"/>
            <a:round/>
            <a:headEnd/>
            <a:tailEnd type="none" w="med" len="lg"/>
          </a:ln>
          <a:extLst>
            <a:ext uri="{909E8E84-426E-40dd-AFC4-6F175D3DCCD1}">
              <a14:hiddenFill xmlns:a14="http://schemas.microsoft.com/office/drawing/2010/main" xmlns="">
                <a:noFill/>
              </a14:hiddenFill>
            </a:ext>
          </a:extLst>
        </p:spPr>
      </p:cxnSp>
      <p:cxnSp>
        <p:nvCxnSpPr>
          <p:cNvPr id="13" name="Straight Connector 86"/>
          <p:cNvCxnSpPr>
            <a:cxnSpLocks noChangeShapeType="1"/>
          </p:cNvCxnSpPr>
          <p:nvPr/>
        </p:nvCxnSpPr>
        <p:spPr bwMode="auto">
          <a:xfrm>
            <a:off x="5848923" y="3243263"/>
            <a:ext cx="0" cy="2473325"/>
          </a:xfrm>
          <a:prstGeom prst="line">
            <a:avLst/>
          </a:prstGeom>
          <a:noFill/>
          <a:ln w="22225">
            <a:solidFill>
              <a:srgbClr val="9C9C9C"/>
            </a:solidFill>
            <a:prstDash val="sysDot"/>
            <a:round/>
            <a:headEnd/>
            <a:tailEnd type="none" w="med" len="lg"/>
          </a:ln>
          <a:extLst>
            <a:ext uri="{909E8E84-426E-40dd-AFC4-6F175D3DCCD1}">
              <a14:hiddenFill xmlns:a14="http://schemas.microsoft.com/office/drawing/2010/main" xmlns="">
                <a:noFill/>
              </a14:hiddenFill>
            </a:ext>
          </a:extLst>
        </p:spPr>
      </p:cxnSp>
      <p:cxnSp>
        <p:nvCxnSpPr>
          <p:cNvPr id="14" name="Straight Connector 86"/>
          <p:cNvCxnSpPr>
            <a:cxnSpLocks noChangeShapeType="1"/>
          </p:cNvCxnSpPr>
          <p:nvPr/>
        </p:nvCxnSpPr>
        <p:spPr bwMode="auto">
          <a:xfrm>
            <a:off x="3675636" y="4265613"/>
            <a:ext cx="2689225" cy="14287"/>
          </a:xfrm>
          <a:prstGeom prst="line">
            <a:avLst/>
          </a:prstGeom>
          <a:noFill/>
          <a:ln w="22225">
            <a:solidFill>
              <a:srgbClr val="9C9C9C"/>
            </a:solidFill>
            <a:prstDash val="sysDot"/>
            <a:round/>
            <a:headEnd/>
            <a:tailEnd type="none" w="med" len="lg"/>
          </a:ln>
          <a:extLst>
            <a:ext uri="{909E8E84-426E-40dd-AFC4-6F175D3DCCD1}">
              <a14:hiddenFill xmlns:a14="http://schemas.microsoft.com/office/drawing/2010/main" xmlns="">
                <a:noFill/>
              </a14:hiddenFill>
            </a:ext>
          </a:extLst>
        </p:spPr>
      </p:cxnSp>
      <p:cxnSp>
        <p:nvCxnSpPr>
          <p:cNvPr id="15" name="Straight Connector 86"/>
          <p:cNvCxnSpPr>
            <a:cxnSpLocks noChangeShapeType="1"/>
          </p:cNvCxnSpPr>
          <p:nvPr/>
        </p:nvCxnSpPr>
        <p:spPr bwMode="auto">
          <a:xfrm>
            <a:off x="6364861" y="4341813"/>
            <a:ext cx="0" cy="1374775"/>
          </a:xfrm>
          <a:prstGeom prst="line">
            <a:avLst/>
          </a:prstGeom>
          <a:noFill/>
          <a:ln w="22225">
            <a:solidFill>
              <a:srgbClr val="9C9C9C"/>
            </a:solidFill>
            <a:prstDash val="sysDot"/>
            <a:round/>
            <a:headEnd/>
            <a:tailEnd type="none" w="med" len="lg"/>
          </a:ln>
          <a:extLst>
            <a:ext uri="{909E8E84-426E-40dd-AFC4-6F175D3DCCD1}">
              <a14:hiddenFill xmlns:a14="http://schemas.microsoft.com/office/drawing/2010/main" xmlns="">
                <a:noFill/>
              </a14:hiddenFill>
            </a:ext>
          </a:extLst>
        </p:spPr>
      </p:cxnSp>
      <p:sp>
        <p:nvSpPr>
          <p:cNvPr id="16" name="Freeform 102"/>
          <p:cNvSpPr>
            <a:spLocks/>
          </p:cNvSpPr>
          <p:nvPr/>
        </p:nvSpPr>
        <p:spPr bwMode="auto">
          <a:xfrm>
            <a:off x="5591748" y="6294438"/>
            <a:ext cx="1263650" cy="400050"/>
          </a:xfrm>
          <a:custGeom>
            <a:avLst/>
            <a:gdLst>
              <a:gd name="T0" fmla="*/ 2147483647 w 217"/>
              <a:gd name="T1" fmla="*/ 1975802500 h 63"/>
              <a:gd name="T2" fmla="*/ 2147483647 w 217"/>
              <a:gd name="T3" fmla="*/ 2147483647 h 63"/>
              <a:gd name="T4" fmla="*/ 474748064 w 217"/>
              <a:gd name="T5" fmla="*/ 2147483647 h 63"/>
              <a:gd name="T6" fmla="*/ 0 w 217"/>
              <a:gd name="T7" fmla="*/ 1975802500 h 63"/>
              <a:gd name="T8" fmla="*/ 0 w 217"/>
              <a:gd name="T9" fmla="*/ 564515000 h 63"/>
              <a:gd name="T10" fmla="*/ 474748064 w 217"/>
              <a:gd name="T11" fmla="*/ 0 h 63"/>
              <a:gd name="T12" fmla="*/ 2147483647 w 217"/>
              <a:gd name="T13" fmla="*/ 0 h 63"/>
              <a:gd name="T14" fmla="*/ 2147483647 w 217"/>
              <a:gd name="T15" fmla="*/ 564515000 h 63"/>
              <a:gd name="T16" fmla="*/ 2147483647 w 217"/>
              <a:gd name="T17" fmla="*/ 197580250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7" h="63">
                <a:moveTo>
                  <a:pt x="217" y="49"/>
                </a:moveTo>
                <a:cubicBezTo>
                  <a:pt x="217" y="57"/>
                  <a:pt x="211" y="63"/>
                  <a:pt x="203" y="63"/>
                </a:cubicBezTo>
                <a:cubicBezTo>
                  <a:pt x="14" y="63"/>
                  <a:pt x="14" y="63"/>
                  <a:pt x="14" y="63"/>
                </a:cubicBezTo>
                <a:cubicBezTo>
                  <a:pt x="6" y="63"/>
                  <a:pt x="0" y="57"/>
                  <a:pt x="0" y="49"/>
                </a:cubicBezTo>
                <a:cubicBezTo>
                  <a:pt x="0" y="14"/>
                  <a:pt x="0" y="14"/>
                  <a:pt x="0" y="14"/>
                </a:cubicBezTo>
                <a:cubicBezTo>
                  <a:pt x="0" y="7"/>
                  <a:pt x="6" y="0"/>
                  <a:pt x="14" y="0"/>
                </a:cubicBezTo>
                <a:cubicBezTo>
                  <a:pt x="203" y="0"/>
                  <a:pt x="203" y="0"/>
                  <a:pt x="203" y="0"/>
                </a:cubicBezTo>
                <a:cubicBezTo>
                  <a:pt x="211" y="0"/>
                  <a:pt x="217" y="7"/>
                  <a:pt x="217" y="14"/>
                </a:cubicBezTo>
                <a:lnTo>
                  <a:pt x="217" y="49"/>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b="1"/>
          </a:p>
        </p:txBody>
      </p:sp>
      <p:sp>
        <p:nvSpPr>
          <p:cNvPr id="17" name="Rectangle 103"/>
          <p:cNvSpPr>
            <a:spLocks noChangeArrowheads="1"/>
          </p:cNvSpPr>
          <p:nvPr/>
        </p:nvSpPr>
        <p:spPr bwMode="auto">
          <a:xfrm>
            <a:off x="3310511" y="3094038"/>
            <a:ext cx="96837"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b="1">
                <a:solidFill>
                  <a:srgbClr val="000000"/>
                </a:solidFill>
              </a:rPr>
              <a:t>P</a:t>
            </a:r>
            <a:endParaRPr lang="en-US" sz="1400" b="1"/>
          </a:p>
        </p:txBody>
      </p:sp>
      <p:sp>
        <p:nvSpPr>
          <p:cNvPr id="18" name="Rectangle 104"/>
          <p:cNvSpPr>
            <a:spLocks noChangeArrowheads="1"/>
          </p:cNvSpPr>
          <p:nvPr/>
        </p:nvSpPr>
        <p:spPr bwMode="auto">
          <a:xfrm>
            <a:off x="3434336" y="3216275"/>
            <a:ext cx="92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b="1">
                <a:solidFill>
                  <a:srgbClr val="000000"/>
                </a:solidFill>
              </a:rPr>
              <a:t>2</a:t>
            </a:r>
            <a:endParaRPr lang="en-US" sz="1400" b="1"/>
          </a:p>
        </p:txBody>
      </p:sp>
      <p:sp>
        <p:nvSpPr>
          <p:cNvPr id="19" name="Rectangle 105"/>
          <p:cNvSpPr>
            <a:spLocks noChangeArrowheads="1"/>
          </p:cNvSpPr>
          <p:nvPr/>
        </p:nvSpPr>
        <p:spPr bwMode="auto">
          <a:xfrm>
            <a:off x="3310511" y="4132263"/>
            <a:ext cx="96837"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b="1">
                <a:solidFill>
                  <a:srgbClr val="000000"/>
                </a:solidFill>
              </a:rPr>
              <a:t>P</a:t>
            </a:r>
            <a:endParaRPr lang="en-US" sz="1400" b="1"/>
          </a:p>
        </p:txBody>
      </p:sp>
      <p:sp>
        <p:nvSpPr>
          <p:cNvPr id="20" name="Rectangle 106"/>
          <p:cNvSpPr>
            <a:spLocks noChangeArrowheads="1"/>
          </p:cNvSpPr>
          <p:nvPr/>
        </p:nvSpPr>
        <p:spPr bwMode="auto">
          <a:xfrm>
            <a:off x="3434336" y="4254500"/>
            <a:ext cx="92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b="1">
                <a:solidFill>
                  <a:srgbClr val="000000"/>
                </a:solidFill>
              </a:rPr>
              <a:t>1</a:t>
            </a:r>
            <a:endParaRPr lang="en-US" sz="1400" b="1"/>
          </a:p>
        </p:txBody>
      </p:sp>
      <p:sp>
        <p:nvSpPr>
          <p:cNvPr id="21" name="Line 107"/>
          <p:cNvSpPr>
            <a:spLocks noChangeShapeType="1"/>
          </p:cNvSpPr>
          <p:nvPr/>
        </p:nvSpPr>
        <p:spPr bwMode="auto">
          <a:xfrm flipH="1">
            <a:off x="6225161" y="2771775"/>
            <a:ext cx="1152525" cy="0"/>
          </a:xfrm>
          <a:prstGeom prst="line">
            <a:avLst/>
          </a:prstGeom>
          <a:noFill/>
          <a:ln w="4127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2" name="Freeform 108"/>
          <p:cNvSpPr>
            <a:spLocks/>
          </p:cNvSpPr>
          <p:nvPr/>
        </p:nvSpPr>
        <p:spPr bwMode="auto">
          <a:xfrm>
            <a:off x="6096573" y="2714625"/>
            <a:ext cx="169863" cy="114300"/>
          </a:xfrm>
          <a:custGeom>
            <a:avLst/>
            <a:gdLst>
              <a:gd name="T0" fmla="*/ 2147483647 w 29"/>
              <a:gd name="T1" fmla="*/ 2147483647 h 18"/>
              <a:gd name="T2" fmla="*/ 2147483647 w 29"/>
              <a:gd name="T3" fmla="*/ 0 h 18"/>
              <a:gd name="T4" fmla="*/ 2147483647 w 29"/>
              <a:gd name="T5" fmla="*/ 0 h 18"/>
              <a:gd name="T6" fmla="*/ 2147483647 w 29"/>
              <a:gd name="T7" fmla="*/ 2147483647 h 18"/>
              <a:gd name="T8" fmla="*/ 0 w 29"/>
              <a:gd name="T9" fmla="*/ 2147483647 h 18"/>
              <a:gd name="T10" fmla="*/ 2147483647 w 29"/>
              <a:gd name="T11" fmla="*/ 2147483647 h 18"/>
              <a:gd name="T12" fmla="*/ 2147483647 w 29"/>
              <a:gd name="T13" fmla="*/ 2147483647 h 18"/>
              <a:gd name="T14" fmla="*/ 2147483647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24" y="9"/>
                </a:moveTo>
                <a:cubicBezTo>
                  <a:pt x="29" y="0"/>
                  <a:pt x="29" y="0"/>
                  <a:pt x="29" y="0"/>
                </a:cubicBezTo>
                <a:cubicBezTo>
                  <a:pt x="29" y="0"/>
                  <a:pt x="29" y="0"/>
                  <a:pt x="29" y="0"/>
                </a:cubicBezTo>
                <a:cubicBezTo>
                  <a:pt x="15" y="6"/>
                  <a:pt x="15" y="6"/>
                  <a:pt x="15" y="6"/>
                </a:cubicBezTo>
                <a:cubicBezTo>
                  <a:pt x="10" y="7"/>
                  <a:pt x="5" y="8"/>
                  <a:pt x="0" y="9"/>
                </a:cubicBezTo>
                <a:cubicBezTo>
                  <a:pt x="5" y="10"/>
                  <a:pt x="10" y="11"/>
                  <a:pt x="15" y="12"/>
                </a:cubicBezTo>
                <a:cubicBezTo>
                  <a:pt x="29" y="18"/>
                  <a:pt x="29" y="18"/>
                  <a:pt x="29" y="18"/>
                </a:cubicBezTo>
                <a:cubicBezTo>
                  <a:pt x="29" y="18"/>
                  <a:pt x="29" y="18"/>
                  <a:pt x="29" y="18"/>
                </a:cubicBezTo>
                <a:lnTo>
                  <a:pt x="24"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 name="Rectangle 109"/>
          <p:cNvSpPr>
            <a:spLocks noChangeArrowheads="1"/>
          </p:cNvSpPr>
          <p:nvPr/>
        </p:nvSpPr>
        <p:spPr bwMode="auto">
          <a:xfrm>
            <a:off x="6353748" y="5905500"/>
            <a:ext cx="1238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b="1">
                <a:solidFill>
                  <a:srgbClr val="000000"/>
                </a:solidFill>
              </a:rPr>
              <a:t>Q</a:t>
            </a:r>
            <a:endParaRPr lang="en-US" sz="1400" b="1"/>
          </a:p>
        </p:txBody>
      </p:sp>
      <p:sp>
        <p:nvSpPr>
          <p:cNvPr id="24" name="Rectangle 110"/>
          <p:cNvSpPr>
            <a:spLocks noChangeArrowheads="1"/>
          </p:cNvSpPr>
          <p:nvPr/>
        </p:nvSpPr>
        <p:spPr bwMode="auto">
          <a:xfrm>
            <a:off x="6506148" y="6057900"/>
            <a:ext cx="92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b="1">
                <a:solidFill>
                  <a:srgbClr val="000000"/>
                </a:solidFill>
              </a:rPr>
              <a:t>1</a:t>
            </a:r>
            <a:endParaRPr lang="en-US" sz="1400" b="1"/>
          </a:p>
        </p:txBody>
      </p:sp>
      <p:sp>
        <p:nvSpPr>
          <p:cNvPr id="25" name="Rectangle 111"/>
          <p:cNvSpPr>
            <a:spLocks noChangeArrowheads="1"/>
          </p:cNvSpPr>
          <p:nvPr/>
        </p:nvSpPr>
        <p:spPr bwMode="auto">
          <a:xfrm>
            <a:off x="5744148" y="5905500"/>
            <a:ext cx="1238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b="1">
                <a:solidFill>
                  <a:srgbClr val="000000"/>
                </a:solidFill>
              </a:rPr>
              <a:t>Q</a:t>
            </a:r>
            <a:endParaRPr lang="en-US" sz="1400" b="1"/>
          </a:p>
        </p:txBody>
      </p:sp>
      <p:sp>
        <p:nvSpPr>
          <p:cNvPr id="26" name="Rectangle 112"/>
          <p:cNvSpPr>
            <a:spLocks noChangeArrowheads="1"/>
          </p:cNvSpPr>
          <p:nvPr/>
        </p:nvSpPr>
        <p:spPr bwMode="auto">
          <a:xfrm>
            <a:off x="5820348" y="6057900"/>
            <a:ext cx="92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b="1">
                <a:solidFill>
                  <a:srgbClr val="000000"/>
                </a:solidFill>
              </a:rPr>
              <a:t>2</a:t>
            </a:r>
            <a:endParaRPr lang="en-US" sz="1400" b="1"/>
          </a:p>
        </p:txBody>
      </p:sp>
      <p:sp>
        <p:nvSpPr>
          <p:cNvPr id="27" name="Line 113"/>
          <p:cNvSpPr>
            <a:spLocks noChangeShapeType="1"/>
          </p:cNvSpPr>
          <p:nvPr/>
        </p:nvSpPr>
        <p:spPr bwMode="auto">
          <a:xfrm flipV="1">
            <a:off x="3421636" y="3508375"/>
            <a:ext cx="0" cy="615950"/>
          </a:xfrm>
          <a:prstGeom prst="line">
            <a:avLst/>
          </a:prstGeom>
          <a:noFill/>
          <a:ln w="1587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8" name="Freeform 114"/>
          <p:cNvSpPr>
            <a:spLocks/>
          </p:cNvSpPr>
          <p:nvPr/>
        </p:nvSpPr>
        <p:spPr bwMode="auto">
          <a:xfrm>
            <a:off x="3380361" y="3419475"/>
            <a:ext cx="80962" cy="122238"/>
          </a:xfrm>
          <a:custGeom>
            <a:avLst/>
            <a:gdLst>
              <a:gd name="T0" fmla="*/ 2147483647 w 14"/>
              <a:gd name="T1" fmla="*/ 2147483647 h 19"/>
              <a:gd name="T2" fmla="*/ 2147483647 w 14"/>
              <a:gd name="T3" fmla="*/ 2147483647 h 19"/>
              <a:gd name="T4" fmla="*/ 2147483647 w 14"/>
              <a:gd name="T5" fmla="*/ 2147483647 h 19"/>
              <a:gd name="T6" fmla="*/ 2147483647 w 14"/>
              <a:gd name="T7" fmla="*/ 2147483647 h 19"/>
              <a:gd name="T8" fmla="*/ 2147483647 w 14"/>
              <a:gd name="T9" fmla="*/ 0 h 19"/>
              <a:gd name="T10" fmla="*/ 2147483647 w 14"/>
              <a:gd name="T11" fmla="*/ 2147483647 h 19"/>
              <a:gd name="T12" fmla="*/ 0 w 14"/>
              <a:gd name="T13" fmla="*/ 2147483647 h 19"/>
              <a:gd name="T14" fmla="*/ 0 w 14"/>
              <a:gd name="T15" fmla="*/ 2147483647 h 19"/>
              <a:gd name="T16" fmla="*/ 2147483647 w 14"/>
              <a:gd name="T17" fmla="*/ 214748364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19">
                <a:moveTo>
                  <a:pt x="7" y="16"/>
                </a:moveTo>
                <a:cubicBezTo>
                  <a:pt x="13" y="19"/>
                  <a:pt x="13" y="19"/>
                  <a:pt x="13" y="19"/>
                </a:cubicBezTo>
                <a:cubicBezTo>
                  <a:pt x="14" y="19"/>
                  <a:pt x="14" y="19"/>
                  <a:pt x="14" y="19"/>
                </a:cubicBezTo>
                <a:cubicBezTo>
                  <a:pt x="9" y="10"/>
                  <a:pt x="9" y="10"/>
                  <a:pt x="9" y="10"/>
                </a:cubicBezTo>
                <a:cubicBezTo>
                  <a:pt x="9" y="6"/>
                  <a:pt x="8" y="3"/>
                  <a:pt x="7" y="0"/>
                </a:cubicBezTo>
                <a:cubicBezTo>
                  <a:pt x="6" y="3"/>
                  <a:pt x="5" y="6"/>
                  <a:pt x="5" y="10"/>
                </a:cubicBezTo>
                <a:cubicBezTo>
                  <a:pt x="0" y="19"/>
                  <a:pt x="0" y="19"/>
                  <a:pt x="0" y="19"/>
                </a:cubicBezTo>
                <a:cubicBezTo>
                  <a:pt x="0" y="19"/>
                  <a:pt x="0" y="19"/>
                  <a:pt x="0" y="19"/>
                </a:cubicBezTo>
                <a:lnTo>
                  <a:pt x="7"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9" name="Line 115"/>
          <p:cNvSpPr>
            <a:spLocks noChangeShapeType="1"/>
          </p:cNvSpPr>
          <p:nvPr/>
        </p:nvSpPr>
        <p:spPr bwMode="auto">
          <a:xfrm flipH="1">
            <a:off x="6002911" y="5991225"/>
            <a:ext cx="239712" cy="0"/>
          </a:xfrm>
          <a:prstGeom prst="line">
            <a:avLst/>
          </a:prstGeom>
          <a:noFill/>
          <a:ln w="15875">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30" name="Freeform 116"/>
          <p:cNvSpPr>
            <a:spLocks/>
          </p:cNvSpPr>
          <p:nvPr/>
        </p:nvSpPr>
        <p:spPr bwMode="auto">
          <a:xfrm>
            <a:off x="5955286" y="5948363"/>
            <a:ext cx="130175" cy="80962"/>
          </a:xfrm>
          <a:custGeom>
            <a:avLst/>
            <a:gdLst>
              <a:gd name="T0" fmla="*/ 2147483647 w 22"/>
              <a:gd name="T1" fmla="*/ 2147483647 h 13"/>
              <a:gd name="T2" fmla="*/ 2147483647 w 22"/>
              <a:gd name="T3" fmla="*/ 0 h 13"/>
              <a:gd name="T4" fmla="*/ 2147483647 w 22"/>
              <a:gd name="T5" fmla="*/ 0 h 13"/>
              <a:gd name="T6" fmla="*/ 2147483647 w 22"/>
              <a:gd name="T7" fmla="*/ 2147483647 h 13"/>
              <a:gd name="T8" fmla="*/ 0 w 22"/>
              <a:gd name="T9" fmla="*/ 2147483647 h 13"/>
              <a:gd name="T10" fmla="*/ 2147483647 w 22"/>
              <a:gd name="T11" fmla="*/ 2147483647 h 13"/>
              <a:gd name="T12" fmla="*/ 2147483647 w 22"/>
              <a:gd name="T13" fmla="*/ 2147483647 h 13"/>
              <a:gd name="T14" fmla="*/ 2147483647 w 22"/>
              <a:gd name="T15" fmla="*/ 2147483647 h 13"/>
              <a:gd name="T16" fmla="*/ 2147483647 w 22"/>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3">
                <a:moveTo>
                  <a:pt x="18" y="7"/>
                </a:moveTo>
                <a:cubicBezTo>
                  <a:pt x="22" y="0"/>
                  <a:pt x="22" y="0"/>
                  <a:pt x="22" y="0"/>
                </a:cubicBezTo>
                <a:cubicBezTo>
                  <a:pt x="22" y="0"/>
                  <a:pt x="22" y="0"/>
                  <a:pt x="22" y="0"/>
                </a:cubicBezTo>
                <a:cubicBezTo>
                  <a:pt x="11" y="4"/>
                  <a:pt x="11" y="4"/>
                  <a:pt x="11" y="4"/>
                </a:cubicBezTo>
                <a:cubicBezTo>
                  <a:pt x="8" y="5"/>
                  <a:pt x="4" y="6"/>
                  <a:pt x="0" y="7"/>
                </a:cubicBezTo>
                <a:cubicBezTo>
                  <a:pt x="4" y="8"/>
                  <a:pt x="8" y="8"/>
                  <a:pt x="11" y="9"/>
                </a:cubicBezTo>
                <a:cubicBezTo>
                  <a:pt x="22" y="13"/>
                  <a:pt x="22" y="13"/>
                  <a:pt x="22" y="13"/>
                </a:cubicBezTo>
                <a:cubicBezTo>
                  <a:pt x="22" y="13"/>
                  <a:pt x="22" y="13"/>
                  <a:pt x="22" y="13"/>
                </a:cubicBezTo>
                <a:lnTo>
                  <a:pt x="18"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 name="Line 117"/>
          <p:cNvSpPr>
            <a:spLocks noChangeShapeType="1"/>
          </p:cNvSpPr>
          <p:nvPr/>
        </p:nvSpPr>
        <p:spPr bwMode="auto">
          <a:xfrm flipV="1">
            <a:off x="3578798" y="1681163"/>
            <a:ext cx="7938" cy="3878262"/>
          </a:xfrm>
          <a:prstGeom prst="line">
            <a:avLst/>
          </a:prstGeom>
          <a:noFill/>
          <a:ln w="11113">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32" name="Freeform 118"/>
          <p:cNvSpPr>
            <a:spLocks/>
          </p:cNvSpPr>
          <p:nvPr/>
        </p:nvSpPr>
        <p:spPr bwMode="auto">
          <a:xfrm>
            <a:off x="3578798" y="5559425"/>
            <a:ext cx="285750" cy="287338"/>
          </a:xfrm>
          <a:custGeom>
            <a:avLst/>
            <a:gdLst>
              <a:gd name="T0" fmla="*/ 2147483647 w 163"/>
              <a:gd name="T1" fmla="*/ 2147483647 h 150"/>
              <a:gd name="T2" fmla="*/ 0 w 163"/>
              <a:gd name="T3" fmla="*/ 2147483647 h 150"/>
              <a:gd name="T4" fmla="*/ 0 w 163"/>
              <a:gd name="T5" fmla="*/ 0 h 150"/>
              <a:gd name="T6" fmla="*/ 0 60000 65536"/>
              <a:gd name="T7" fmla="*/ 0 60000 65536"/>
              <a:gd name="T8" fmla="*/ 0 60000 65536"/>
            </a:gdLst>
            <a:ahLst/>
            <a:cxnLst>
              <a:cxn ang="T6">
                <a:pos x="T0" y="T1"/>
              </a:cxn>
              <a:cxn ang="T7">
                <a:pos x="T2" y="T3"/>
              </a:cxn>
              <a:cxn ang="T8">
                <a:pos x="T4" y="T5"/>
              </a:cxn>
            </a:cxnLst>
            <a:rect l="0" t="0" r="r" b="b"/>
            <a:pathLst>
              <a:path w="163" h="150">
                <a:moveTo>
                  <a:pt x="163" y="150"/>
                </a:moveTo>
                <a:lnTo>
                  <a:pt x="0" y="150"/>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3" name="Line 119"/>
          <p:cNvSpPr>
            <a:spLocks noChangeShapeType="1"/>
          </p:cNvSpPr>
          <p:nvPr/>
        </p:nvSpPr>
        <p:spPr bwMode="auto">
          <a:xfrm flipH="1">
            <a:off x="3864548" y="5846763"/>
            <a:ext cx="5443538" cy="0"/>
          </a:xfrm>
          <a:prstGeom prst="line">
            <a:avLst/>
          </a:prstGeom>
          <a:noFill/>
          <a:ln w="11113">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34" name="Rectangle 120"/>
          <p:cNvSpPr>
            <a:spLocks noChangeArrowheads="1"/>
          </p:cNvSpPr>
          <p:nvPr/>
        </p:nvSpPr>
        <p:spPr bwMode="auto">
          <a:xfrm>
            <a:off x="7139561" y="5267325"/>
            <a:ext cx="630237"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b="1">
                <a:solidFill>
                  <a:srgbClr val="000000"/>
                </a:solidFill>
              </a:rPr>
              <a:t>Demand</a:t>
            </a:r>
            <a:endParaRPr lang="en-US" sz="1400" b="1"/>
          </a:p>
        </p:txBody>
      </p:sp>
      <p:sp>
        <p:nvSpPr>
          <p:cNvPr id="35" name="Freeform 121"/>
          <p:cNvSpPr>
            <a:spLocks/>
          </p:cNvSpPr>
          <p:nvPr/>
        </p:nvSpPr>
        <p:spPr bwMode="auto">
          <a:xfrm>
            <a:off x="2696148" y="3498850"/>
            <a:ext cx="623888" cy="533400"/>
          </a:xfrm>
          <a:custGeom>
            <a:avLst/>
            <a:gdLst>
              <a:gd name="T0" fmla="*/ 2147483647 w 94"/>
              <a:gd name="T1" fmla="*/ 2147483647 h 95"/>
              <a:gd name="T2" fmla="*/ 2147483647 w 94"/>
              <a:gd name="T3" fmla="*/ 2147483647 h 95"/>
              <a:gd name="T4" fmla="*/ 616713288 w 94"/>
              <a:gd name="T5" fmla="*/ 2147483647 h 95"/>
              <a:gd name="T6" fmla="*/ 0 w 94"/>
              <a:gd name="T7" fmla="*/ 2147483647 h 95"/>
              <a:gd name="T8" fmla="*/ 0 w 94"/>
              <a:gd name="T9" fmla="*/ 441352004 h 95"/>
              <a:gd name="T10" fmla="*/ 616713288 w 94"/>
              <a:gd name="T11" fmla="*/ 0 h 95"/>
              <a:gd name="T12" fmla="*/ 2147483647 w 94"/>
              <a:gd name="T13" fmla="*/ 0 h 95"/>
              <a:gd name="T14" fmla="*/ 2147483647 w 94"/>
              <a:gd name="T15" fmla="*/ 441352004 h 95"/>
              <a:gd name="T16" fmla="*/ 2147483647 w 94"/>
              <a:gd name="T17" fmla="*/ 2147483647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 h="95">
                <a:moveTo>
                  <a:pt x="94" y="81"/>
                </a:moveTo>
                <a:cubicBezTo>
                  <a:pt x="94" y="89"/>
                  <a:pt x="87" y="95"/>
                  <a:pt x="80" y="95"/>
                </a:cubicBezTo>
                <a:cubicBezTo>
                  <a:pt x="14" y="95"/>
                  <a:pt x="14" y="95"/>
                  <a:pt x="14" y="95"/>
                </a:cubicBezTo>
                <a:cubicBezTo>
                  <a:pt x="7" y="95"/>
                  <a:pt x="0" y="89"/>
                  <a:pt x="0" y="81"/>
                </a:cubicBezTo>
                <a:cubicBezTo>
                  <a:pt x="0" y="14"/>
                  <a:pt x="0" y="14"/>
                  <a:pt x="0" y="14"/>
                </a:cubicBezTo>
                <a:cubicBezTo>
                  <a:pt x="0" y="6"/>
                  <a:pt x="7" y="0"/>
                  <a:pt x="14" y="0"/>
                </a:cubicBezTo>
                <a:cubicBezTo>
                  <a:pt x="80" y="0"/>
                  <a:pt x="80" y="0"/>
                  <a:pt x="80" y="0"/>
                </a:cubicBezTo>
                <a:cubicBezTo>
                  <a:pt x="87" y="0"/>
                  <a:pt x="94" y="6"/>
                  <a:pt x="94" y="14"/>
                </a:cubicBezTo>
                <a:lnTo>
                  <a:pt x="94" y="81"/>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b="1"/>
          </a:p>
        </p:txBody>
      </p:sp>
      <p:sp>
        <p:nvSpPr>
          <p:cNvPr id="36" name="Rectangle 122"/>
          <p:cNvSpPr>
            <a:spLocks noChangeArrowheads="1"/>
          </p:cNvSpPr>
          <p:nvPr/>
        </p:nvSpPr>
        <p:spPr bwMode="auto">
          <a:xfrm>
            <a:off x="6506148" y="4184650"/>
            <a:ext cx="889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b="1">
                <a:solidFill>
                  <a:srgbClr val="000000"/>
                </a:solidFill>
              </a:rPr>
              <a:t>E</a:t>
            </a:r>
            <a:endParaRPr lang="en-US" sz="1400" b="1"/>
          </a:p>
        </p:txBody>
      </p:sp>
      <p:sp>
        <p:nvSpPr>
          <p:cNvPr id="37" name="Rectangle 123"/>
          <p:cNvSpPr>
            <a:spLocks noChangeArrowheads="1"/>
          </p:cNvSpPr>
          <p:nvPr/>
        </p:nvSpPr>
        <p:spPr bwMode="auto">
          <a:xfrm>
            <a:off x="6623623" y="4264025"/>
            <a:ext cx="92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b="1">
                <a:solidFill>
                  <a:srgbClr val="000000"/>
                </a:solidFill>
              </a:rPr>
              <a:t>1</a:t>
            </a:r>
            <a:endParaRPr lang="en-US" sz="1400" b="1"/>
          </a:p>
        </p:txBody>
      </p:sp>
      <p:sp>
        <p:nvSpPr>
          <p:cNvPr id="38" name="Rectangle 124"/>
          <p:cNvSpPr>
            <a:spLocks noChangeArrowheads="1"/>
          </p:cNvSpPr>
          <p:nvPr/>
        </p:nvSpPr>
        <p:spPr bwMode="auto">
          <a:xfrm>
            <a:off x="7588823" y="1900238"/>
            <a:ext cx="857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b="1">
                <a:solidFill>
                  <a:srgbClr val="000000"/>
                </a:solidFill>
              </a:rPr>
              <a:t>S</a:t>
            </a:r>
            <a:endParaRPr lang="en-US" sz="1400" b="1"/>
          </a:p>
        </p:txBody>
      </p:sp>
      <p:sp>
        <p:nvSpPr>
          <p:cNvPr id="39" name="Rectangle 125"/>
          <p:cNvSpPr>
            <a:spLocks noChangeArrowheads="1"/>
          </p:cNvSpPr>
          <p:nvPr/>
        </p:nvSpPr>
        <p:spPr bwMode="auto">
          <a:xfrm>
            <a:off x="7703123" y="2022475"/>
            <a:ext cx="92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b="1">
                <a:solidFill>
                  <a:srgbClr val="000000"/>
                </a:solidFill>
              </a:rPr>
              <a:t>1</a:t>
            </a:r>
            <a:endParaRPr lang="en-US" sz="1400" b="1"/>
          </a:p>
        </p:txBody>
      </p:sp>
      <p:sp>
        <p:nvSpPr>
          <p:cNvPr id="40" name="Rectangle 126"/>
          <p:cNvSpPr>
            <a:spLocks noChangeArrowheads="1"/>
          </p:cNvSpPr>
          <p:nvPr/>
        </p:nvSpPr>
        <p:spPr bwMode="auto">
          <a:xfrm>
            <a:off x="6168011" y="1870075"/>
            <a:ext cx="857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b="1">
                <a:solidFill>
                  <a:srgbClr val="000000"/>
                </a:solidFill>
              </a:rPr>
              <a:t>S</a:t>
            </a:r>
            <a:endParaRPr lang="en-US" sz="1400" b="1"/>
          </a:p>
        </p:txBody>
      </p:sp>
      <p:sp>
        <p:nvSpPr>
          <p:cNvPr id="41" name="Rectangle 127"/>
          <p:cNvSpPr>
            <a:spLocks noChangeArrowheads="1"/>
          </p:cNvSpPr>
          <p:nvPr/>
        </p:nvSpPr>
        <p:spPr bwMode="auto">
          <a:xfrm>
            <a:off x="6283898" y="1992313"/>
            <a:ext cx="92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b="1">
                <a:solidFill>
                  <a:srgbClr val="000000"/>
                </a:solidFill>
              </a:rPr>
              <a:t>2</a:t>
            </a:r>
            <a:endParaRPr lang="en-US" sz="1400" b="1"/>
          </a:p>
        </p:txBody>
      </p:sp>
      <p:sp>
        <p:nvSpPr>
          <p:cNvPr id="42" name="Rectangle 128"/>
          <p:cNvSpPr>
            <a:spLocks noChangeArrowheads="1"/>
          </p:cNvSpPr>
          <p:nvPr/>
        </p:nvSpPr>
        <p:spPr bwMode="auto">
          <a:xfrm>
            <a:off x="5974336" y="2946400"/>
            <a:ext cx="889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b="1">
                <a:solidFill>
                  <a:srgbClr val="000000"/>
                </a:solidFill>
              </a:rPr>
              <a:t>E</a:t>
            </a:r>
            <a:endParaRPr lang="en-US" sz="1400" b="1"/>
          </a:p>
        </p:txBody>
      </p:sp>
      <p:sp>
        <p:nvSpPr>
          <p:cNvPr id="43" name="Rectangle 129"/>
          <p:cNvSpPr>
            <a:spLocks noChangeArrowheads="1"/>
          </p:cNvSpPr>
          <p:nvPr/>
        </p:nvSpPr>
        <p:spPr bwMode="auto">
          <a:xfrm>
            <a:off x="6048948" y="3041650"/>
            <a:ext cx="92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b="1">
                <a:solidFill>
                  <a:srgbClr val="000000"/>
                </a:solidFill>
              </a:rPr>
              <a:t>2</a:t>
            </a:r>
            <a:endParaRPr lang="en-US" sz="1400" b="1"/>
          </a:p>
        </p:txBody>
      </p:sp>
      <p:sp>
        <p:nvSpPr>
          <p:cNvPr id="44" name="Freeform 130"/>
          <p:cNvSpPr>
            <a:spLocks/>
          </p:cNvSpPr>
          <p:nvPr/>
        </p:nvSpPr>
        <p:spPr bwMode="auto">
          <a:xfrm>
            <a:off x="6096573" y="3394075"/>
            <a:ext cx="279400" cy="577850"/>
          </a:xfrm>
          <a:custGeom>
            <a:avLst/>
            <a:gdLst>
              <a:gd name="T0" fmla="*/ 2147483647 w 48"/>
              <a:gd name="T1" fmla="*/ 2147483647 h 91"/>
              <a:gd name="T2" fmla="*/ 0 w 48"/>
              <a:gd name="T3" fmla="*/ 0 h 91"/>
              <a:gd name="T4" fmla="*/ 0 60000 65536"/>
              <a:gd name="T5" fmla="*/ 0 60000 65536"/>
            </a:gdLst>
            <a:ahLst/>
            <a:cxnLst>
              <a:cxn ang="T4">
                <a:pos x="T0" y="T1"/>
              </a:cxn>
              <a:cxn ang="T5">
                <a:pos x="T2" y="T3"/>
              </a:cxn>
            </a:cxnLst>
            <a:rect l="0" t="0" r="r" b="b"/>
            <a:pathLst>
              <a:path w="48" h="91">
                <a:moveTo>
                  <a:pt x="48" y="91"/>
                </a:moveTo>
                <a:cubicBezTo>
                  <a:pt x="31" y="63"/>
                  <a:pt x="14" y="33"/>
                  <a:pt x="0" y="0"/>
                </a:cubicBezTo>
              </a:path>
            </a:pathLst>
          </a:custGeom>
          <a:noFill/>
          <a:ln w="41275"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5" name="Freeform 131"/>
          <p:cNvSpPr>
            <a:spLocks/>
          </p:cNvSpPr>
          <p:nvPr/>
        </p:nvSpPr>
        <p:spPr bwMode="auto">
          <a:xfrm>
            <a:off x="5577461" y="2084388"/>
            <a:ext cx="1492250" cy="3227387"/>
          </a:xfrm>
          <a:custGeom>
            <a:avLst/>
            <a:gdLst>
              <a:gd name="T0" fmla="*/ 0 w 256"/>
              <a:gd name="T1" fmla="*/ 0 h 508"/>
              <a:gd name="T2" fmla="*/ 2147483647 w 256"/>
              <a:gd name="T3" fmla="*/ 2147483647 h 508"/>
              <a:gd name="T4" fmla="*/ 0 60000 65536"/>
              <a:gd name="T5" fmla="*/ 0 60000 65536"/>
            </a:gdLst>
            <a:ahLst/>
            <a:cxnLst>
              <a:cxn ang="T4">
                <a:pos x="T0" y="T1"/>
              </a:cxn>
              <a:cxn ang="T5">
                <a:pos x="T2" y="T3"/>
              </a:cxn>
            </a:cxnLst>
            <a:rect l="0" t="0" r="r" b="b"/>
            <a:pathLst>
              <a:path w="256" h="508">
                <a:moveTo>
                  <a:pt x="0" y="0"/>
                </a:moveTo>
                <a:cubicBezTo>
                  <a:pt x="3" y="134"/>
                  <a:pt x="121" y="354"/>
                  <a:pt x="256" y="508"/>
                </a:cubicBezTo>
              </a:path>
            </a:pathLst>
          </a:custGeom>
          <a:noFill/>
          <a:ln w="41275" cap="flat">
            <a:solidFill>
              <a:srgbClr val="3C5DA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6" name="Freeform 132"/>
          <p:cNvSpPr>
            <a:spLocks/>
          </p:cNvSpPr>
          <p:nvPr/>
        </p:nvSpPr>
        <p:spPr bwMode="auto">
          <a:xfrm>
            <a:off x="4440811" y="2181225"/>
            <a:ext cx="1743075" cy="3005138"/>
          </a:xfrm>
          <a:custGeom>
            <a:avLst/>
            <a:gdLst>
              <a:gd name="T0" fmla="*/ 2147483647 w 299"/>
              <a:gd name="T1" fmla="*/ 0 h 473"/>
              <a:gd name="T2" fmla="*/ 0 w 299"/>
              <a:gd name="T3" fmla="*/ 2147483647 h 473"/>
              <a:gd name="T4" fmla="*/ 0 60000 65536"/>
              <a:gd name="T5" fmla="*/ 0 60000 65536"/>
            </a:gdLst>
            <a:ahLst/>
            <a:cxnLst>
              <a:cxn ang="T4">
                <a:pos x="T0" y="T1"/>
              </a:cxn>
              <a:cxn ang="T5">
                <a:pos x="T2" y="T3"/>
              </a:cxn>
            </a:cxnLst>
            <a:rect l="0" t="0" r="r" b="b"/>
            <a:pathLst>
              <a:path w="299" h="473">
                <a:moveTo>
                  <a:pt x="299" y="0"/>
                </a:moveTo>
                <a:cubicBezTo>
                  <a:pt x="280" y="151"/>
                  <a:pt x="130" y="341"/>
                  <a:pt x="0" y="473"/>
                </a:cubicBezTo>
              </a:path>
            </a:pathLst>
          </a:custGeom>
          <a:noFill/>
          <a:ln w="41275" cap="flat">
            <a:solidFill>
              <a:srgbClr val="EE313C"/>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7" name="Freeform 133"/>
          <p:cNvSpPr>
            <a:spLocks/>
          </p:cNvSpPr>
          <p:nvPr/>
        </p:nvSpPr>
        <p:spPr bwMode="auto">
          <a:xfrm>
            <a:off x="5129786" y="2224088"/>
            <a:ext cx="2465387" cy="3011487"/>
          </a:xfrm>
          <a:custGeom>
            <a:avLst/>
            <a:gdLst>
              <a:gd name="T0" fmla="*/ 2147483647 w 423"/>
              <a:gd name="T1" fmla="*/ 0 h 474"/>
              <a:gd name="T2" fmla="*/ 0 w 423"/>
              <a:gd name="T3" fmla="*/ 2147483647 h 474"/>
              <a:gd name="T4" fmla="*/ 0 60000 65536"/>
              <a:gd name="T5" fmla="*/ 0 60000 65536"/>
            </a:gdLst>
            <a:ahLst/>
            <a:cxnLst>
              <a:cxn ang="T4">
                <a:pos x="T0" y="T1"/>
              </a:cxn>
              <a:cxn ang="T5">
                <a:pos x="T2" y="T3"/>
              </a:cxn>
            </a:cxnLst>
            <a:rect l="0" t="0" r="r" b="b"/>
            <a:pathLst>
              <a:path w="423" h="474">
                <a:moveTo>
                  <a:pt x="423" y="0"/>
                </a:moveTo>
                <a:cubicBezTo>
                  <a:pt x="411" y="81"/>
                  <a:pt x="355" y="259"/>
                  <a:pt x="0" y="474"/>
                </a:cubicBezTo>
              </a:path>
            </a:pathLst>
          </a:custGeom>
          <a:noFill/>
          <a:ln w="41275" cap="flat">
            <a:solidFill>
              <a:srgbClr val="FAC0B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8" name="Oval 134"/>
          <p:cNvSpPr>
            <a:spLocks noChangeArrowheads="1"/>
          </p:cNvSpPr>
          <p:nvPr/>
        </p:nvSpPr>
        <p:spPr bwMode="auto">
          <a:xfrm>
            <a:off x="6323586" y="4219575"/>
            <a:ext cx="117475" cy="12700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p>
        </p:txBody>
      </p:sp>
      <p:sp>
        <p:nvSpPr>
          <p:cNvPr id="49" name="Oval 135"/>
          <p:cNvSpPr>
            <a:spLocks noChangeArrowheads="1"/>
          </p:cNvSpPr>
          <p:nvPr/>
        </p:nvSpPr>
        <p:spPr bwMode="auto">
          <a:xfrm>
            <a:off x="5782248" y="3146425"/>
            <a:ext cx="115888" cy="12700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p>
        </p:txBody>
      </p:sp>
      <p:sp>
        <p:nvSpPr>
          <p:cNvPr id="50" name="Line 136"/>
          <p:cNvSpPr>
            <a:spLocks noChangeShapeType="1"/>
          </p:cNvSpPr>
          <p:nvPr/>
        </p:nvSpPr>
        <p:spPr bwMode="auto">
          <a:xfrm flipV="1">
            <a:off x="6958586" y="2319338"/>
            <a:ext cx="1071562" cy="452437"/>
          </a:xfrm>
          <a:prstGeom prst="line">
            <a:avLst/>
          </a:prstGeom>
          <a:noFill/>
          <a:ln w="11113">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1" name="Line 137"/>
          <p:cNvSpPr>
            <a:spLocks noChangeShapeType="1"/>
          </p:cNvSpPr>
          <p:nvPr/>
        </p:nvSpPr>
        <p:spPr bwMode="auto">
          <a:xfrm>
            <a:off x="6253736" y="3724275"/>
            <a:ext cx="1963737" cy="242888"/>
          </a:xfrm>
          <a:prstGeom prst="line">
            <a:avLst/>
          </a:prstGeom>
          <a:noFill/>
          <a:ln w="11113">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2" name="Freeform 138"/>
          <p:cNvSpPr>
            <a:spLocks/>
          </p:cNvSpPr>
          <p:nvPr/>
        </p:nvSpPr>
        <p:spPr bwMode="auto">
          <a:xfrm>
            <a:off x="7915848" y="1898650"/>
            <a:ext cx="1222375" cy="554038"/>
          </a:xfrm>
          <a:custGeom>
            <a:avLst/>
            <a:gdLst>
              <a:gd name="T0" fmla="*/ 2147483647 w 210"/>
              <a:gd name="T1" fmla="*/ 2147483647 h 95"/>
              <a:gd name="T2" fmla="*/ 2147483647 w 210"/>
              <a:gd name="T3" fmla="*/ 2147483647 h 95"/>
              <a:gd name="T4" fmla="*/ 474351350 w 210"/>
              <a:gd name="T5" fmla="*/ 2147483647 h 95"/>
              <a:gd name="T6" fmla="*/ 0 w 210"/>
              <a:gd name="T7" fmla="*/ 2147483647 h 95"/>
              <a:gd name="T8" fmla="*/ 0 w 210"/>
              <a:gd name="T9" fmla="*/ 476169417 h 95"/>
              <a:gd name="T10" fmla="*/ 474351350 w 210"/>
              <a:gd name="T11" fmla="*/ 0 h 95"/>
              <a:gd name="T12" fmla="*/ 2147483647 w 210"/>
              <a:gd name="T13" fmla="*/ 0 h 95"/>
              <a:gd name="T14" fmla="*/ 2147483647 w 210"/>
              <a:gd name="T15" fmla="*/ 476169417 h 95"/>
              <a:gd name="T16" fmla="*/ 2147483647 w 210"/>
              <a:gd name="T17" fmla="*/ 2147483647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0" h="95">
                <a:moveTo>
                  <a:pt x="210" y="81"/>
                </a:moveTo>
                <a:cubicBezTo>
                  <a:pt x="210" y="89"/>
                  <a:pt x="203" y="95"/>
                  <a:pt x="195" y="95"/>
                </a:cubicBezTo>
                <a:cubicBezTo>
                  <a:pt x="14" y="95"/>
                  <a:pt x="14" y="95"/>
                  <a:pt x="14" y="95"/>
                </a:cubicBezTo>
                <a:cubicBezTo>
                  <a:pt x="6" y="95"/>
                  <a:pt x="0" y="89"/>
                  <a:pt x="0" y="81"/>
                </a:cubicBezTo>
                <a:cubicBezTo>
                  <a:pt x="0" y="14"/>
                  <a:pt x="0" y="14"/>
                  <a:pt x="0" y="14"/>
                </a:cubicBezTo>
                <a:cubicBezTo>
                  <a:pt x="0" y="7"/>
                  <a:pt x="6" y="0"/>
                  <a:pt x="14" y="0"/>
                </a:cubicBezTo>
                <a:cubicBezTo>
                  <a:pt x="195" y="0"/>
                  <a:pt x="195" y="0"/>
                  <a:pt x="195" y="0"/>
                </a:cubicBezTo>
                <a:cubicBezTo>
                  <a:pt x="203" y="0"/>
                  <a:pt x="210" y="7"/>
                  <a:pt x="210" y="14"/>
                </a:cubicBezTo>
                <a:lnTo>
                  <a:pt x="210" y="81"/>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b="1"/>
          </a:p>
        </p:txBody>
      </p:sp>
      <p:sp>
        <p:nvSpPr>
          <p:cNvPr id="53" name="Freeform 139"/>
          <p:cNvSpPr>
            <a:spLocks/>
          </p:cNvSpPr>
          <p:nvPr/>
        </p:nvSpPr>
        <p:spPr bwMode="auto">
          <a:xfrm>
            <a:off x="6055298" y="3284538"/>
            <a:ext cx="111125" cy="198437"/>
          </a:xfrm>
          <a:custGeom>
            <a:avLst/>
            <a:gdLst>
              <a:gd name="T0" fmla="*/ 2147483647 w 19"/>
              <a:gd name="T1" fmla="*/ 2147483647 h 31"/>
              <a:gd name="T2" fmla="*/ 2147483647 w 19"/>
              <a:gd name="T3" fmla="*/ 2147483647 h 31"/>
              <a:gd name="T4" fmla="*/ 2147483647 w 19"/>
              <a:gd name="T5" fmla="*/ 2147483647 h 31"/>
              <a:gd name="T6" fmla="*/ 2147483647 w 19"/>
              <a:gd name="T7" fmla="*/ 2147483647 h 31"/>
              <a:gd name="T8" fmla="*/ 0 w 19"/>
              <a:gd name="T9" fmla="*/ 0 h 31"/>
              <a:gd name="T10" fmla="*/ 2147483647 w 19"/>
              <a:gd name="T11" fmla="*/ 2147483647 h 31"/>
              <a:gd name="T12" fmla="*/ 2147483647 w 19"/>
              <a:gd name="T13" fmla="*/ 2147483647 h 31"/>
              <a:gd name="T14" fmla="*/ 2147483647 w 19"/>
              <a:gd name="T15" fmla="*/ 2147483647 h 31"/>
              <a:gd name="T16" fmla="*/ 2147483647 w 19"/>
              <a:gd name="T17" fmla="*/ 2147483647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31">
                <a:moveTo>
                  <a:pt x="9" y="23"/>
                </a:moveTo>
                <a:cubicBezTo>
                  <a:pt x="3" y="31"/>
                  <a:pt x="3" y="31"/>
                  <a:pt x="3" y="31"/>
                </a:cubicBezTo>
                <a:cubicBezTo>
                  <a:pt x="3" y="31"/>
                  <a:pt x="3" y="31"/>
                  <a:pt x="3" y="31"/>
                </a:cubicBezTo>
                <a:cubicBezTo>
                  <a:pt x="3" y="15"/>
                  <a:pt x="3" y="15"/>
                  <a:pt x="3" y="15"/>
                </a:cubicBezTo>
                <a:cubicBezTo>
                  <a:pt x="2" y="10"/>
                  <a:pt x="1" y="5"/>
                  <a:pt x="0" y="0"/>
                </a:cubicBezTo>
                <a:cubicBezTo>
                  <a:pt x="3" y="5"/>
                  <a:pt x="6" y="9"/>
                  <a:pt x="9" y="13"/>
                </a:cubicBezTo>
                <a:cubicBezTo>
                  <a:pt x="19" y="24"/>
                  <a:pt x="19" y="24"/>
                  <a:pt x="19" y="24"/>
                </a:cubicBezTo>
                <a:cubicBezTo>
                  <a:pt x="19" y="25"/>
                  <a:pt x="19" y="25"/>
                  <a:pt x="19" y="25"/>
                </a:cubicBezTo>
                <a:lnTo>
                  <a:pt x="9" y="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4" name="Freeform 140"/>
          <p:cNvSpPr>
            <a:spLocks/>
          </p:cNvSpPr>
          <p:nvPr/>
        </p:nvSpPr>
        <p:spPr bwMode="auto">
          <a:xfrm>
            <a:off x="6137848" y="3495675"/>
            <a:ext cx="120650" cy="190500"/>
          </a:xfrm>
          <a:custGeom>
            <a:avLst/>
            <a:gdLst>
              <a:gd name="T0" fmla="*/ 2147483647 w 21"/>
              <a:gd name="T1" fmla="*/ 2147483647 h 30"/>
              <a:gd name="T2" fmla="*/ 2147483647 w 21"/>
              <a:gd name="T3" fmla="*/ 2147483647 h 30"/>
              <a:gd name="T4" fmla="*/ 2147483647 w 21"/>
              <a:gd name="T5" fmla="*/ 2147483647 h 30"/>
              <a:gd name="T6" fmla="*/ 2147483647 w 21"/>
              <a:gd name="T7" fmla="*/ 2147483647 h 30"/>
              <a:gd name="T8" fmla="*/ 0 w 21"/>
              <a:gd name="T9" fmla="*/ 0 h 30"/>
              <a:gd name="T10" fmla="*/ 2147483647 w 21"/>
              <a:gd name="T11" fmla="*/ 2147483647 h 30"/>
              <a:gd name="T12" fmla="*/ 2147483647 w 21"/>
              <a:gd name="T13" fmla="*/ 2147483647 h 30"/>
              <a:gd name="T14" fmla="*/ 2147483647 w 21"/>
              <a:gd name="T15" fmla="*/ 2147483647 h 30"/>
              <a:gd name="T16" fmla="*/ 2147483647 w 21"/>
              <a:gd name="T17" fmla="*/ 214748364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30">
                <a:moveTo>
                  <a:pt x="11" y="22"/>
                </a:moveTo>
                <a:cubicBezTo>
                  <a:pt x="5" y="30"/>
                  <a:pt x="5" y="30"/>
                  <a:pt x="5" y="30"/>
                </a:cubicBezTo>
                <a:cubicBezTo>
                  <a:pt x="5" y="30"/>
                  <a:pt x="5" y="30"/>
                  <a:pt x="5" y="30"/>
                </a:cubicBezTo>
                <a:cubicBezTo>
                  <a:pt x="4" y="15"/>
                  <a:pt x="4" y="15"/>
                  <a:pt x="4" y="15"/>
                </a:cubicBezTo>
                <a:cubicBezTo>
                  <a:pt x="3" y="10"/>
                  <a:pt x="2" y="5"/>
                  <a:pt x="0" y="0"/>
                </a:cubicBezTo>
                <a:cubicBezTo>
                  <a:pt x="4" y="4"/>
                  <a:pt x="7" y="8"/>
                  <a:pt x="10" y="12"/>
                </a:cubicBezTo>
                <a:cubicBezTo>
                  <a:pt x="21" y="23"/>
                  <a:pt x="21" y="23"/>
                  <a:pt x="21" y="23"/>
                </a:cubicBezTo>
                <a:cubicBezTo>
                  <a:pt x="21" y="23"/>
                  <a:pt x="21" y="23"/>
                  <a:pt x="21" y="23"/>
                </a:cubicBezTo>
                <a:lnTo>
                  <a:pt x="11" y="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 name="Freeform 141"/>
          <p:cNvSpPr>
            <a:spLocks/>
          </p:cNvSpPr>
          <p:nvPr/>
        </p:nvSpPr>
        <p:spPr bwMode="auto">
          <a:xfrm>
            <a:off x="6229923" y="3698875"/>
            <a:ext cx="128588" cy="184150"/>
          </a:xfrm>
          <a:custGeom>
            <a:avLst/>
            <a:gdLst>
              <a:gd name="T0" fmla="*/ 2147483647 w 22"/>
              <a:gd name="T1" fmla="*/ 2147483647 h 29"/>
              <a:gd name="T2" fmla="*/ 2147483647 w 22"/>
              <a:gd name="T3" fmla="*/ 2147483647 h 29"/>
              <a:gd name="T4" fmla="*/ 2147483647 w 22"/>
              <a:gd name="T5" fmla="*/ 2147483647 h 29"/>
              <a:gd name="T6" fmla="*/ 2147483647 w 22"/>
              <a:gd name="T7" fmla="*/ 2147483647 h 29"/>
              <a:gd name="T8" fmla="*/ 0 w 22"/>
              <a:gd name="T9" fmla="*/ 0 h 29"/>
              <a:gd name="T10" fmla="*/ 2147483647 w 22"/>
              <a:gd name="T11" fmla="*/ 2147483647 h 29"/>
              <a:gd name="T12" fmla="*/ 2147483647 w 22"/>
              <a:gd name="T13" fmla="*/ 2147483647 h 29"/>
              <a:gd name="T14" fmla="*/ 2147483647 w 22"/>
              <a:gd name="T15" fmla="*/ 2147483647 h 29"/>
              <a:gd name="T16" fmla="*/ 2147483647 w 22"/>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29">
                <a:moveTo>
                  <a:pt x="12" y="20"/>
                </a:moveTo>
                <a:cubicBezTo>
                  <a:pt x="7" y="29"/>
                  <a:pt x="7" y="29"/>
                  <a:pt x="7" y="29"/>
                </a:cubicBezTo>
                <a:cubicBezTo>
                  <a:pt x="7" y="29"/>
                  <a:pt x="7" y="29"/>
                  <a:pt x="7" y="29"/>
                </a:cubicBezTo>
                <a:cubicBezTo>
                  <a:pt x="5" y="14"/>
                  <a:pt x="5" y="14"/>
                  <a:pt x="5" y="14"/>
                </a:cubicBezTo>
                <a:cubicBezTo>
                  <a:pt x="3" y="9"/>
                  <a:pt x="1" y="5"/>
                  <a:pt x="0" y="0"/>
                </a:cubicBezTo>
                <a:cubicBezTo>
                  <a:pt x="3" y="3"/>
                  <a:pt x="7" y="7"/>
                  <a:pt x="10" y="11"/>
                </a:cubicBezTo>
                <a:cubicBezTo>
                  <a:pt x="22" y="20"/>
                  <a:pt x="22" y="20"/>
                  <a:pt x="22" y="20"/>
                </a:cubicBezTo>
                <a:cubicBezTo>
                  <a:pt x="22" y="20"/>
                  <a:pt x="22" y="20"/>
                  <a:pt x="22" y="20"/>
                </a:cubicBezTo>
                <a:lnTo>
                  <a:pt x="12" y="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6" name="Oval 142"/>
          <p:cNvSpPr>
            <a:spLocks noChangeArrowheads="1"/>
          </p:cNvSpPr>
          <p:nvPr/>
        </p:nvSpPr>
        <p:spPr bwMode="auto">
          <a:xfrm>
            <a:off x="4196336" y="2528888"/>
            <a:ext cx="58737" cy="58737"/>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p>
        </p:txBody>
      </p:sp>
      <p:sp>
        <p:nvSpPr>
          <p:cNvPr id="57" name="Oval 143"/>
          <p:cNvSpPr>
            <a:spLocks noChangeArrowheads="1"/>
          </p:cNvSpPr>
          <p:nvPr/>
        </p:nvSpPr>
        <p:spPr bwMode="auto">
          <a:xfrm>
            <a:off x="5821936" y="4244975"/>
            <a:ext cx="30162" cy="25400"/>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p>
        </p:txBody>
      </p:sp>
      <p:sp>
        <p:nvSpPr>
          <p:cNvPr id="58" name="TextBox 29"/>
          <p:cNvSpPr txBox="1">
            <a:spLocks noChangeArrowheads="1"/>
          </p:cNvSpPr>
          <p:nvPr/>
        </p:nvSpPr>
        <p:spPr bwMode="auto">
          <a:xfrm>
            <a:off x="2377854" y="1716088"/>
            <a:ext cx="126047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1600" b="1" dirty="0">
                <a:ea typeface="MS PGothic" pitchFamily="34" charset="-128"/>
              </a:rPr>
              <a:t>Price of </a:t>
            </a:r>
            <a:endParaRPr lang="id-ID" sz="1600" b="1" dirty="0">
              <a:ea typeface="MS PGothic" pitchFamily="34" charset="-128"/>
            </a:endParaRPr>
          </a:p>
          <a:p>
            <a:pPr algn="ctr" eaLnBrk="1" hangingPunct="1"/>
            <a:r>
              <a:rPr lang="en-US" sz="1600" b="1" dirty="0">
                <a:ea typeface="MS PGothic" pitchFamily="34" charset="-128"/>
              </a:rPr>
              <a:t>cotton</a:t>
            </a:r>
          </a:p>
        </p:txBody>
      </p:sp>
      <p:sp>
        <p:nvSpPr>
          <p:cNvPr id="59" name="TextBox 30"/>
          <p:cNvSpPr txBox="1">
            <a:spLocks noChangeArrowheads="1"/>
          </p:cNvSpPr>
          <p:nvPr/>
        </p:nvSpPr>
        <p:spPr bwMode="auto">
          <a:xfrm>
            <a:off x="7703123" y="5935246"/>
            <a:ext cx="205319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600" b="1" dirty="0">
                <a:ea typeface="MS PGothic" pitchFamily="34" charset="-128"/>
              </a:rPr>
              <a:t>Quantity of cotton</a:t>
            </a:r>
          </a:p>
        </p:txBody>
      </p:sp>
      <p:sp>
        <p:nvSpPr>
          <p:cNvPr id="60" name="TextBox 29"/>
          <p:cNvSpPr txBox="1">
            <a:spLocks noChangeArrowheads="1"/>
          </p:cNvSpPr>
          <p:nvPr/>
        </p:nvSpPr>
        <p:spPr bwMode="auto">
          <a:xfrm>
            <a:off x="2619948" y="3511550"/>
            <a:ext cx="7556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1600">
                <a:ea typeface="MS PGothic" pitchFamily="34" charset="-128"/>
              </a:rPr>
              <a:t>Price rises</a:t>
            </a:r>
          </a:p>
        </p:txBody>
      </p:sp>
      <p:sp>
        <p:nvSpPr>
          <p:cNvPr id="61" name="TextBox 29"/>
          <p:cNvSpPr txBox="1">
            <a:spLocks noChangeArrowheads="1"/>
          </p:cNvSpPr>
          <p:nvPr/>
        </p:nvSpPr>
        <p:spPr bwMode="auto">
          <a:xfrm>
            <a:off x="5466336" y="6329363"/>
            <a:ext cx="153987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1600" dirty="0">
                <a:ea typeface="MS PGothic" pitchFamily="34" charset="-128"/>
              </a:rPr>
              <a:t>Quantity falls</a:t>
            </a:r>
          </a:p>
        </p:txBody>
      </p:sp>
      <p:sp>
        <p:nvSpPr>
          <p:cNvPr id="62" name="TextBox 29"/>
          <p:cNvSpPr txBox="1">
            <a:spLocks noChangeArrowheads="1"/>
          </p:cNvSpPr>
          <p:nvPr/>
        </p:nvSpPr>
        <p:spPr bwMode="auto">
          <a:xfrm>
            <a:off x="7828536" y="1897063"/>
            <a:ext cx="128587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1600">
                <a:ea typeface="MS PGothic" pitchFamily="34" charset="-128"/>
              </a:rPr>
              <a:t>A decrease in supply…</a:t>
            </a:r>
          </a:p>
        </p:txBody>
      </p:sp>
      <p:grpSp>
        <p:nvGrpSpPr>
          <p:cNvPr id="63" name="Group 149"/>
          <p:cNvGrpSpPr>
            <a:grpSpLocks noChangeAspect="1"/>
          </p:cNvGrpSpPr>
          <p:nvPr/>
        </p:nvGrpSpPr>
        <p:grpSpPr bwMode="auto">
          <a:xfrm>
            <a:off x="8130161" y="3375025"/>
            <a:ext cx="2185987" cy="1614488"/>
            <a:chOff x="2508" y="1861"/>
            <a:chExt cx="744" cy="603"/>
          </a:xfrm>
        </p:grpSpPr>
        <p:sp>
          <p:nvSpPr>
            <p:cNvPr id="64" name="AutoShape 150"/>
            <p:cNvSpPr>
              <a:spLocks noChangeAspect="1" noChangeArrowheads="1" noTextEdit="1"/>
            </p:cNvSpPr>
            <p:nvPr/>
          </p:nvSpPr>
          <p:spPr bwMode="auto">
            <a:xfrm>
              <a:off x="2508" y="1861"/>
              <a:ext cx="744" cy="6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5" name="Freeform 151"/>
            <p:cNvSpPr>
              <a:spLocks/>
            </p:cNvSpPr>
            <p:nvPr/>
          </p:nvSpPr>
          <p:spPr bwMode="auto">
            <a:xfrm>
              <a:off x="2510" y="1861"/>
              <a:ext cx="701" cy="601"/>
            </a:xfrm>
            <a:custGeom>
              <a:avLst/>
              <a:gdLst>
                <a:gd name="T0" fmla="*/ 1750 w 313"/>
                <a:gd name="T1" fmla="*/ 1316 h 254"/>
                <a:gd name="T2" fmla="*/ 1655 w 313"/>
                <a:gd name="T3" fmla="*/ 1422 h 254"/>
                <a:gd name="T4" fmla="*/ 102 w 313"/>
                <a:gd name="T5" fmla="*/ 1422 h 254"/>
                <a:gd name="T6" fmla="*/ 0 w 313"/>
                <a:gd name="T7" fmla="*/ 1316 h 254"/>
                <a:gd name="T8" fmla="*/ 0 w 313"/>
                <a:gd name="T9" fmla="*/ 106 h 254"/>
                <a:gd name="T10" fmla="*/ 102 w 313"/>
                <a:gd name="T11" fmla="*/ 0 h 254"/>
                <a:gd name="T12" fmla="*/ 1655 w 313"/>
                <a:gd name="T13" fmla="*/ 0 h 254"/>
                <a:gd name="T14" fmla="*/ 1750 w 313"/>
                <a:gd name="T15" fmla="*/ 106 h 254"/>
                <a:gd name="T16" fmla="*/ 1750 w 313"/>
                <a:gd name="T17" fmla="*/ 1316 h 2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3" h="254">
                  <a:moveTo>
                    <a:pt x="313" y="235"/>
                  </a:moveTo>
                  <a:cubicBezTo>
                    <a:pt x="313" y="245"/>
                    <a:pt x="306" y="254"/>
                    <a:pt x="296" y="254"/>
                  </a:cubicBezTo>
                  <a:cubicBezTo>
                    <a:pt x="18" y="254"/>
                    <a:pt x="18" y="254"/>
                    <a:pt x="18" y="254"/>
                  </a:cubicBezTo>
                  <a:cubicBezTo>
                    <a:pt x="8" y="254"/>
                    <a:pt x="0" y="245"/>
                    <a:pt x="0" y="235"/>
                  </a:cubicBezTo>
                  <a:cubicBezTo>
                    <a:pt x="0" y="19"/>
                    <a:pt x="0" y="19"/>
                    <a:pt x="0" y="19"/>
                  </a:cubicBezTo>
                  <a:cubicBezTo>
                    <a:pt x="0" y="8"/>
                    <a:pt x="8" y="0"/>
                    <a:pt x="18" y="0"/>
                  </a:cubicBezTo>
                  <a:cubicBezTo>
                    <a:pt x="296" y="0"/>
                    <a:pt x="296" y="0"/>
                    <a:pt x="296" y="0"/>
                  </a:cubicBezTo>
                  <a:cubicBezTo>
                    <a:pt x="306" y="0"/>
                    <a:pt x="313" y="8"/>
                    <a:pt x="313" y="19"/>
                  </a:cubicBezTo>
                  <a:lnTo>
                    <a:pt x="313" y="235"/>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b="1"/>
            </a:p>
          </p:txBody>
        </p:sp>
      </p:grpSp>
      <p:sp>
        <p:nvSpPr>
          <p:cNvPr id="66" name="TextBox 29"/>
          <p:cNvSpPr txBox="1">
            <a:spLocks noChangeArrowheads="1"/>
          </p:cNvSpPr>
          <p:nvPr/>
        </p:nvSpPr>
        <p:spPr bwMode="auto">
          <a:xfrm>
            <a:off x="8153973" y="3422650"/>
            <a:ext cx="2185988"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600">
                <a:ea typeface="MS PGothic" pitchFamily="34" charset="-128"/>
              </a:rPr>
              <a:t>… leads to a movement along the demand curve due to a higher equilibrium price and lower equilibrium quantity.</a:t>
            </a:r>
          </a:p>
        </p:txBody>
      </p:sp>
      <p:sp>
        <p:nvSpPr>
          <p:cNvPr id="68" name="TextBox 67"/>
          <p:cNvSpPr txBox="1"/>
          <p:nvPr/>
        </p:nvSpPr>
        <p:spPr>
          <a:xfrm>
            <a:off x="9441297" y="6377078"/>
            <a:ext cx="1492716"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2 | Module 7</a:t>
            </a:r>
          </a:p>
        </p:txBody>
      </p:sp>
    </p:spTree>
    <p:extLst>
      <p:ext uri="{BB962C8B-B14F-4D97-AF65-F5344CB8AC3E}">
        <p14:creationId xmlns:p14="http://schemas.microsoft.com/office/powerpoint/2010/main" val="177918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par>
                                <p:cTn id="47" presetID="22" presetClass="entr" presetSubtype="8"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wipe(left)">
                                      <p:cBhvr>
                                        <p:cTn id="49" dur="500"/>
                                        <p:tgtEl>
                                          <p:spTgt spid="62"/>
                                        </p:tgtEl>
                                      </p:cBhvr>
                                    </p:animEffect>
                                  </p:childTnLst>
                                </p:cTn>
                              </p:par>
                              <p:par>
                                <p:cTn id="50" presetID="1" presetClass="entr" presetSubtype="0" fill="hold" grpId="0" nodeType="withEffect">
                                  <p:stCondLst>
                                    <p:cond delay="0"/>
                                  </p:stCondLst>
                                  <p:childTnLst>
                                    <p:set>
                                      <p:cBhvr>
                                        <p:cTn id="51" dur="1" fill="hold">
                                          <p:stCondLst>
                                            <p:cond delay="0"/>
                                          </p:stCondLst>
                                        </p:cTn>
                                        <p:tgtEl>
                                          <p:spTgt spid="50"/>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41"/>
                                        </p:tgtEl>
                                        <p:attrNameLst>
                                          <p:attrName>style.visibility</p:attrName>
                                        </p:attrNameLst>
                                      </p:cBhvr>
                                      <p:to>
                                        <p:strVal val="visible"/>
                                      </p:to>
                                    </p:set>
                                  </p:childTnLst>
                                </p:cTn>
                              </p:par>
                            </p:childTnLst>
                          </p:cTn>
                        </p:par>
                        <p:par>
                          <p:cTn id="60" fill="hold">
                            <p:stCondLst>
                              <p:cond delay="500"/>
                            </p:stCondLst>
                            <p:childTnLst>
                              <p:par>
                                <p:cTn id="61" presetID="22" presetClass="entr" presetSubtype="2"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right)">
                                      <p:cBhvr>
                                        <p:cTn id="63" dur="500"/>
                                        <p:tgtEl>
                                          <p:spTgt spid="46"/>
                                        </p:tgtEl>
                                      </p:cBhvr>
                                    </p:animEffect>
                                  </p:childTnLst>
                                </p:cTn>
                              </p:par>
                              <p:par>
                                <p:cTn id="64" presetID="22" presetClass="entr" presetSubtype="4" fill="hold"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down)">
                                      <p:cBhvr>
                                        <p:cTn id="66" dur="500"/>
                                        <p:tgtEl>
                                          <p:spTgt spid="13"/>
                                        </p:tgtEl>
                                      </p:cBhvr>
                                    </p:animEffect>
                                  </p:childTnLst>
                                </p:cTn>
                              </p:par>
                              <p:par>
                                <p:cTn id="67" presetID="22" presetClass="entr" presetSubtype="8" fill="hold" nodeType="with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ipe(left)">
                                      <p:cBhvr>
                                        <p:cTn id="69" dur="500"/>
                                        <p:tgtEl>
                                          <p:spTgt spid="12"/>
                                        </p:tgtEl>
                                      </p:cBhvr>
                                    </p:animEffect>
                                  </p:childTnLst>
                                </p:cTn>
                              </p:par>
                              <p:par>
                                <p:cTn id="70" presetID="1" presetClass="entr" presetSubtype="0"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16"/>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61"/>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35"/>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60"/>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17"/>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63"/>
                                        </p:tgtEl>
                                        <p:attrNameLst>
                                          <p:attrName>style.visibility</p:attrName>
                                        </p:attrNameLst>
                                      </p:cBhvr>
                                      <p:to>
                                        <p:strVal val="visible"/>
                                      </p:to>
                                    </p:set>
                                  </p:childTnLst>
                                </p:cTn>
                              </p:par>
                              <p:par>
                                <p:cTn id="94" presetID="22" presetClass="entr" presetSubtype="8" fill="hold" grpId="0" nodeType="withEffect">
                                  <p:stCondLst>
                                    <p:cond delay="0"/>
                                  </p:stCondLst>
                                  <p:childTnLst>
                                    <p:set>
                                      <p:cBhvr>
                                        <p:cTn id="95" dur="1" fill="hold">
                                          <p:stCondLst>
                                            <p:cond delay="0"/>
                                          </p:stCondLst>
                                        </p:cTn>
                                        <p:tgtEl>
                                          <p:spTgt spid="66"/>
                                        </p:tgtEl>
                                        <p:attrNameLst>
                                          <p:attrName>style.visibility</p:attrName>
                                        </p:attrNameLst>
                                      </p:cBhvr>
                                      <p:to>
                                        <p:strVal val="visible"/>
                                      </p:to>
                                    </p:set>
                                    <p:animEffect transition="in" filter="wipe(left)">
                                      <p:cBhvr>
                                        <p:cTn id="96" dur="500"/>
                                        <p:tgtEl>
                                          <p:spTgt spid="66"/>
                                        </p:tgtEl>
                                      </p:cBhvr>
                                    </p:animEffect>
                                  </p:childTnLst>
                                </p:cTn>
                              </p:par>
                              <p:par>
                                <p:cTn id="97" presetID="1" presetClass="entr" presetSubtype="0" fill="hold" grpId="0" nodeType="withEffect">
                                  <p:stCondLst>
                                    <p:cond delay="0"/>
                                  </p:stCondLst>
                                  <p:childTnLst>
                                    <p:set>
                                      <p:cBhvr>
                                        <p:cTn id="98" dur="1" fill="hold">
                                          <p:stCondLst>
                                            <p:cond delay="0"/>
                                          </p:stCondLst>
                                        </p:cTn>
                                        <p:tgtEl>
                                          <p:spTgt spid="5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8"/>
                                        </p:tgtEl>
                                        <p:attrNameLst>
                                          <p:attrName>style.visibility</p:attrName>
                                        </p:attrNameLst>
                                      </p:cBhvr>
                                      <p:to>
                                        <p:strVal val="visible"/>
                                      </p:to>
                                    </p:set>
                                  </p:childTnLst>
                                </p:cTn>
                              </p:par>
                              <p:par>
                                <p:cTn id="109" presetID="1" presetClass="entr" presetSubtype="0" fill="hold" grpId="1" nodeType="withEffect">
                                  <p:stCondLst>
                                    <p:cond delay="0"/>
                                  </p:stCondLst>
                                  <p:childTnLst>
                                    <p:set>
                                      <p:cBhvr>
                                        <p:cTn id="110" dur="1" fill="hold">
                                          <p:stCondLst>
                                            <p:cond delay="0"/>
                                          </p:stCondLst>
                                        </p:cTn>
                                        <p:tgtEl>
                                          <p:spTgt spid="2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30"/>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animBg="1"/>
      <p:bldP spid="22" grpId="0" animBg="1"/>
      <p:bldP spid="23" grpId="0"/>
      <p:bldP spid="23" grpId="1"/>
      <p:bldP spid="24" grpId="0"/>
      <p:bldP spid="25" grpId="0"/>
      <p:bldP spid="26" grpId="0"/>
      <p:bldP spid="27" grpId="0" animBg="1"/>
      <p:bldP spid="28" grpId="0" animBg="1"/>
      <p:bldP spid="29" grpId="0" animBg="1"/>
      <p:bldP spid="30" grpId="0" animBg="1"/>
      <p:bldP spid="31" grpId="0" animBg="1"/>
      <p:bldP spid="32" grpId="0" animBg="1"/>
      <p:bldP spid="33" grpId="0" animBg="1"/>
      <p:bldP spid="34" grpId="0"/>
      <p:bldP spid="36" grpId="0"/>
      <p:bldP spid="37" grpId="0"/>
      <p:bldP spid="38" grpId="0"/>
      <p:bldP spid="39" grpId="0"/>
      <p:bldP spid="40" grpId="0"/>
      <p:bldP spid="41" grpId="0"/>
      <p:bldP spid="42" grpId="0"/>
      <p:bldP spid="43" grpId="0"/>
      <p:bldP spid="44" grpId="0" animBg="1"/>
      <p:bldP spid="45" grpId="0" animBg="1"/>
      <p:bldP spid="46" grpId="0" animBg="1"/>
      <p:bldP spid="47" grpId="0" animBg="1"/>
      <p:bldP spid="48" grpId="0" animBg="1"/>
      <p:bldP spid="49" grpId="0" animBg="1"/>
      <p:bldP spid="50" grpId="0" animBg="1"/>
      <p:bldP spid="51" grpId="0" animBg="1"/>
      <p:bldP spid="53" grpId="0" animBg="1"/>
      <p:bldP spid="54" grpId="0" animBg="1"/>
      <p:bldP spid="55" grpId="0" animBg="1"/>
      <p:bldP spid="58" grpId="0"/>
      <p:bldP spid="59" grpId="0"/>
      <p:bldP spid="60" grpId="0"/>
      <p:bldP spid="61" grpId="0"/>
      <p:bldP spid="62" grpId="0"/>
      <p:bldP spid="6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t>Simultaneous Shifts of Supply and Demand Curves</a:t>
            </a:r>
            <a:endParaRPr lang="en-US" sz="28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2" name="Text Box 36"/>
          <p:cNvSpPr txBox="1">
            <a:spLocks noChangeArrowheads="1"/>
          </p:cNvSpPr>
          <p:nvPr/>
        </p:nvSpPr>
        <p:spPr bwMode="auto">
          <a:xfrm>
            <a:off x="7308495" y="2967588"/>
            <a:ext cx="1844842" cy="1477328"/>
          </a:xfrm>
          <a:prstGeom prst="rect">
            <a:avLst/>
          </a:prstGeom>
          <a:solidFill>
            <a:schemeClr val="accent6">
              <a:lumMod val="40000"/>
              <a:lumOff val="60000"/>
            </a:schemeClr>
          </a:solidFill>
          <a:ln w="25400" algn="ctr">
            <a:noFill/>
            <a:prstDash val="sysDot"/>
            <a:miter lim="800000"/>
            <a:headEnd/>
            <a:tailEnd type="none" w="med" len="lg"/>
          </a:ln>
          <a:effectLst>
            <a:outerShdw blurRad="50800" dist="38100" dir="2700000" algn="tl" rotWithShape="0">
              <a:prstClr val="black">
                <a:alpha val="40000"/>
              </a:prstClr>
            </a:outerShdw>
          </a:effectLst>
          <a:scene3d>
            <a:camera prst="orthographicFront"/>
            <a:lightRig rig="threePt" dir="t"/>
          </a:scene3d>
          <a:sp3d>
            <a:bevelT/>
          </a:sp3d>
        </p:spPr>
        <p:txBody>
          <a:bodyPr>
            <a:spAutoFit/>
          </a:bodyPr>
          <a:lstStyle/>
          <a:p>
            <a:pPr marL="1588" indent="-1588" fontAlgn="auto">
              <a:spcBef>
                <a:spcPct val="20000"/>
              </a:spcBef>
              <a:spcAft>
                <a:spcPts val="0"/>
              </a:spcAft>
              <a:defRPr/>
            </a:pPr>
            <a:r>
              <a:rPr lang="en-US" dirty="0">
                <a:latin typeface="+mn-lt"/>
              </a:rPr>
              <a:t>Two opposing forces determining the equilibrium quantity.</a:t>
            </a:r>
          </a:p>
        </p:txBody>
      </p:sp>
      <p:sp>
        <p:nvSpPr>
          <p:cNvPr id="13" name="Text Box 127"/>
          <p:cNvSpPr txBox="1">
            <a:spLocks noChangeArrowheads="1"/>
          </p:cNvSpPr>
          <p:nvPr/>
        </p:nvSpPr>
        <p:spPr bwMode="auto">
          <a:xfrm>
            <a:off x="7308495" y="2991853"/>
            <a:ext cx="1857388" cy="1477328"/>
          </a:xfrm>
          <a:prstGeom prst="rect">
            <a:avLst/>
          </a:prstGeom>
          <a:solidFill>
            <a:schemeClr val="accent6">
              <a:lumMod val="40000"/>
              <a:lumOff val="60000"/>
            </a:schemeClr>
          </a:solidFill>
          <a:ln w="25400" algn="ctr">
            <a:noFill/>
            <a:prstDash val="sysDot"/>
            <a:miter lim="800000"/>
            <a:headEnd/>
            <a:tailEnd type="none" w="med" len="lg"/>
          </a:ln>
          <a:effectLst>
            <a:outerShdw blurRad="50800" dist="38100" dir="2700000" algn="tl" rotWithShape="0">
              <a:prstClr val="black">
                <a:alpha val="40000"/>
              </a:prstClr>
            </a:outerShdw>
          </a:effectLst>
          <a:scene3d>
            <a:camera prst="orthographicFront"/>
            <a:lightRig rig="threePt" dir="t"/>
          </a:scene3d>
          <a:sp3d>
            <a:bevelT/>
          </a:sp3d>
        </p:spPr>
        <p:txBody>
          <a:bodyPr>
            <a:spAutoFit/>
          </a:bodyPr>
          <a:lstStyle/>
          <a:p>
            <a:pPr marL="1588" indent="-1588" fontAlgn="auto">
              <a:spcBef>
                <a:spcPct val="20000"/>
              </a:spcBef>
              <a:spcAft>
                <a:spcPts val="0"/>
              </a:spcAft>
              <a:defRPr/>
            </a:pPr>
            <a:r>
              <a:rPr lang="en-US" dirty="0">
                <a:latin typeface="+mn-lt"/>
              </a:rPr>
              <a:t>The increase in demand dominates the decrease in supply.</a:t>
            </a:r>
          </a:p>
        </p:txBody>
      </p:sp>
      <p:sp>
        <p:nvSpPr>
          <p:cNvPr id="14" name="TextBox 30"/>
          <p:cNvSpPr txBox="1">
            <a:spLocks noChangeArrowheads="1"/>
          </p:cNvSpPr>
          <p:nvPr/>
        </p:nvSpPr>
        <p:spPr bwMode="auto">
          <a:xfrm>
            <a:off x="7314275" y="6272213"/>
            <a:ext cx="198120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1600" b="1" dirty="0">
                <a:ea typeface="MS PGothic" pitchFamily="34" charset="-128"/>
              </a:rPr>
              <a:t>Quantity of cotton</a:t>
            </a:r>
          </a:p>
        </p:txBody>
      </p:sp>
      <p:cxnSp>
        <p:nvCxnSpPr>
          <p:cNvPr id="15" name="Straight Connector 86"/>
          <p:cNvCxnSpPr>
            <a:cxnSpLocks noChangeShapeType="1"/>
          </p:cNvCxnSpPr>
          <p:nvPr/>
        </p:nvCxnSpPr>
        <p:spPr bwMode="auto">
          <a:xfrm>
            <a:off x="3139150" y="4754563"/>
            <a:ext cx="1993900" cy="7937"/>
          </a:xfrm>
          <a:prstGeom prst="line">
            <a:avLst/>
          </a:prstGeom>
          <a:noFill/>
          <a:ln w="22225">
            <a:solidFill>
              <a:srgbClr val="9C9C9C"/>
            </a:solidFill>
            <a:prstDash val="sysDot"/>
            <a:round/>
            <a:headEnd/>
            <a:tailEnd type="none" w="med" len="lg"/>
          </a:ln>
          <a:extLst>
            <a:ext uri="{909E8E84-426E-40dd-AFC4-6F175D3DCCD1}">
              <a14:hiddenFill xmlns:a14="http://schemas.microsoft.com/office/drawing/2010/main" xmlns="">
                <a:noFill/>
              </a14:hiddenFill>
            </a:ext>
          </a:extLst>
        </p:spPr>
      </p:cxnSp>
      <p:cxnSp>
        <p:nvCxnSpPr>
          <p:cNvPr id="16" name="Straight Connector 86"/>
          <p:cNvCxnSpPr>
            <a:cxnSpLocks noChangeShapeType="1"/>
          </p:cNvCxnSpPr>
          <p:nvPr/>
        </p:nvCxnSpPr>
        <p:spPr bwMode="auto">
          <a:xfrm>
            <a:off x="3139150" y="3511550"/>
            <a:ext cx="2752725" cy="11113"/>
          </a:xfrm>
          <a:prstGeom prst="line">
            <a:avLst/>
          </a:prstGeom>
          <a:noFill/>
          <a:ln w="22225">
            <a:solidFill>
              <a:srgbClr val="9C9C9C"/>
            </a:solidFill>
            <a:prstDash val="sysDot"/>
            <a:round/>
            <a:headEnd/>
            <a:tailEnd type="none" w="med" len="lg"/>
          </a:ln>
          <a:extLst>
            <a:ext uri="{909E8E84-426E-40dd-AFC4-6F175D3DCCD1}">
              <a14:hiddenFill xmlns:a14="http://schemas.microsoft.com/office/drawing/2010/main" xmlns="">
                <a:noFill/>
              </a14:hiddenFill>
            </a:ext>
          </a:extLst>
        </p:spPr>
      </p:cxnSp>
      <p:sp>
        <p:nvSpPr>
          <p:cNvPr id="17" name="Rectangle 180"/>
          <p:cNvSpPr>
            <a:spLocks noChangeArrowheads="1"/>
          </p:cNvSpPr>
          <p:nvPr/>
        </p:nvSpPr>
        <p:spPr bwMode="auto">
          <a:xfrm>
            <a:off x="5790275" y="6348413"/>
            <a:ext cx="1412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Q</a:t>
            </a:r>
            <a:endParaRPr lang="en-US" sz="1600" b="1"/>
          </a:p>
        </p:txBody>
      </p:sp>
      <p:sp>
        <p:nvSpPr>
          <p:cNvPr id="18" name="Rectangle 181"/>
          <p:cNvSpPr>
            <a:spLocks noChangeArrowheads="1"/>
          </p:cNvSpPr>
          <p:nvPr/>
        </p:nvSpPr>
        <p:spPr bwMode="auto">
          <a:xfrm>
            <a:off x="5952200" y="6400800"/>
            <a:ext cx="104775"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2</a:t>
            </a:r>
            <a:endParaRPr lang="en-US" sz="1600" b="1"/>
          </a:p>
        </p:txBody>
      </p:sp>
      <p:sp>
        <p:nvSpPr>
          <p:cNvPr id="19" name="Rectangle 182"/>
          <p:cNvSpPr>
            <a:spLocks noChangeArrowheads="1"/>
          </p:cNvSpPr>
          <p:nvPr/>
        </p:nvSpPr>
        <p:spPr bwMode="auto">
          <a:xfrm>
            <a:off x="5025100" y="6288088"/>
            <a:ext cx="1412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Q</a:t>
            </a:r>
            <a:endParaRPr lang="en-US" sz="1600" b="1"/>
          </a:p>
        </p:txBody>
      </p:sp>
      <p:sp>
        <p:nvSpPr>
          <p:cNvPr id="20" name="Rectangle 183"/>
          <p:cNvSpPr>
            <a:spLocks noChangeArrowheads="1"/>
          </p:cNvSpPr>
          <p:nvPr/>
        </p:nvSpPr>
        <p:spPr bwMode="auto">
          <a:xfrm>
            <a:off x="5218775" y="6400800"/>
            <a:ext cx="104775"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1</a:t>
            </a:r>
            <a:endParaRPr lang="en-US" sz="1600" b="1"/>
          </a:p>
        </p:txBody>
      </p:sp>
      <p:sp>
        <p:nvSpPr>
          <p:cNvPr id="21" name="Rectangle 184"/>
          <p:cNvSpPr>
            <a:spLocks noChangeArrowheads="1"/>
          </p:cNvSpPr>
          <p:nvPr/>
        </p:nvSpPr>
        <p:spPr bwMode="auto">
          <a:xfrm>
            <a:off x="2678775" y="3360738"/>
            <a:ext cx="10953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P</a:t>
            </a:r>
            <a:endParaRPr lang="en-US" sz="1600" b="1"/>
          </a:p>
        </p:txBody>
      </p:sp>
      <p:sp>
        <p:nvSpPr>
          <p:cNvPr id="22" name="Rectangle 185"/>
          <p:cNvSpPr>
            <a:spLocks noChangeArrowheads="1"/>
          </p:cNvSpPr>
          <p:nvPr/>
        </p:nvSpPr>
        <p:spPr bwMode="auto">
          <a:xfrm>
            <a:off x="2828000" y="3473450"/>
            <a:ext cx="92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b="1">
                <a:solidFill>
                  <a:srgbClr val="000000"/>
                </a:solidFill>
              </a:rPr>
              <a:t>2</a:t>
            </a:r>
            <a:endParaRPr lang="en-US" sz="1400" b="1"/>
          </a:p>
        </p:txBody>
      </p:sp>
      <p:sp>
        <p:nvSpPr>
          <p:cNvPr id="23" name="Rectangle 186"/>
          <p:cNvSpPr>
            <a:spLocks noChangeArrowheads="1"/>
          </p:cNvSpPr>
          <p:nvPr/>
        </p:nvSpPr>
        <p:spPr bwMode="auto">
          <a:xfrm>
            <a:off x="2678775" y="4616450"/>
            <a:ext cx="10953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P</a:t>
            </a:r>
            <a:endParaRPr lang="en-US" sz="1600" b="1"/>
          </a:p>
        </p:txBody>
      </p:sp>
      <p:sp>
        <p:nvSpPr>
          <p:cNvPr id="24" name="Rectangle 187"/>
          <p:cNvSpPr>
            <a:spLocks noChangeArrowheads="1"/>
          </p:cNvSpPr>
          <p:nvPr/>
        </p:nvSpPr>
        <p:spPr bwMode="auto">
          <a:xfrm>
            <a:off x="2828000" y="4727575"/>
            <a:ext cx="920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400" b="1">
                <a:solidFill>
                  <a:srgbClr val="000000"/>
                </a:solidFill>
              </a:rPr>
              <a:t>1</a:t>
            </a:r>
            <a:endParaRPr lang="en-US" sz="1400" b="1"/>
          </a:p>
        </p:txBody>
      </p:sp>
      <p:sp>
        <p:nvSpPr>
          <p:cNvPr id="25" name="Rectangle 188"/>
          <p:cNvSpPr>
            <a:spLocks noChangeArrowheads="1"/>
          </p:cNvSpPr>
          <p:nvPr/>
        </p:nvSpPr>
        <p:spPr bwMode="auto">
          <a:xfrm>
            <a:off x="6777700" y="2279650"/>
            <a:ext cx="98425"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S</a:t>
            </a:r>
            <a:endParaRPr lang="en-US" sz="1600" b="1"/>
          </a:p>
        </p:txBody>
      </p:sp>
      <p:sp>
        <p:nvSpPr>
          <p:cNvPr id="26" name="Rectangle 189"/>
          <p:cNvSpPr>
            <a:spLocks noChangeArrowheads="1"/>
          </p:cNvSpPr>
          <p:nvPr/>
        </p:nvSpPr>
        <p:spPr bwMode="auto">
          <a:xfrm>
            <a:off x="6882475" y="2393950"/>
            <a:ext cx="1031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2</a:t>
            </a:r>
            <a:endParaRPr lang="en-US" sz="1600" b="1"/>
          </a:p>
        </p:txBody>
      </p:sp>
      <p:sp>
        <p:nvSpPr>
          <p:cNvPr id="27" name="Rectangle 190"/>
          <p:cNvSpPr>
            <a:spLocks noChangeArrowheads="1"/>
          </p:cNvSpPr>
          <p:nvPr/>
        </p:nvSpPr>
        <p:spPr bwMode="auto">
          <a:xfrm>
            <a:off x="7346025" y="5140325"/>
            <a:ext cx="130175"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D</a:t>
            </a:r>
            <a:endParaRPr lang="en-US" sz="1600" b="1"/>
          </a:p>
        </p:txBody>
      </p:sp>
      <p:sp>
        <p:nvSpPr>
          <p:cNvPr id="28" name="Rectangle 191"/>
          <p:cNvSpPr>
            <a:spLocks noChangeArrowheads="1"/>
          </p:cNvSpPr>
          <p:nvPr/>
        </p:nvSpPr>
        <p:spPr bwMode="auto">
          <a:xfrm>
            <a:off x="7501600" y="5257800"/>
            <a:ext cx="1031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2</a:t>
            </a:r>
            <a:endParaRPr lang="en-US" sz="1600" b="1"/>
          </a:p>
        </p:txBody>
      </p:sp>
      <p:sp>
        <p:nvSpPr>
          <p:cNvPr id="29" name="Rectangle 192"/>
          <p:cNvSpPr>
            <a:spLocks noChangeArrowheads="1"/>
          </p:cNvSpPr>
          <p:nvPr/>
        </p:nvSpPr>
        <p:spPr bwMode="auto">
          <a:xfrm>
            <a:off x="5501350" y="5348288"/>
            <a:ext cx="13017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D</a:t>
            </a:r>
            <a:endParaRPr lang="en-US" sz="1600" b="1"/>
          </a:p>
        </p:txBody>
      </p:sp>
      <p:sp>
        <p:nvSpPr>
          <p:cNvPr id="30" name="Rectangle 193"/>
          <p:cNvSpPr>
            <a:spLocks noChangeArrowheads="1"/>
          </p:cNvSpPr>
          <p:nvPr/>
        </p:nvSpPr>
        <p:spPr bwMode="auto">
          <a:xfrm>
            <a:off x="5691850" y="5465763"/>
            <a:ext cx="10477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1</a:t>
            </a:r>
            <a:endParaRPr lang="en-US" sz="1600" b="1"/>
          </a:p>
        </p:txBody>
      </p:sp>
      <p:sp>
        <p:nvSpPr>
          <p:cNvPr id="31" name="Rectangle 194"/>
          <p:cNvSpPr>
            <a:spLocks noChangeArrowheads="1"/>
          </p:cNvSpPr>
          <p:nvPr/>
        </p:nvSpPr>
        <p:spPr bwMode="auto">
          <a:xfrm>
            <a:off x="7371425" y="2279650"/>
            <a:ext cx="98425"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S</a:t>
            </a:r>
            <a:endParaRPr lang="en-US" sz="1600" b="1"/>
          </a:p>
        </p:txBody>
      </p:sp>
      <p:sp>
        <p:nvSpPr>
          <p:cNvPr id="32" name="Rectangle 195"/>
          <p:cNvSpPr>
            <a:spLocks noChangeArrowheads="1"/>
          </p:cNvSpPr>
          <p:nvPr/>
        </p:nvSpPr>
        <p:spPr bwMode="auto">
          <a:xfrm>
            <a:off x="7482550" y="2393950"/>
            <a:ext cx="1031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1</a:t>
            </a:r>
            <a:endParaRPr lang="en-US" sz="1600" b="1"/>
          </a:p>
        </p:txBody>
      </p:sp>
      <p:sp>
        <p:nvSpPr>
          <p:cNvPr id="33" name="Rectangle 196"/>
          <p:cNvSpPr>
            <a:spLocks noChangeArrowheads="1"/>
          </p:cNvSpPr>
          <p:nvPr/>
        </p:nvSpPr>
        <p:spPr bwMode="auto">
          <a:xfrm>
            <a:off x="5018750" y="4311650"/>
            <a:ext cx="100012"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E</a:t>
            </a:r>
            <a:endParaRPr lang="en-US" sz="1600" b="1"/>
          </a:p>
        </p:txBody>
      </p:sp>
      <p:sp>
        <p:nvSpPr>
          <p:cNvPr id="34" name="Rectangle 197"/>
          <p:cNvSpPr>
            <a:spLocks noChangeArrowheads="1"/>
          </p:cNvSpPr>
          <p:nvPr/>
        </p:nvSpPr>
        <p:spPr bwMode="auto">
          <a:xfrm>
            <a:off x="5155275" y="4422775"/>
            <a:ext cx="104775"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1</a:t>
            </a:r>
            <a:endParaRPr lang="en-US" sz="1600" b="1"/>
          </a:p>
        </p:txBody>
      </p:sp>
      <p:sp>
        <p:nvSpPr>
          <p:cNvPr id="35" name="Rectangle 198"/>
          <p:cNvSpPr>
            <a:spLocks noChangeArrowheads="1"/>
          </p:cNvSpPr>
          <p:nvPr/>
        </p:nvSpPr>
        <p:spPr bwMode="auto">
          <a:xfrm>
            <a:off x="5755350" y="3035300"/>
            <a:ext cx="100012"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E</a:t>
            </a:r>
            <a:endParaRPr lang="en-US" sz="1600" b="1"/>
          </a:p>
        </p:txBody>
      </p:sp>
      <p:sp>
        <p:nvSpPr>
          <p:cNvPr id="36" name="Rectangle 199"/>
          <p:cNvSpPr>
            <a:spLocks noChangeArrowheads="1"/>
          </p:cNvSpPr>
          <p:nvPr/>
        </p:nvSpPr>
        <p:spPr bwMode="auto">
          <a:xfrm>
            <a:off x="5895050" y="3152775"/>
            <a:ext cx="104775"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2</a:t>
            </a:r>
            <a:endParaRPr lang="en-US" sz="1600" b="1"/>
          </a:p>
        </p:txBody>
      </p:sp>
      <p:sp>
        <p:nvSpPr>
          <p:cNvPr id="37" name="Line 200"/>
          <p:cNvSpPr>
            <a:spLocks noChangeShapeType="1"/>
          </p:cNvSpPr>
          <p:nvPr/>
        </p:nvSpPr>
        <p:spPr bwMode="auto">
          <a:xfrm flipH="1">
            <a:off x="6571325" y="3065463"/>
            <a:ext cx="254000" cy="0"/>
          </a:xfrm>
          <a:prstGeom prst="line">
            <a:avLst/>
          </a:prstGeom>
          <a:noFill/>
          <a:ln w="444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38" name="Freeform 201"/>
          <p:cNvSpPr>
            <a:spLocks/>
          </p:cNvSpPr>
          <p:nvPr/>
        </p:nvSpPr>
        <p:spPr bwMode="auto">
          <a:xfrm>
            <a:off x="6422100" y="3011488"/>
            <a:ext cx="203200" cy="107950"/>
          </a:xfrm>
          <a:custGeom>
            <a:avLst/>
            <a:gdLst>
              <a:gd name="T0" fmla="*/ 2147483647 w 29"/>
              <a:gd name="T1" fmla="*/ 2147483647 h 18"/>
              <a:gd name="T2" fmla="*/ 2147483647 w 29"/>
              <a:gd name="T3" fmla="*/ 2147483647 h 18"/>
              <a:gd name="T4" fmla="*/ 2147483647 w 29"/>
              <a:gd name="T5" fmla="*/ 2147483647 h 18"/>
              <a:gd name="T6" fmla="*/ 2147483647 w 29"/>
              <a:gd name="T7" fmla="*/ 2147483647 h 18"/>
              <a:gd name="T8" fmla="*/ 0 w 29"/>
              <a:gd name="T9" fmla="*/ 2147483647 h 18"/>
              <a:gd name="T10" fmla="*/ 2147483647 w 29"/>
              <a:gd name="T11" fmla="*/ 2147483647 h 18"/>
              <a:gd name="T12" fmla="*/ 2147483647 w 29"/>
              <a:gd name="T13" fmla="*/ 0 h 18"/>
              <a:gd name="T14" fmla="*/ 2147483647 w 29"/>
              <a:gd name="T15" fmla="*/ 0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23" y="9"/>
                </a:moveTo>
                <a:cubicBezTo>
                  <a:pt x="29" y="17"/>
                  <a:pt x="29" y="17"/>
                  <a:pt x="29" y="17"/>
                </a:cubicBezTo>
                <a:cubicBezTo>
                  <a:pt x="28" y="18"/>
                  <a:pt x="28" y="18"/>
                  <a:pt x="28" y="18"/>
                </a:cubicBezTo>
                <a:cubicBezTo>
                  <a:pt x="14" y="12"/>
                  <a:pt x="14" y="12"/>
                  <a:pt x="14" y="12"/>
                </a:cubicBezTo>
                <a:cubicBezTo>
                  <a:pt x="9" y="11"/>
                  <a:pt x="4" y="10"/>
                  <a:pt x="0" y="9"/>
                </a:cubicBezTo>
                <a:cubicBezTo>
                  <a:pt x="4" y="8"/>
                  <a:pt x="9" y="7"/>
                  <a:pt x="14" y="6"/>
                </a:cubicBezTo>
                <a:cubicBezTo>
                  <a:pt x="28" y="0"/>
                  <a:pt x="28" y="0"/>
                  <a:pt x="28" y="0"/>
                </a:cubicBezTo>
                <a:cubicBezTo>
                  <a:pt x="29" y="0"/>
                  <a:pt x="29" y="0"/>
                  <a:pt x="29" y="0"/>
                </a:cubicBezTo>
                <a:lnTo>
                  <a:pt x="23"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 name="Freeform 202"/>
          <p:cNvSpPr>
            <a:spLocks/>
          </p:cNvSpPr>
          <p:nvPr/>
        </p:nvSpPr>
        <p:spPr bwMode="auto">
          <a:xfrm>
            <a:off x="3043900" y="1854200"/>
            <a:ext cx="5337175" cy="4410075"/>
          </a:xfrm>
          <a:custGeom>
            <a:avLst/>
            <a:gdLst>
              <a:gd name="T0" fmla="*/ 2147483647 w 2697"/>
              <a:gd name="T1" fmla="*/ 2147483647 h 2606"/>
              <a:gd name="T2" fmla="*/ 0 w 2697"/>
              <a:gd name="T3" fmla="*/ 2147483647 h 2606"/>
              <a:gd name="T4" fmla="*/ 0 w 2697"/>
              <a:gd name="T5" fmla="*/ 0 h 2606"/>
              <a:gd name="T6" fmla="*/ 0 60000 65536"/>
              <a:gd name="T7" fmla="*/ 0 60000 65536"/>
              <a:gd name="T8" fmla="*/ 0 60000 65536"/>
            </a:gdLst>
            <a:ahLst/>
            <a:cxnLst>
              <a:cxn ang="T6">
                <a:pos x="T0" y="T1"/>
              </a:cxn>
              <a:cxn ang="T7">
                <a:pos x="T2" y="T3"/>
              </a:cxn>
              <a:cxn ang="T8">
                <a:pos x="T4" y="T5"/>
              </a:cxn>
            </a:cxnLst>
            <a:rect l="0" t="0" r="r" b="b"/>
            <a:pathLst>
              <a:path w="2697" h="2606">
                <a:moveTo>
                  <a:pt x="2697" y="2606"/>
                </a:moveTo>
                <a:lnTo>
                  <a:pt x="0" y="2606"/>
                </a:lnTo>
                <a:lnTo>
                  <a:pt x="0" y="0"/>
                </a:lnTo>
              </a:path>
            </a:pathLst>
          </a:custGeom>
          <a:noFill/>
          <a:ln w="11113"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0" name="Line 203"/>
          <p:cNvSpPr>
            <a:spLocks noChangeShapeType="1"/>
          </p:cNvSpPr>
          <p:nvPr/>
        </p:nvSpPr>
        <p:spPr bwMode="auto">
          <a:xfrm flipH="1" flipV="1">
            <a:off x="3186775" y="2901950"/>
            <a:ext cx="2562225" cy="2435225"/>
          </a:xfrm>
          <a:prstGeom prst="line">
            <a:avLst/>
          </a:prstGeom>
          <a:noFill/>
          <a:ln w="44450">
            <a:solidFill>
              <a:srgbClr val="AEC5E7"/>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41" name="Line 204"/>
          <p:cNvSpPr>
            <a:spLocks noChangeShapeType="1"/>
          </p:cNvSpPr>
          <p:nvPr/>
        </p:nvSpPr>
        <p:spPr bwMode="auto">
          <a:xfrm flipV="1">
            <a:off x="3583650" y="2598738"/>
            <a:ext cx="3241675" cy="3082925"/>
          </a:xfrm>
          <a:prstGeom prst="line">
            <a:avLst/>
          </a:prstGeom>
          <a:noFill/>
          <a:ln w="44450">
            <a:solidFill>
              <a:srgbClr val="EE313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42" name="Line 205"/>
          <p:cNvSpPr>
            <a:spLocks noChangeShapeType="1"/>
          </p:cNvSpPr>
          <p:nvPr/>
        </p:nvSpPr>
        <p:spPr bwMode="auto">
          <a:xfrm flipV="1">
            <a:off x="4123400" y="2598738"/>
            <a:ext cx="3289300" cy="3132137"/>
          </a:xfrm>
          <a:prstGeom prst="line">
            <a:avLst/>
          </a:prstGeom>
          <a:noFill/>
          <a:ln w="44450">
            <a:solidFill>
              <a:srgbClr val="FAC0BF"/>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43" name="Oval 206"/>
          <p:cNvSpPr>
            <a:spLocks noChangeArrowheads="1"/>
          </p:cNvSpPr>
          <p:nvPr/>
        </p:nvSpPr>
        <p:spPr bwMode="auto">
          <a:xfrm>
            <a:off x="5069550" y="4700588"/>
            <a:ext cx="142875" cy="122237"/>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a:p>
        </p:txBody>
      </p:sp>
      <p:sp>
        <p:nvSpPr>
          <p:cNvPr id="44" name="Line 207"/>
          <p:cNvSpPr>
            <a:spLocks noChangeShapeType="1"/>
          </p:cNvSpPr>
          <p:nvPr/>
        </p:nvSpPr>
        <p:spPr bwMode="auto">
          <a:xfrm>
            <a:off x="6231600" y="2490788"/>
            <a:ext cx="438150" cy="490537"/>
          </a:xfrm>
          <a:prstGeom prst="line">
            <a:avLst/>
          </a:prstGeom>
          <a:noFill/>
          <a:ln w="11113">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45" name="Line 208"/>
          <p:cNvSpPr>
            <a:spLocks noChangeShapeType="1"/>
          </p:cNvSpPr>
          <p:nvPr/>
        </p:nvSpPr>
        <p:spPr bwMode="auto">
          <a:xfrm>
            <a:off x="5558500" y="5010150"/>
            <a:ext cx="1612900" cy="0"/>
          </a:xfrm>
          <a:prstGeom prst="line">
            <a:avLst/>
          </a:prstGeom>
          <a:noFill/>
          <a:ln w="444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46" name="Freeform 209"/>
          <p:cNvSpPr>
            <a:spLocks/>
          </p:cNvSpPr>
          <p:nvPr/>
        </p:nvSpPr>
        <p:spPr bwMode="auto">
          <a:xfrm>
            <a:off x="7114250" y="4956175"/>
            <a:ext cx="212725" cy="101600"/>
          </a:xfrm>
          <a:custGeom>
            <a:avLst/>
            <a:gdLst>
              <a:gd name="T0" fmla="*/ 2147483647 w 30"/>
              <a:gd name="T1" fmla="*/ 2147483647 h 17"/>
              <a:gd name="T2" fmla="*/ 0 w 30"/>
              <a:gd name="T3" fmla="*/ 0 h 17"/>
              <a:gd name="T4" fmla="*/ 2147483647 w 30"/>
              <a:gd name="T5" fmla="*/ 0 h 17"/>
              <a:gd name="T6" fmla="*/ 2147483647 w 30"/>
              <a:gd name="T7" fmla="*/ 2147483647 h 17"/>
              <a:gd name="T8" fmla="*/ 2147483647 w 30"/>
              <a:gd name="T9" fmla="*/ 2147483647 h 17"/>
              <a:gd name="T10" fmla="*/ 2147483647 w 30"/>
              <a:gd name="T11" fmla="*/ 2147483647 h 17"/>
              <a:gd name="T12" fmla="*/ 2147483647 w 30"/>
              <a:gd name="T13" fmla="*/ 2147483647 h 17"/>
              <a:gd name="T14" fmla="*/ 0 w 30"/>
              <a:gd name="T15" fmla="*/ 2147483647 h 17"/>
              <a:gd name="T16" fmla="*/ 2147483647 w 30"/>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17">
                <a:moveTo>
                  <a:pt x="6" y="9"/>
                </a:moveTo>
                <a:cubicBezTo>
                  <a:pt x="0" y="0"/>
                  <a:pt x="0" y="0"/>
                  <a:pt x="0" y="0"/>
                </a:cubicBezTo>
                <a:cubicBezTo>
                  <a:pt x="1" y="0"/>
                  <a:pt x="1" y="0"/>
                  <a:pt x="1" y="0"/>
                </a:cubicBezTo>
                <a:cubicBezTo>
                  <a:pt x="15" y="5"/>
                  <a:pt x="15" y="5"/>
                  <a:pt x="15" y="5"/>
                </a:cubicBezTo>
                <a:cubicBezTo>
                  <a:pt x="20" y="6"/>
                  <a:pt x="25" y="7"/>
                  <a:pt x="30" y="9"/>
                </a:cubicBezTo>
                <a:cubicBezTo>
                  <a:pt x="25" y="10"/>
                  <a:pt x="20" y="11"/>
                  <a:pt x="15" y="12"/>
                </a:cubicBezTo>
                <a:cubicBezTo>
                  <a:pt x="1" y="17"/>
                  <a:pt x="1" y="17"/>
                  <a:pt x="1" y="17"/>
                </a:cubicBezTo>
                <a:cubicBezTo>
                  <a:pt x="0" y="17"/>
                  <a:pt x="0" y="17"/>
                  <a:pt x="0" y="17"/>
                </a:cubicBezTo>
                <a:lnTo>
                  <a:pt x="6"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 name="Line 210"/>
          <p:cNvSpPr>
            <a:spLocks noChangeShapeType="1"/>
          </p:cNvSpPr>
          <p:nvPr/>
        </p:nvSpPr>
        <p:spPr bwMode="auto">
          <a:xfrm>
            <a:off x="6174450" y="5087938"/>
            <a:ext cx="127000" cy="455612"/>
          </a:xfrm>
          <a:prstGeom prst="line">
            <a:avLst/>
          </a:prstGeom>
          <a:noFill/>
          <a:ln w="11113">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48" name="Rectangle 211"/>
          <p:cNvSpPr>
            <a:spLocks noChangeArrowheads="1"/>
          </p:cNvSpPr>
          <p:nvPr/>
        </p:nvSpPr>
        <p:spPr bwMode="auto">
          <a:xfrm>
            <a:off x="2666075" y="1404938"/>
            <a:ext cx="51054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marL="1588" indent="-1588" algn="ctr"/>
            <a:r>
              <a:rPr lang="en-US" b="1">
                <a:solidFill>
                  <a:srgbClr val="000000"/>
                </a:solidFill>
              </a:rPr>
              <a:t>(a) One possible outcome: Price Rises, Quantity Rises</a:t>
            </a:r>
            <a:endParaRPr lang="en-US" b="1"/>
          </a:p>
        </p:txBody>
      </p:sp>
      <p:sp>
        <p:nvSpPr>
          <p:cNvPr id="49" name="Freeform 212"/>
          <p:cNvSpPr>
            <a:spLocks/>
          </p:cNvSpPr>
          <p:nvPr/>
        </p:nvSpPr>
        <p:spPr bwMode="auto">
          <a:xfrm>
            <a:off x="5990300" y="5513388"/>
            <a:ext cx="1565275" cy="574675"/>
          </a:xfrm>
          <a:custGeom>
            <a:avLst/>
            <a:gdLst>
              <a:gd name="T0" fmla="*/ 2147483647 w 221"/>
              <a:gd name="T1" fmla="*/ 2147483647 h 95"/>
              <a:gd name="T2" fmla="*/ 2147483647 w 221"/>
              <a:gd name="T3" fmla="*/ 2147483647 h 95"/>
              <a:gd name="T4" fmla="*/ 802631940 w 221"/>
              <a:gd name="T5" fmla="*/ 2147483647 h 95"/>
              <a:gd name="T6" fmla="*/ 0 w 221"/>
              <a:gd name="T7" fmla="*/ 2147483647 h 95"/>
              <a:gd name="T8" fmla="*/ 0 w 221"/>
              <a:gd name="T9" fmla="*/ 585484939 h 95"/>
              <a:gd name="T10" fmla="*/ 802631940 w 221"/>
              <a:gd name="T11" fmla="*/ 0 h 95"/>
              <a:gd name="T12" fmla="*/ 2147483647 w 221"/>
              <a:gd name="T13" fmla="*/ 0 h 95"/>
              <a:gd name="T14" fmla="*/ 2147483647 w 221"/>
              <a:gd name="T15" fmla="*/ 585484939 h 95"/>
              <a:gd name="T16" fmla="*/ 2147483647 w 221"/>
              <a:gd name="T17" fmla="*/ 2147483647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95">
                <a:moveTo>
                  <a:pt x="221" y="79"/>
                </a:moveTo>
                <a:cubicBezTo>
                  <a:pt x="221" y="87"/>
                  <a:pt x="214" y="95"/>
                  <a:pt x="205" y="95"/>
                </a:cubicBezTo>
                <a:cubicBezTo>
                  <a:pt x="16" y="95"/>
                  <a:pt x="16" y="95"/>
                  <a:pt x="16" y="95"/>
                </a:cubicBezTo>
                <a:cubicBezTo>
                  <a:pt x="7" y="95"/>
                  <a:pt x="0" y="87"/>
                  <a:pt x="0" y="79"/>
                </a:cubicBezTo>
                <a:cubicBezTo>
                  <a:pt x="0" y="16"/>
                  <a:pt x="0" y="16"/>
                  <a:pt x="0" y="16"/>
                </a:cubicBezTo>
                <a:cubicBezTo>
                  <a:pt x="0" y="7"/>
                  <a:pt x="7" y="0"/>
                  <a:pt x="16" y="0"/>
                </a:cubicBezTo>
                <a:cubicBezTo>
                  <a:pt x="205" y="0"/>
                  <a:pt x="205" y="0"/>
                  <a:pt x="205" y="0"/>
                </a:cubicBezTo>
                <a:cubicBezTo>
                  <a:pt x="214" y="0"/>
                  <a:pt x="221" y="7"/>
                  <a:pt x="221" y="16"/>
                </a:cubicBezTo>
                <a:lnTo>
                  <a:pt x="221" y="79"/>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b="1"/>
          </a:p>
        </p:txBody>
      </p:sp>
      <p:sp>
        <p:nvSpPr>
          <p:cNvPr id="50" name="Line 213"/>
          <p:cNvSpPr>
            <a:spLocks noChangeShapeType="1"/>
          </p:cNvSpPr>
          <p:nvPr/>
        </p:nvSpPr>
        <p:spPr bwMode="auto">
          <a:xfrm flipH="1" flipV="1">
            <a:off x="4453600" y="2157413"/>
            <a:ext cx="3079750" cy="2925762"/>
          </a:xfrm>
          <a:prstGeom prst="line">
            <a:avLst/>
          </a:prstGeom>
          <a:noFill/>
          <a:ln w="44450">
            <a:solidFill>
              <a:srgbClr val="3C5DAA"/>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1" name="Oval 214"/>
          <p:cNvSpPr>
            <a:spLocks noChangeArrowheads="1"/>
          </p:cNvSpPr>
          <p:nvPr/>
        </p:nvSpPr>
        <p:spPr bwMode="auto">
          <a:xfrm>
            <a:off x="5806150" y="3446463"/>
            <a:ext cx="142875" cy="122237"/>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600" b="1"/>
          </a:p>
        </p:txBody>
      </p:sp>
      <p:sp>
        <p:nvSpPr>
          <p:cNvPr id="52" name="Line 215"/>
          <p:cNvSpPr>
            <a:spLocks noChangeShapeType="1"/>
          </p:cNvSpPr>
          <p:nvPr/>
        </p:nvSpPr>
        <p:spPr bwMode="auto">
          <a:xfrm flipV="1">
            <a:off x="2812125" y="3775075"/>
            <a:ext cx="0" cy="847725"/>
          </a:xfrm>
          <a:prstGeom prst="line">
            <a:avLst/>
          </a:prstGeom>
          <a:noFill/>
          <a:ln w="17463">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3" name="Freeform 216"/>
          <p:cNvSpPr>
            <a:spLocks/>
          </p:cNvSpPr>
          <p:nvPr/>
        </p:nvSpPr>
        <p:spPr bwMode="auto">
          <a:xfrm>
            <a:off x="2761325" y="3687763"/>
            <a:ext cx="101600" cy="115887"/>
          </a:xfrm>
          <a:custGeom>
            <a:avLst/>
            <a:gdLst>
              <a:gd name="T0" fmla="*/ 2147483647 w 14"/>
              <a:gd name="T1" fmla="*/ 2147483647 h 19"/>
              <a:gd name="T2" fmla="*/ 2147483647 w 14"/>
              <a:gd name="T3" fmla="*/ 2147483647 h 19"/>
              <a:gd name="T4" fmla="*/ 0 w 14"/>
              <a:gd name="T5" fmla="*/ 2147483647 h 19"/>
              <a:gd name="T6" fmla="*/ 2147483647 w 14"/>
              <a:gd name="T7" fmla="*/ 2147483647 h 19"/>
              <a:gd name="T8" fmla="*/ 2147483647 w 14"/>
              <a:gd name="T9" fmla="*/ 0 h 19"/>
              <a:gd name="T10" fmla="*/ 2147483647 w 14"/>
              <a:gd name="T11" fmla="*/ 2147483647 h 19"/>
              <a:gd name="T12" fmla="*/ 2147483647 w 14"/>
              <a:gd name="T13" fmla="*/ 2147483647 h 19"/>
              <a:gd name="T14" fmla="*/ 2147483647 w 14"/>
              <a:gd name="T15" fmla="*/ 2147483647 h 19"/>
              <a:gd name="T16" fmla="*/ 2147483647 w 14"/>
              <a:gd name="T17" fmla="*/ 214748364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19">
                <a:moveTo>
                  <a:pt x="7" y="16"/>
                </a:moveTo>
                <a:cubicBezTo>
                  <a:pt x="1" y="19"/>
                  <a:pt x="1" y="19"/>
                  <a:pt x="1" y="19"/>
                </a:cubicBezTo>
                <a:cubicBezTo>
                  <a:pt x="0" y="19"/>
                  <a:pt x="0" y="19"/>
                  <a:pt x="0" y="19"/>
                </a:cubicBezTo>
                <a:cubicBezTo>
                  <a:pt x="5" y="10"/>
                  <a:pt x="5" y="10"/>
                  <a:pt x="5" y="10"/>
                </a:cubicBezTo>
                <a:cubicBezTo>
                  <a:pt x="5" y="6"/>
                  <a:pt x="6" y="3"/>
                  <a:pt x="7" y="0"/>
                </a:cubicBezTo>
                <a:cubicBezTo>
                  <a:pt x="8" y="3"/>
                  <a:pt x="9" y="6"/>
                  <a:pt x="9" y="10"/>
                </a:cubicBezTo>
                <a:cubicBezTo>
                  <a:pt x="14" y="19"/>
                  <a:pt x="14" y="19"/>
                  <a:pt x="14" y="19"/>
                </a:cubicBezTo>
                <a:cubicBezTo>
                  <a:pt x="14" y="19"/>
                  <a:pt x="14" y="19"/>
                  <a:pt x="14" y="19"/>
                </a:cubicBezTo>
                <a:lnTo>
                  <a:pt x="7"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4" name="Line 217"/>
          <p:cNvSpPr>
            <a:spLocks noChangeShapeType="1"/>
          </p:cNvSpPr>
          <p:nvPr/>
        </p:nvSpPr>
        <p:spPr bwMode="auto">
          <a:xfrm>
            <a:off x="5310850" y="6434138"/>
            <a:ext cx="381000" cy="0"/>
          </a:xfrm>
          <a:prstGeom prst="line">
            <a:avLst/>
          </a:prstGeom>
          <a:noFill/>
          <a:ln w="17463">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5" name="Freeform 218"/>
          <p:cNvSpPr>
            <a:spLocks/>
          </p:cNvSpPr>
          <p:nvPr/>
        </p:nvSpPr>
        <p:spPr bwMode="auto">
          <a:xfrm>
            <a:off x="5593425" y="6391275"/>
            <a:ext cx="155575" cy="84138"/>
          </a:xfrm>
          <a:custGeom>
            <a:avLst/>
            <a:gdLst>
              <a:gd name="T0" fmla="*/ 2147483647 w 22"/>
              <a:gd name="T1" fmla="*/ 2147483647 h 14"/>
              <a:gd name="T2" fmla="*/ 0 w 22"/>
              <a:gd name="T3" fmla="*/ 2147483647 h 14"/>
              <a:gd name="T4" fmla="*/ 0 w 22"/>
              <a:gd name="T5" fmla="*/ 0 h 14"/>
              <a:gd name="T6" fmla="*/ 2147483647 w 22"/>
              <a:gd name="T7" fmla="*/ 2147483647 h 14"/>
              <a:gd name="T8" fmla="*/ 2147483647 w 22"/>
              <a:gd name="T9" fmla="*/ 2147483647 h 14"/>
              <a:gd name="T10" fmla="*/ 2147483647 w 22"/>
              <a:gd name="T11" fmla="*/ 2147483647 h 14"/>
              <a:gd name="T12" fmla="*/ 0 w 22"/>
              <a:gd name="T13" fmla="*/ 2147483647 h 14"/>
              <a:gd name="T14" fmla="*/ 0 w 22"/>
              <a:gd name="T15" fmla="*/ 2147483647 h 14"/>
              <a:gd name="T16" fmla="*/ 2147483647 w 22"/>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4">
                <a:moveTo>
                  <a:pt x="4" y="7"/>
                </a:moveTo>
                <a:cubicBezTo>
                  <a:pt x="0" y="1"/>
                  <a:pt x="0" y="1"/>
                  <a:pt x="0" y="1"/>
                </a:cubicBezTo>
                <a:cubicBezTo>
                  <a:pt x="0" y="0"/>
                  <a:pt x="0" y="0"/>
                  <a:pt x="0" y="0"/>
                </a:cubicBezTo>
                <a:cubicBezTo>
                  <a:pt x="11" y="5"/>
                  <a:pt x="11" y="5"/>
                  <a:pt x="11" y="5"/>
                </a:cubicBezTo>
                <a:cubicBezTo>
                  <a:pt x="14" y="5"/>
                  <a:pt x="18" y="6"/>
                  <a:pt x="22" y="7"/>
                </a:cubicBezTo>
                <a:cubicBezTo>
                  <a:pt x="18" y="8"/>
                  <a:pt x="14" y="9"/>
                  <a:pt x="11" y="10"/>
                </a:cubicBezTo>
                <a:cubicBezTo>
                  <a:pt x="0" y="14"/>
                  <a:pt x="0" y="14"/>
                  <a:pt x="0" y="14"/>
                </a:cubicBezTo>
                <a:cubicBezTo>
                  <a:pt x="0" y="14"/>
                  <a:pt x="0" y="14"/>
                  <a:pt x="0" y="14"/>
                </a:cubicBezTo>
                <a:lnTo>
                  <a:pt x="4"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6" name="Freeform 219"/>
          <p:cNvSpPr>
            <a:spLocks/>
          </p:cNvSpPr>
          <p:nvPr/>
        </p:nvSpPr>
        <p:spPr bwMode="auto">
          <a:xfrm>
            <a:off x="5028275" y="1852613"/>
            <a:ext cx="1371600" cy="611187"/>
          </a:xfrm>
          <a:custGeom>
            <a:avLst/>
            <a:gdLst>
              <a:gd name="T0" fmla="*/ 2147483647 w 174"/>
              <a:gd name="T1" fmla="*/ 2147483647 h 134"/>
              <a:gd name="T2" fmla="*/ 2147483647 w 174"/>
              <a:gd name="T3" fmla="*/ 2147483647 h 134"/>
              <a:gd name="T4" fmla="*/ 994205048 w 174"/>
              <a:gd name="T5" fmla="*/ 2147483647 h 134"/>
              <a:gd name="T6" fmla="*/ 0 w 174"/>
              <a:gd name="T7" fmla="*/ 2147483647 h 134"/>
              <a:gd name="T8" fmla="*/ 0 w 174"/>
              <a:gd name="T9" fmla="*/ 332859738 h 134"/>
              <a:gd name="T10" fmla="*/ 994205048 w 174"/>
              <a:gd name="T11" fmla="*/ 0 h 134"/>
              <a:gd name="T12" fmla="*/ 2147483647 w 174"/>
              <a:gd name="T13" fmla="*/ 0 h 134"/>
              <a:gd name="T14" fmla="*/ 2147483647 w 174"/>
              <a:gd name="T15" fmla="*/ 332859738 h 134"/>
              <a:gd name="T16" fmla="*/ 2147483647 w 174"/>
              <a:gd name="T17" fmla="*/ 2147483647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34">
                <a:moveTo>
                  <a:pt x="174" y="118"/>
                </a:moveTo>
                <a:cubicBezTo>
                  <a:pt x="174" y="127"/>
                  <a:pt x="167" y="134"/>
                  <a:pt x="158" y="134"/>
                </a:cubicBezTo>
                <a:cubicBezTo>
                  <a:pt x="16" y="134"/>
                  <a:pt x="16" y="134"/>
                  <a:pt x="16" y="134"/>
                </a:cubicBezTo>
                <a:cubicBezTo>
                  <a:pt x="7" y="134"/>
                  <a:pt x="0" y="127"/>
                  <a:pt x="0" y="118"/>
                </a:cubicBezTo>
                <a:cubicBezTo>
                  <a:pt x="0" y="16"/>
                  <a:pt x="0" y="16"/>
                  <a:pt x="0" y="16"/>
                </a:cubicBezTo>
                <a:cubicBezTo>
                  <a:pt x="0" y="8"/>
                  <a:pt x="7" y="0"/>
                  <a:pt x="16" y="0"/>
                </a:cubicBezTo>
                <a:cubicBezTo>
                  <a:pt x="158" y="0"/>
                  <a:pt x="158" y="0"/>
                  <a:pt x="158" y="0"/>
                </a:cubicBezTo>
                <a:cubicBezTo>
                  <a:pt x="167" y="0"/>
                  <a:pt x="174" y="8"/>
                  <a:pt x="174" y="16"/>
                </a:cubicBezTo>
                <a:lnTo>
                  <a:pt x="174" y="118"/>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b="1"/>
          </a:p>
        </p:txBody>
      </p:sp>
      <p:sp>
        <p:nvSpPr>
          <p:cNvPr id="57" name="TextBox 29"/>
          <p:cNvSpPr txBox="1">
            <a:spLocks noChangeArrowheads="1"/>
          </p:cNvSpPr>
          <p:nvPr/>
        </p:nvSpPr>
        <p:spPr bwMode="auto">
          <a:xfrm>
            <a:off x="1523075" y="1816100"/>
            <a:ext cx="14255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1600" b="1" dirty="0">
                <a:ea typeface="MS PGothic" pitchFamily="34" charset="-128"/>
              </a:rPr>
              <a:t>Price of cotton</a:t>
            </a:r>
          </a:p>
        </p:txBody>
      </p:sp>
      <p:sp>
        <p:nvSpPr>
          <p:cNvPr id="58" name="TextBox 29"/>
          <p:cNvSpPr txBox="1">
            <a:spLocks noChangeArrowheads="1"/>
          </p:cNvSpPr>
          <p:nvPr/>
        </p:nvSpPr>
        <p:spPr bwMode="auto">
          <a:xfrm>
            <a:off x="4952075" y="1881188"/>
            <a:ext cx="14827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1600">
                <a:ea typeface="MS PGothic" pitchFamily="34" charset="-128"/>
              </a:rPr>
              <a:t>Small decrease </a:t>
            </a:r>
            <a:endParaRPr lang="id-ID" sz="1600">
              <a:ea typeface="MS PGothic" pitchFamily="34" charset="-128"/>
            </a:endParaRPr>
          </a:p>
          <a:p>
            <a:pPr algn="ctr" eaLnBrk="1" hangingPunct="1"/>
            <a:r>
              <a:rPr lang="en-US" sz="1600">
                <a:ea typeface="MS PGothic" pitchFamily="34" charset="-128"/>
              </a:rPr>
              <a:t>in supply</a:t>
            </a:r>
          </a:p>
        </p:txBody>
      </p:sp>
      <p:sp>
        <p:nvSpPr>
          <p:cNvPr id="59" name="TextBox 29"/>
          <p:cNvSpPr txBox="1">
            <a:spLocks noChangeArrowheads="1"/>
          </p:cNvSpPr>
          <p:nvPr/>
        </p:nvSpPr>
        <p:spPr bwMode="auto">
          <a:xfrm>
            <a:off x="6095075" y="5522913"/>
            <a:ext cx="1447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1600">
                <a:ea typeface="MS PGothic" pitchFamily="34" charset="-128"/>
              </a:rPr>
              <a:t>Large increase </a:t>
            </a:r>
            <a:endParaRPr lang="id-ID" sz="1600">
              <a:ea typeface="MS PGothic" pitchFamily="34" charset="-128"/>
            </a:endParaRPr>
          </a:p>
          <a:p>
            <a:pPr algn="ctr" eaLnBrk="1" hangingPunct="1"/>
            <a:r>
              <a:rPr lang="en-US" sz="1600">
                <a:ea typeface="MS PGothic" pitchFamily="34" charset="-128"/>
              </a:rPr>
              <a:t>in demand</a:t>
            </a:r>
          </a:p>
        </p:txBody>
      </p:sp>
      <p:cxnSp>
        <p:nvCxnSpPr>
          <p:cNvPr id="60" name="Straight Connector 86"/>
          <p:cNvCxnSpPr>
            <a:cxnSpLocks noChangeShapeType="1"/>
          </p:cNvCxnSpPr>
          <p:nvPr/>
        </p:nvCxnSpPr>
        <p:spPr bwMode="auto">
          <a:xfrm>
            <a:off x="5869650" y="3522663"/>
            <a:ext cx="0" cy="2681287"/>
          </a:xfrm>
          <a:prstGeom prst="line">
            <a:avLst/>
          </a:prstGeom>
          <a:noFill/>
          <a:ln w="22225">
            <a:solidFill>
              <a:srgbClr val="9C9C9C"/>
            </a:solidFill>
            <a:prstDash val="sysDot"/>
            <a:round/>
            <a:headEnd/>
            <a:tailEnd type="none" w="med" len="lg"/>
          </a:ln>
          <a:extLst>
            <a:ext uri="{909E8E84-426E-40dd-AFC4-6F175D3DCCD1}">
              <a14:hiddenFill xmlns:a14="http://schemas.microsoft.com/office/drawing/2010/main" xmlns="">
                <a:noFill/>
              </a14:hiddenFill>
            </a:ext>
          </a:extLst>
        </p:spPr>
      </p:cxnSp>
      <p:cxnSp>
        <p:nvCxnSpPr>
          <p:cNvPr id="61" name="Straight Connector 86"/>
          <p:cNvCxnSpPr>
            <a:cxnSpLocks noChangeShapeType="1"/>
          </p:cNvCxnSpPr>
          <p:nvPr/>
        </p:nvCxnSpPr>
        <p:spPr bwMode="auto">
          <a:xfrm>
            <a:off x="5133050" y="4822825"/>
            <a:ext cx="0" cy="1381125"/>
          </a:xfrm>
          <a:prstGeom prst="line">
            <a:avLst/>
          </a:prstGeom>
          <a:noFill/>
          <a:ln w="22225">
            <a:solidFill>
              <a:srgbClr val="9C9C9C"/>
            </a:solidFill>
            <a:prstDash val="sysDot"/>
            <a:round/>
            <a:headEnd/>
            <a:tailEnd type="none" w="med" len="lg"/>
          </a:ln>
          <a:extLst>
            <a:ext uri="{909E8E84-426E-40dd-AFC4-6F175D3DCCD1}">
              <a14:hiddenFill xmlns:a14="http://schemas.microsoft.com/office/drawing/2010/main" xmlns="">
                <a:noFill/>
              </a14:hiddenFill>
            </a:ext>
          </a:extLst>
        </p:spPr>
      </p:cxnSp>
      <p:sp>
        <p:nvSpPr>
          <p:cNvPr id="63" name="TextBox 62"/>
          <p:cNvSpPr txBox="1"/>
          <p:nvPr/>
        </p:nvSpPr>
        <p:spPr>
          <a:xfrm>
            <a:off x="9441297" y="6377078"/>
            <a:ext cx="1492716"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2 | Module 7</a:t>
            </a:r>
          </a:p>
        </p:txBody>
      </p:sp>
    </p:spTree>
    <p:extLst>
      <p:ext uri="{BB962C8B-B14F-4D97-AF65-F5344CB8AC3E}">
        <p14:creationId xmlns:p14="http://schemas.microsoft.com/office/powerpoint/2010/main" val="398371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22" presetClass="entr" presetSubtype="8"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left)">
                                      <p:cBhvr>
                                        <p:cTn id="59" dur="500"/>
                                        <p:tgtEl>
                                          <p:spTgt spid="50"/>
                                        </p:tgtEl>
                                      </p:cBhvr>
                                    </p:animEffect>
                                  </p:childTnLst>
                                </p:cTn>
                              </p:par>
                              <p:par>
                                <p:cTn id="60" presetID="1" presetClass="entr" presetSubtype="0" fill="hold" grpId="0" nodeType="withEffect">
                                  <p:stCondLst>
                                    <p:cond delay="0"/>
                                  </p:stCondLst>
                                  <p:childTnLst>
                                    <p:set>
                                      <p:cBhvr>
                                        <p:cTn id="61" dur="1" fill="hold">
                                          <p:stCondLst>
                                            <p:cond delay="0"/>
                                          </p:stCondLst>
                                        </p:cTn>
                                        <p:tgtEl>
                                          <p:spTgt spid="47"/>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45"/>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59"/>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38"/>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1"/>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58"/>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56"/>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44"/>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25"/>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52"/>
                                        </p:tgtEl>
                                        <p:attrNameLst>
                                          <p:attrName>style.visibility</p:attrName>
                                        </p:attrNameLst>
                                      </p:cBhvr>
                                      <p:to>
                                        <p:strVal val="visible"/>
                                      </p:to>
                                    </p:set>
                                  </p:childTnLst>
                                </p:cTn>
                              </p:par>
                              <p:par>
                                <p:cTn id="92" presetID="22" presetClass="entr" presetSubtype="1" fill="hold" nodeType="withEffect">
                                  <p:stCondLst>
                                    <p:cond delay="0"/>
                                  </p:stCondLst>
                                  <p:childTnLst>
                                    <p:set>
                                      <p:cBhvr>
                                        <p:cTn id="93" dur="1" fill="hold">
                                          <p:stCondLst>
                                            <p:cond delay="0"/>
                                          </p:stCondLst>
                                        </p:cTn>
                                        <p:tgtEl>
                                          <p:spTgt spid="60"/>
                                        </p:tgtEl>
                                        <p:attrNameLst>
                                          <p:attrName>style.visibility</p:attrName>
                                        </p:attrNameLst>
                                      </p:cBhvr>
                                      <p:to>
                                        <p:strVal val="visible"/>
                                      </p:to>
                                    </p:set>
                                    <p:animEffect transition="in" filter="wipe(up)">
                                      <p:cBhvr>
                                        <p:cTn id="94" dur="500"/>
                                        <p:tgtEl>
                                          <p:spTgt spid="60"/>
                                        </p:tgtEl>
                                      </p:cBhvr>
                                    </p:animEffect>
                                  </p:childTnLst>
                                </p:cTn>
                              </p:par>
                              <p:par>
                                <p:cTn id="95" presetID="22" presetClass="entr" presetSubtype="8"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wipe(left)">
                                      <p:cBhvr>
                                        <p:cTn id="97" dur="500"/>
                                        <p:tgtEl>
                                          <p:spTgt spid="16"/>
                                        </p:tgtEl>
                                      </p:cBhvr>
                                    </p:animEffect>
                                  </p:childTnLst>
                                </p:cTn>
                              </p:par>
                              <p:par>
                                <p:cTn id="98" presetID="1" presetClass="entr" presetSubtype="0" fill="hold" grpId="0" nodeType="withEffect">
                                  <p:stCondLst>
                                    <p:cond delay="0"/>
                                  </p:stCondLst>
                                  <p:childTnLst>
                                    <p:set>
                                      <p:cBhvr>
                                        <p:cTn id="99" dur="1" fill="hold">
                                          <p:stCondLst>
                                            <p:cond delay="0"/>
                                          </p:stCondLst>
                                        </p:cTn>
                                        <p:tgtEl>
                                          <p:spTgt spid="22"/>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53"/>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21"/>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36"/>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3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18"/>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17"/>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51"/>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8" grpId="0"/>
      <p:bldP spid="19" grpId="0"/>
      <p:bldP spid="20"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p:bldP spid="50" grpId="0" animBg="1"/>
      <p:bldP spid="51" grpId="0" animBg="1"/>
      <p:bldP spid="52" grpId="0" animBg="1"/>
      <p:bldP spid="53" grpId="0" animBg="1"/>
      <p:bldP spid="54" grpId="0" animBg="1"/>
      <p:bldP spid="55" grpId="0" animBg="1"/>
      <p:bldP spid="57" grpId="0"/>
      <p:bldP spid="5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2318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t>Simultaneous Shifts of Supply and Demand Curves</a:t>
            </a:r>
            <a:endParaRPr lang="en-US" sz="28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2" name="Text Box 115"/>
          <p:cNvSpPr txBox="1">
            <a:spLocks noChangeArrowheads="1"/>
          </p:cNvSpPr>
          <p:nvPr/>
        </p:nvSpPr>
        <p:spPr bwMode="auto">
          <a:xfrm>
            <a:off x="7289997" y="1736013"/>
            <a:ext cx="2178962" cy="830997"/>
          </a:xfrm>
          <a:prstGeom prst="rect">
            <a:avLst/>
          </a:prstGeom>
          <a:solidFill>
            <a:schemeClr val="accent6">
              <a:lumMod val="40000"/>
              <a:lumOff val="60000"/>
            </a:schemeClr>
          </a:solidFill>
          <a:ln w="25400" algn="ctr">
            <a:noFill/>
            <a:prstDash val="sysDot"/>
            <a:miter lim="800000"/>
            <a:headEnd/>
            <a:tailEnd type="none" w="med" len="lg"/>
          </a:ln>
          <a:effectLst>
            <a:outerShdw blurRad="50800" dist="38100" dir="2700000" algn="tl" rotWithShape="0">
              <a:prstClr val="black">
                <a:alpha val="40000"/>
              </a:prstClr>
            </a:outerShdw>
          </a:effectLst>
          <a:scene3d>
            <a:camera prst="orthographicFront"/>
            <a:lightRig rig="threePt" dir="t"/>
          </a:scene3d>
          <a:sp3d>
            <a:bevelT/>
          </a:sp3d>
        </p:spPr>
        <p:txBody>
          <a:bodyPr>
            <a:spAutoFit/>
          </a:bodyPr>
          <a:lstStyle/>
          <a:p>
            <a:pPr marL="1588" indent="-1588" fontAlgn="auto">
              <a:spcBef>
                <a:spcPct val="20000"/>
              </a:spcBef>
              <a:spcAft>
                <a:spcPts val="0"/>
              </a:spcAft>
              <a:defRPr/>
            </a:pPr>
            <a:r>
              <a:rPr lang="en-US" sz="1600" dirty="0">
                <a:latin typeface="+mn-lt"/>
              </a:rPr>
              <a:t>Two opposing forces determining the equilibrium quantity.</a:t>
            </a:r>
          </a:p>
        </p:txBody>
      </p:sp>
      <p:cxnSp>
        <p:nvCxnSpPr>
          <p:cNvPr id="13" name="Straight Connector 86"/>
          <p:cNvCxnSpPr>
            <a:cxnSpLocks noChangeShapeType="1"/>
          </p:cNvCxnSpPr>
          <p:nvPr/>
        </p:nvCxnSpPr>
        <p:spPr bwMode="auto">
          <a:xfrm>
            <a:off x="5182842" y="3632200"/>
            <a:ext cx="0" cy="2655888"/>
          </a:xfrm>
          <a:prstGeom prst="line">
            <a:avLst/>
          </a:prstGeom>
          <a:noFill/>
          <a:ln w="22225">
            <a:solidFill>
              <a:srgbClr val="9C9C9C"/>
            </a:solidFill>
            <a:prstDash val="sysDot"/>
            <a:round/>
            <a:headEnd/>
            <a:tailEnd type="none" w="med" len="lg"/>
          </a:ln>
          <a:extLst>
            <a:ext uri="{909E8E84-426E-40dd-AFC4-6F175D3DCCD1}">
              <a14:hiddenFill xmlns:a14="http://schemas.microsoft.com/office/drawing/2010/main" xmlns="">
                <a:noFill/>
              </a14:hiddenFill>
            </a:ext>
          </a:extLst>
        </p:spPr>
      </p:cxnSp>
      <p:cxnSp>
        <p:nvCxnSpPr>
          <p:cNvPr id="14" name="Straight Connector 86"/>
          <p:cNvCxnSpPr>
            <a:cxnSpLocks noChangeShapeType="1"/>
          </p:cNvCxnSpPr>
          <p:nvPr/>
        </p:nvCxnSpPr>
        <p:spPr bwMode="auto">
          <a:xfrm>
            <a:off x="3182592" y="3622675"/>
            <a:ext cx="2000250" cy="9525"/>
          </a:xfrm>
          <a:prstGeom prst="line">
            <a:avLst/>
          </a:prstGeom>
          <a:noFill/>
          <a:ln w="22225">
            <a:solidFill>
              <a:srgbClr val="9C9C9C"/>
            </a:solidFill>
            <a:prstDash val="sysDot"/>
            <a:round/>
            <a:headEnd/>
            <a:tailEnd type="none" w="med" len="lg"/>
          </a:ln>
          <a:extLst>
            <a:ext uri="{909E8E84-426E-40dd-AFC4-6F175D3DCCD1}">
              <a14:hiddenFill xmlns:a14="http://schemas.microsoft.com/office/drawing/2010/main" xmlns="">
                <a:noFill/>
              </a14:hiddenFill>
            </a:ext>
          </a:extLst>
        </p:spPr>
      </p:cxnSp>
      <p:cxnSp>
        <p:nvCxnSpPr>
          <p:cNvPr id="15" name="Straight Connector 86"/>
          <p:cNvCxnSpPr>
            <a:cxnSpLocks noChangeShapeType="1"/>
          </p:cNvCxnSpPr>
          <p:nvPr/>
        </p:nvCxnSpPr>
        <p:spPr bwMode="auto">
          <a:xfrm>
            <a:off x="5579717" y="4648200"/>
            <a:ext cx="0" cy="1639888"/>
          </a:xfrm>
          <a:prstGeom prst="line">
            <a:avLst/>
          </a:prstGeom>
          <a:noFill/>
          <a:ln w="22225">
            <a:solidFill>
              <a:srgbClr val="9C9C9C"/>
            </a:solidFill>
            <a:prstDash val="sysDot"/>
            <a:round/>
            <a:headEnd/>
            <a:tailEnd type="none" w="med" len="lg"/>
          </a:ln>
          <a:extLst>
            <a:ext uri="{909E8E84-426E-40dd-AFC4-6F175D3DCCD1}">
              <a14:hiddenFill xmlns:a14="http://schemas.microsoft.com/office/drawing/2010/main" xmlns="">
                <a:noFill/>
              </a14:hiddenFill>
            </a:ext>
          </a:extLst>
        </p:spPr>
      </p:cxnSp>
      <p:cxnSp>
        <p:nvCxnSpPr>
          <p:cNvPr id="16" name="Straight Connector 86"/>
          <p:cNvCxnSpPr>
            <a:cxnSpLocks noChangeShapeType="1"/>
          </p:cNvCxnSpPr>
          <p:nvPr/>
        </p:nvCxnSpPr>
        <p:spPr bwMode="auto">
          <a:xfrm>
            <a:off x="3261967" y="4648200"/>
            <a:ext cx="2317750" cy="11113"/>
          </a:xfrm>
          <a:prstGeom prst="line">
            <a:avLst/>
          </a:prstGeom>
          <a:noFill/>
          <a:ln w="22225">
            <a:solidFill>
              <a:srgbClr val="9C9C9C"/>
            </a:solidFill>
            <a:prstDash val="sysDot"/>
            <a:round/>
            <a:headEnd/>
            <a:tailEnd type="none" w="med" len="lg"/>
          </a:ln>
          <a:extLst>
            <a:ext uri="{909E8E84-426E-40dd-AFC4-6F175D3DCCD1}">
              <a14:hiddenFill xmlns:a14="http://schemas.microsoft.com/office/drawing/2010/main" xmlns="">
                <a:noFill/>
              </a14:hiddenFill>
            </a:ext>
          </a:extLst>
        </p:spPr>
      </p:cxnSp>
      <p:sp>
        <p:nvSpPr>
          <p:cNvPr id="17" name="Rectangle 170"/>
          <p:cNvSpPr>
            <a:spLocks noChangeArrowheads="1"/>
          </p:cNvSpPr>
          <p:nvPr/>
        </p:nvSpPr>
        <p:spPr bwMode="auto">
          <a:xfrm>
            <a:off x="5554317" y="6453188"/>
            <a:ext cx="141288"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Q</a:t>
            </a:r>
            <a:endParaRPr lang="en-US" sz="1600" b="1"/>
          </a:p>
        </p:txBody>
      </p:sp>
      <p:sp>
        <p:nvSpPr>
          <p:cNvPr id="18" name="Rectangle 172"/>
          <p:cNvSpPr>
            <a:spLocks noChangeArrowheads="1"/>
          </p:cNvSpPr>
          <p:nvPr/>
        </p:nvSpPr>
        <p:spPr bwMode="auto">
          <a:xfrm>
            <a:off x="5097117" y="6453188"/>
            <a:ext cx="141288"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Q</a:t>
            </a:r>
            <a:endParaRPr lang="en-US" sz="1600" b="1"/>
          </a:p>
        </p:txBody>
      </p:sp>
      <p:sp>
        <p:nvSpPr>
          <p:cNvPr id="19" name="Rectangle 174"/>
          <p:cNvSpPr>
            <a:spLocks noChangeArrowheads="1"/>
          </p:cNvSpPr>
          <p:nvPr/>
        </p:nvSpPr>
        <p:spPr bwMode="auto">
          <a:xfrm>
            <a:off x="2792067" y="3465513"/>
            <a:ext cx="10795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P</a:t>
            </a:r>
            <a:endParaRPr lang="en-US" sz="1600" b="1"/>
          </a:p>
        </p:txBody>
      </p:sp>
      <p:sp>
        <p:nvSpPr>
          <p:cNvPr id="20" name="Rectangle 175"/>
          <p:cNvSpPr>
            <a:spLocks noChangeArrowheads="1"/>
          </p:cNvSpPr>
          <p:nvPr/>
        </p:nvSpPr>
        <p:spPr bwMode="auto">
          <a:xfrm>
            <a:off x="2928592" y="3586163"/>
            <a:ext cx="103188"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2</a:t>
            </a:r>
            <a:endParaRPr lang="en-US" sz="1600" b="1"/>
          </a:p>
        </p:txBody>
      </p:sp>
      <p:sp>
        <p:nvSpPr>
          <p:cNvPr id="21" name="Rectangle 176"/>
          <p:cNvSpPr>
            <a:spLocks noChangeArrowheads="1"/>
          </p:cNvSpPr>
          <p:nvPr/>
        </p:nvSpPr>
        <p:spPr bwMode="auto">
          <a:xfrm>
            <a:off x="2792067" y="4506913"/>
            <a:ext cx="10795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P</a:t>
            </a:r>
            <a:endParaRPr lang="en-US" sz="1600" b="1"/>
          </a:p>
        </p:txBody>
      </p:sp>
      <p:sp>
        <p:nvSpPr>
          <p:cNvPr id="22" name="Rectangle 177"/>
          <p:cNvSpPr>
            <a:spLocks noChangeArrowheads="1"/>
          </p:cNvSpPr>
          <p:nvPr/>
        </p:nvSpPr>
        <p:spPr bwMode="auto">
          <a:xfrm>
            <a:off x="2928592" y="4625975"/>
            <a:ext cx="103188"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1</a:t>
            </a:r>
            <a:endParaRPr lang="en-US" sz="1600" b="1"/>
          </a:p>
        </p:txBody>
      </p:sp>
      <p:sp>
        <p:nvSpPr>
          <p:cNvPr id="23" name="Rectangle 178"/>
          <p:cNvSpPr>
            <a:spLocks noChangeArrowheads="1"/>
          </p:cNvSpPr>
          <p:nvPr/>
        </p:nvSpPr>
        <p:spPr bwMode="auto">
          <a:xfrm>
            <a:off x="6265517" y="2135188"/>
            <a:ext cx="96838"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S</a:t>
            </a:r>
            <a:endParaRPr lang="en-US" sz="1600" b="1"/>
          </a:p>
        </p:txBody>
      </p:sp>
      <p:sp>
        <p:nvSpPr>
          <p:cNvPr id="24" name="Rectangle 179"/>
          <p:cNvSpPr>
            <a:spLocks noChangeArrowheads="1"/>
          </p:cNvSpPr>
          <p:nvPr/>
        </p:nvSpPr>
        <p:spPr bwMode="auto">
          <a:xfrm>
            <a:off x="6392517" y="2254250"/>
            <a:ext cx="103188"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2</a:t>
            </a:r>
            <a:endParaRPr lang="en-US" sz="1600" b="1"/>
          </a:p>
        </p:txBody>
      </p:sp>
      <p:sp>
        <p:nvSpPr>
          <p:cNvPr id="25" name="Rectangle 180"/>
          <p:cNvSpPr>
            <a:spLocks noChangeArrowheads="1"/>
          </p:cNvSpPr>
          <p:nvPr/>
        </p:nvSpPr>
        <p:spPr bwMode="auto">
          <a:xfrm>
            <a:off x="6856067" y="5527675"/>
            <a:ext cx="128588"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D</a:t>
            </a:r>
            <a:endParaRPr lang="en-US" sz="1600" b="1"/>
          </a:p>
        </p:txBody>
      </p:sp>
      <p:sp>
        <p:nvSpPr>
          <p:cNvPr id="26" name="Rectangle 181"/>
          <p:cNvSpPr>
            <a:spLocks noChangeArrowheads="1"/>
          </p:cNvSpPr>
          <p:nvPr/>
        </p:nvSpPr>
        <p:spPr bwMode="auto">
          <a:xfrm>
            <a:off x="7027517" y="5648325"/>
            <a:ext cx="103188"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2</a:t>
            </a:r>
            <a:endParaRPr lang="en-US" sz="1600" b="1"/>
          </a:p>
        </p:txBody>
      </p:sp>
      <p:sp>
        <p:nvSpPr>
          <p:cNvPr id="27" name="Rectangle 182"/>
          <p:cNvSpPr>
            <a:spLocks noChangeArrowheads="1"/>
          </p:cNvSpPr>
          <p:nvPr/>
        </p:nvSpPr>
        <p:spPr bwMode="auto">
          <a:xfrm>
            <a:off x="6475067" y="5795963"/>
            <a:ext cx="128588"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D</a:t>
            </a:r>
            <a:endParaRPr lang="en-US" sz="1600" b="1"/>
          </a:p>
        </p:txBody>
      </p:sp>
      <p:sp>
        <p:nvSpPr>
          <p:cNvPr id="28" name="Rectangle 183"/>
          <p:cNvSpPr>
            <a:spLocks noChangeArrowheads="1"/>
          </p:cNvSpPr>
          <p:nvPr/>
        </p:nvSpPr>
        <p:spPr bwMode="auto">
          <a:xfrm>
            <a:off x="6646517" y="5915025"/>
            <a:ext cx="103188"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1</a:t>
            </a:r>
            <a:endParaRPr lang="en-US" sz="1600" b="1"/>
          </a:p>
        </p:txBody>
      </p:sp>
      <p:sp>
        <p:nvSpPr>
          <p:cNvPr id="29" name="Rectangle 184"/>
          <p:cNvSpPr>
            <a:spLocks noChangeArrowheads="1"/>
          </p:cNvSpPr>
          <p:nvPr/>
        </p:nvSpPr>
        <p:spPr bwMode="auto">
          <a:xfrm>
            <a:off x="7059267" y="2670175"/>
            <a:ext cx="96838"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S</a:t>
            </a:r>
            <a:endParaRPr lang="en-US" sz="1600" b="1"/>
          </a:p>
        </p:txBody>
      </p:sp>
      <p:sp>
        <p:nvSpPr>
          <p:cNvPr id="30" name="Rectangle 185"/>
          <p:cNvSpPr>
            <a:spLocks noChangeArrowheads="1"/>
          </p:cNvSpPr>
          <p:nvPr/>
        </p:nvSpPr>
        <p:spPr bwMode="auto">
          <a:xfrm>
            <a:off x="7186267" y="2786063"/>
            <a:ext cx="103188"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1</a:t>
            </a:r>
            <a:endParaRPr lang="en-US" sz="1600" b="1"/>
          </a:p>
        </p:txBody>
      </p:sp>
      <p:sp>
        <p:nvSpPr>
          <p:cNvPr id="31" name="Rectangle 186"/>
          <p:cNvSpPr>
            <a:spLocks noChangeArrowheads="1"/>
          </p:cNvSpPr>
          <p:nvPr/>
        </p:nvSpPr>
        <p:spPr bwMode="auto">
          <a:xfrm>
            <a:off x="5462242" y="4191000"/>
            <a:ext cx="98425"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E</a:t>
            </a:r>
            <a:endParaRPr lang="en-US" sz="1600" b="1"/>
          </a:p>
        </p:txBody>
      </p:sp>
      <p:sp>
        <p:nvSpPr>
          <p:cNvPr id="32" name="Rectangle 187"/>
          <p:cNvSpPr>
            <a:spLocks noChangeArrowheads="1"/>
          </p:cNvSpPr>
          <p:nvPr/>
        </p:nvSpPr>
        <p:spPr bwMode="auto">
          <a:xfrm>
            <a:off x="5589242" y="4310063"/>
            <a:ext cx="103188"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1</a:t>
            </a:r>
            <a:endParaRPr lang="en-US" sz="1600" b="1"/>
          </a:p>
        </p:txBody>
      </p:sp>
      <p:sp>
        <p:nvSpPr>
          <p:cNvPr id="33" name="Rectangle 188"/>
          <p:cNvSpPr>
            <a:spLocks noChangeArrowheads="1"/>
          </p:cNvSpPr>
          <p:nvPr/>
        </p:nvSpPr>
        <p:spPr bwMode="auto">
          <a:xfrm>
            <a:off x="5062192" y="3138488"/>
            <a:ext cx="9842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E</a:t>
            </a:r>
            <a:endParaRPr lang="en-US" sz="1600" b="1"/>
          </a:p>
        </p:txBody>
      </p:sp>
      <p:sp>
        <p:nvSpPr>
          <p:cNvPr id="34" name="Rectangle 189"/>
          <p:cNvSpPr>
            <a:spLocks noChangeArrowheads="1"/>
          </p:cNvSpPr>
          <p:nvPr/>
        </p:nvSpPr>
        <p:spPr bwMode="auto">
          <a:xfrm>
            <a:off x="5189192" y="3259138"/>
            <a:ext cx="103188"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marL="1588" indent="-1588"/>
            <a:r>
              <a:rPr lang="en-US" sz="1600" b="1">
                <a:solidFill>
                  <a:srgbClr val="000000"/>
                </a:solidFill>
              </a:rPr>
              <a:t>2</a:t>
            </a:r>
            <a:endParaRPr lang="en-US" sz="1600" b="1"/>
          </a:p>
        </p:txBody>
      </p:sp>
      <p:sp>
        <p:nvSpPr>
          <p:cNvPr id="35" name="Line 190"/>
          <p:cNvSpPr>
            <a:spLocks noChangeShapeType="1"/>
          </p:cNvSpPr>
          <p:nvPr/>
        </p:nvSpPr>
        <p:spPr bwMode="auto">
          <a:xfrm>
            <a:off x="6186142" y="5216525"/>
            <a:ext cx="231775" cy="0"/>
          </a:xfrm>
          <a:prstGeom prst="line">
            <a:avLst/>
          </a:prstGeom>
          <a:noFill/>
          <a:ln w="49213">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36" name="Freeform 191"/>
          <p:cNvSpPr>
            <a:spLocks/>
          </p:cNvSpPr>
          <p:nvPr/>
        </p:nvSpPr>
        <p:spPr bwMode="auto">
          <a:xfrm>
            <a:off x="6373467" y="5159375"/>
            <a:ext cx="184150" cy="111125"/>
          </a:xfrm>
          <a:custGeom>
            <a:avLst/>
            <a:gdLst>
              <a:gd name="T0" fmla="*/ 2147483647 w 29"/>
              <a:gd name="T1" fmla="*/ 2147483647 h 18"/>
              <a:gd name="T2" fmla="*/ 0 w 29"/>
              <a:gd name="T3" fmla="*/ 0 h 18"/>
              <a:gd name="T4" fmla="*/ 0 w 29"/>
              <a:gd name="T5" fmla="*/ 0 h 18"/>
              <a:gd name="T6" fmla="*/ 2147483647 w 29"/>
              <a:gd name="T7" fmla="*/ 2147483647 h 18"/>
              <a:gd name="T8" fmla="*/ 2147483647 w 29"/>
              <a:gd name="T9" fmla="*/ 2147483647 h 18"/>
              <a:gd name="T10" fmla="*/ 2147483647 w 29"/>
              <a:gd name="T11" fmla="*/ 2147483647 h 18"/>
              <a:gd name="T12" fmla="*/ 0 w 29"/>
              <a:gd name="T13" fmla="*/ 2147483647 h 18"/>
              <a:gd name="T14" fmla="*/ 0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5" y="9"/>
                </a:moveTo>
                <a:cubicBezTo>
                  <a:pt x="0" y="0"/>
                  <a:pt x="0" y="0"/>
                  <a:pt x="0" y="0"/>
                </a:cubicBezTo>
                <a:cubicBezTo>
                  <a:pt x="0" y="0"/>
                  <a:pt x="0" y="0"/>
                  <a:pt x="0" y="0"/>
                </a:cubicBezTo>
                <a:cubicBezTo>
                  <a:pt x="14" y="5"/>
                  <a:pt x="14" y="5"/>
                  <a:pt x="14" y="5"/>
                </a:cubicBezTo>
                <a:cubicBezTo>
                  <a:pt x="19" y="7"/>
                  <a:pt x="24" y="8"/>
                  <a:pt x="29" y="9"/>
                </a:cubicBezTo>
                <a:cubicBezTo>
                  <a:pt x="24" y="10"/>
                  <a:pt x="19" y="11"/>
                  <a:pt x="14" y="12"/>
                </a:cubicBezTo>
                <a:cubicBezTo>
                  <a:pt x="0" y="18"/>
                  <a:pt x="0" y="18"/>
                  <a:pt x="0" y="18"/>
                </a:cubicBezTo>
                <a:cubicBezTo>
                  <a:pt x="0" y="17"/>
                  <a:pt x="0" y="17"/>
                  <a:pt x="0" y="17"/>
                </a:cubicBezTo>
                <a:lnTo>
                  <a:pt x="5"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 name="Freeform 192"/>
          <p:cNvSpPr>
            <a:spLocks/>
          </p:cNvSpPr>
          <p:nvPr/>
        </p:nvSpPr>
        <p:spPr bwMode="auto">
          <a:xfrm>
            <a:off x="3122267" y="1836738"/>
            <a:ext cx="4826000" cy="4562475"/>
          </a:xfrm>
          <a:custGeom>
            <a:avLst/>
            <a:gdLst>
              <a:gd name="T0" fmla="*/ 2147483647 w 2898"/>
              <a:gd name="T1" fmla="*/ 2147483647 h 2803"/>
              <a:gd name="T2" fmla="*/ 0 w 2898"/>
              <a:gd name="T3" fmla="*/ 2147483647 h 2803"/>
              <a:gd name="T4" fmla="*/ 0 w 2898"/>
              <a:gd name="T5" fmla="*/ 0 h 2803"/>
              <a:gd name="T6" fmla="*/ 0 60000 65536"/>
              <a:gd name="T7" fmla="*/ 0 60000 65536"/>
              <a:gd name="T8" fmla="*/ 0 60000 65536"/>
            </a:gdLst>
            <a:ahLst/>
            <a:cxnLst>
              <a:cxn ang="T6">
                <a:pos x="T0" y="T1"/>
              </a:cxn>
              <a:cxn ang="T7">
                <a:pos x="T2" y="T3"/>
              </a:cxn>
              <a:cxn ang="T8">
                <a:pos x="T4" y="T5"/>
              </a:cxn>
            </a:cxnLst>
            <a:rect l="0" t="0" r="r" b="b"/>
            <a:pathLst>
              <a:path w="2898" h="2803">
                <a:moveTo>
                  <a:pt x="2898" y="2803"/>
                </a:moveTo>
                <a:lnTo>
                  <a:pt x="0" y="2803"/>
                </a:lnTo>
                <a:lnTo>
                  <a:pt x="0" y="0"/>
                </a:lnTo>
              </a:path>
            </a:pathLst>
          </a:custGeom>
          <a:noFill/>
          <a:ln w="12700"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8" name="Line 193"/>
          <p:cNvSpPr>
            <a:spLocks noChangeShapeType="1"/>
          </p:cNvSpPr>
          <p:nvPr/>
        </p:nvSpPr>
        <p:spPr bwMode="auto">
          <a:xfrm flipH="1" flipV="1">
            <a:off x="3738217" y="2646363"/>
            <a:ext cx="2841625" cy="3082925"/>
          </a:xfrm>
          <a:prstGeom prst="line">
            <a:avLst/>
          </a:prstGeom>
          <a:noFill/>
          <a:ln w="49213">
            <a:solidFill>
              <a:srgbClr val="AEC5E7"/>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39" name="Line 194"/>
          <p:cNvSpPr>
            <a:spLocks noChangeShapeType="1"/>
          </p:cNvSpPr>
          <p:nvPr/>
        </p:nvSpPr>
        <p:spPr bwMode="auto">
          <a:xfrm flipV="1">
            <a:off x="3630267" y="2457450"/>
            <a:ext cx="2625725" cy="2851150"/>
          </a:xfrm>
          <a:prstGeom prst="line">
            <a:avLst/>
          </a:prstGeom>
          <a:noFill/>
          <a:ln w="49213">
            <a:solidFill>
              <a:srgbClr val="EE313C"/>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40" name="Line 195"/>
          <p:cNvSpPr>
            <a:spLocks noChangeShapeType="1"/>
          </p:cNvSpPr>
          <p:nvPr/>
        </p:nvSpPr>
        <p:spPr bwMode="auto">
          <a:xfrm flipV="1">
            <a:off x="4468467" y="2995613"/>
            <a:ext cx="2647950" cy="2878137"/>
          </a:xfrm>
          <a:prstGeom prst="line">
            <a:avLst/>
          </a:prstGeom>
          <a:noFill/>
          <a:ln w="49213">
            <a:solidFill>
              <a:srgbClr val="FAC0BF"/>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41" name="Line 196"/>
          <p:cNvSpPr>
            <a:spLocks noChangeShapeType="1"/>
          </p:cNvSpPr>
          <p:nvPr/>
        </p:nvSpPr>
        <p:spPr bwMode="auto">
          <a:xfrm>
            <a:off x="5493992" y="2514600"/>
            <a:ext cx="762000" cy="638175"/>
          </a:xfrm>
          <a:prstGeom prst="line">
            <a:avLst/>
          </a:prstGeom>
          <a:noFill/>
          <a:ln w="1270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42" name="Line 197"/>
          <p:cNvSpPr>
            <a:spLocks noChangeShapeType="1"/>
          </p:cNvSpPr>
          <p:nvPr/>
        </p:nvSpPr>
        <p:spPr bwMode="auto">
          <a:xfrm flipH="1">
            <a:off x="5884517" y="3241675"/>
            <a:ext cx="873125" cy="0"/>
          </a:xfrm>
          <a:prstGeom prst="line">
            <a:avLst/>
          </a:prstGeom>
          <a:noFill/>
          <a:ln w="49213">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43" name="Freeform 198"/>
          <p:cNvSpPr>
            <a:spLocks/>
          </p:cNvSpPr>
          <p:nvPr/>
        </p:nvSpPr>
        <p:spPr bwMode="auto">
          <a:xfrm>
            <a:off x="5751167" y="3184525"/>
            <a:ext cx="187325" cy="112713"/>
          </a:xfrm>
          <a:custGeom>
            <a:avLst/>
            <a:gdLst>
              <a:gd name="T0" fmla="*/ 2147483647 w 29"/>
              <a:gd name="T1" fmla="*/ 2147483647 h 18"/>
              <a:gd name="T2" fmla="*/ 2147483647 w 29"/>
              <a:gd name="T3" fmla="*/ 2147483647 h 18"/>
              <a:gd name="T4" fmla="*/ 2147483647 w 29"/>
              <a:gd name="T5" fmla="*/ 2147483647 h 18"/>
              <a:gd name="T6" fmla="*/ 2147483647 w 29"/>
              <a:gd name="T7" fmla="*/ 2147483647 h 18"/>
              <a:gd name="T8" fmla="*/ 0 w 29"/>
              <a:gd name="T9" fmla="*/ 2147483647 h 18"/>
              <a:gd name="T10" fmla="*/ 2147483647 w 29"/>
              <a:gd name="T11" fmla="*/ 2147483647 h 18"/>
              <a:gd name="T12" fmla="*/ 2147483647 w 29"/>
              <a:gd name="T13" fmla="*/ 0 h 18"/>
              <a:gd name="T14" fmla="*/ 2147483647 w 29"/>
              <a:gd name="T15" fmla="*/ 0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24" y="9"/>
                </a:moveTo>
                <a:cubicBezTo>
                  <a:pt x="29" y="18"/>
                  <a:pt x="29" y="18"/>
                  <a:pt x="29" y="18"/>
                </a:cubicBezTo>
                <a:cubicBezTo>
                  <a:pt x="29" y="18"/>
                  <a:pt x="29" y="18"/>
                  <a:pt x="29" y="18"/>
                </a:cubicBezTo>
                <a:cubicBezTo>
                  <a:pt x="15" y="12"/>
                  <a:pt x="15" y="12"/>
                  <a:pt x="15" y="12"/>
                </a:cubicBezTo>
                <a:cubicBezTo>
                  <a:pt x="10" y="11"/>
                  <a:pt x="5" y="10"/>
                  <a:pt x="0" y="9"/>
                </a:cubicBezTo>
                <a:cubicBezTo>
                  <a:pt x="5" y="8"/>
                  <a:pt x="10" y="7"/>
                  <a:pt x="15" y="6"/>
                </a:cubicBezTo>
                <a:cubicBezTo>
                  <a:pt x="29" y="0"/>
                  <a:pt x="29" y="0"/>
                  <a:pt x="29" y="0"/>
                </a:cubicBezTo>
                <a:cubicBezTo>
                  <a:pt x="29" y="0"/>
                  <a:pt x="29" y="0"/>
                  <a:pt x="29" y="0"/>
                </a:cubicBezTo>
                <a:lnTo>
                  <a:pt x="24"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 name="Rectangle 199"/>
          <p:cNvSpPr>
            <a:spLocks noChangeArrowheads="1"/>
          </p:cNvSpPr>
          <p:nvPr/>
        </p:nvSpPr>
        <p:spPr bwMode="auto">
          <a:xfrm>
            <a:off x="2476155" y="1404938"/>
            <a:ext cx="61722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marL="1588" indent="-1588" algn="ctr"/>
            <a:r>
              <a:rPr lang="en-US" b="1">
                <a:solidFill>
                  <a:srgbClr val="000000"/>
                </a:solidFill>
              </a:rPr>
              <a:t>(b) Another Possibility Outcome: Price Rises, Quantity Falls</a:t>
            </a:r>
            <a:endParaRPr lang="en-US" b="1"/>
          </a:p>
        </p:txBody>
      </p:sp>
      <p:sp>
        <p:nvSpPr>
          <p:cNvPr id="45" name="Oval 200"/>
          <p:cNvSpPr>
            <a:spLocks noChangeArrowheads="1"/>
          </p:cNvSpPr>
          <p:nvPr/>
        </p:nvSpPr>
        <p:spPr bwMode="auto">
          <a:xfrm>
            <a:off x="5519392" y="4594225"/>
            <a:ext cx="127000" cy="125413"/>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600" b="1"/>
          </a:p>
        </p:txBody>
      </p:sp>
      <p:sp>
        <p:nvSpPr>
          <p:cNvPr id="46" name="Line 201"/>
          <p:cNvSpPr>
            <a:spLocks noChangeShapeType="1"/>
          </p:cNvSpPr>
          <p:nvPr/>
        </p:nvSpPr>
        <p:spPr bwMode="auto">
          <a:xfrm flipH="1" flipV="1">
            <a:off x="4071592" y="2401888"/>
            <a:ext cx="2819400" cy="3063875"/>
          </a:xfrm>
          <a:prstGeom prst="line">
            <a:avLst/>
          </a:prstGeom>
          <a:noFill/>
          <a:ln w="49213">
            <a:solidFill>
              <a:srgbClr val="3C5DAA"/>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47" name="Oval 202"/>
          <p:cNvSpPr>
            <a:spLocks noChangeArrowheads="1"/>
          </p:cNvSpPr>
          <p:nvPr/>
        </p:nvSpPr>
        <p:spPr bwMode="auto">
          <a:xfrm>
            <a:off x="5122517" y="3554413"/>
            <a:ext cx="130175" cy="125412"/>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600" b="1"/>
          </a:p>
        </p:txBody>
      </p:sp>
      <p:sp>
        <p:nvSpPr>
          <p:cNvPr id="48" name="Line 203"/>
          <p:cNvSpPr>
            <a:spLocks noChangeShapeType="1"/>
          </p:cNvSpPr>
          <p:nvPr/>
        </p:nvSpPr>
        <p:spPr bwMode="auto">
          <a:xfrm flipV="1">
            <a:off x="2912717" y="3873500"/>
            <a:ext cx="0" cy="639763"/>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49" name="Freeform 204"/>
          <p:cNvSpPr>
            <a:spLocks/>
          </p:cNvSpPr>
          <p:nvPr/>
        </p:nvSpPr>
        <p:spPr bwMode="auto">
          <a:xfrm>
            <a:off x="2868267" y="3786188"/>
            <a:ext cx="88900" cy="125412"/>
          </a:xfrm>
          <a:custGeom>
            <a:avLst/>
            <a:gdLst>
              <a:gd name="T0" fmla="*/ 2147483647 w 14"/>
              <a:gd name="T1" fmla="*/ 2147483647 h 20"/>
              <a:gd name="T2" fmla="*/ 2147483647 w 14"/>
              <a:gd name="T3" fmla="*/ 2147483647 h 20"/>
              <a:gd name="T4" fmla="*/ 0 w 14"/>
              <a:gd name="T5" fmla="*/ 2147483647 h 20"/>
              <a:gd name="T6" fmla="*/ 2147483647 w 14"/>
              <a:gd name="T7" fmla="*/ 2147483647 h 20"/>
              <a:gd name="T8" fmla="*/ 2147483647 w 14"/>
              <a:gd name="T9" fmla="*/ 0 h 20"/>
              <a:gd name="T10" fmla="*/ 2147483647 w 14"/>
              <a:gd name="T11" fmla="*/ 2147483647 h 20"/>
              <a:gd name="T12" fmla="*/ 2147483647 w 14"/>
              <a:gd name="T13" fmla="*/ 2147483647 h 20"/>
              <a:gd name="T14" fmla="*/ 2147483647 w 14"/>
              <a:gd name="T15" fmla="*/ 2147483647 h 20"/>
              <a:gd name="T16" fmla="*/ 2147483647 w 14"/>
              <a:gd name="T17" fmla="*/ 214748364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20">
                <a:moveTo>
                  <a:pt x="7" y="16"/>
                </a:moveTo>
                <a:cubicBezTo>
                  <a:pt x="1" y="20"/>
                  <a:pt x="1" y="20"/>
                  <a:pt x="1" y="20"/>
                </a:cubicBezTo>
                <a:cubicBezTo>
                  <a:pt x="0" y="19"/>
                  <a:pt x="0" y="19"/>
                  <a:pt x="0" y="19"/>
                </a:cubicBezTo>
                <a:cubicBezTo>
                  <a:pt x="5" y="10"/>
                  <a:pt x="5" y="10"/>
                  <a:pt x="5" y="10"/>
                </a:cubicBezTo>
                <a:cubicBezTo>
                  <a:pt x="5" y="7"/>
                  <a:pt x="6" y="3"/>
                  <a:pt x="7" y="0"/>
                </a:cubicBezTo>
                <a:cubicBezTo>
                  <a:pt x="8" y="3"/>
                  <a:pt x="9" y="7"/>
                  <a:pt x="9" y="10"/>
                </a:cubicBezTo>
                <a:cubicBezTo>
                  <a:pt x="14" y="19"/>
                  <a:pt x="14" y="19"/>
                  <a:pt x="14" y="19"/>
                </a:cubicBezTo>
                <a:cubicBezTo>
                  <a:pt x="14" y="20"/>
                  <a:pt x="14" y="20"/>
                  <a:pt x="14" y="20"/>
                </a:cubicBezTo>
                <a:lnTo>
                  <a:pt x="7"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0" name="Line 205"/>
          <p:cNvSpPr>
            <a:spLocks noChangeShapeType="1"/>
          </p:cNvSpPr>
          <p:nvPr/>
        </p:nvSpPr>
        <p:spPr bwMode="auto">
          <a:xfrm flipH="1">
            <a:off x="5328892" y="6575425"/>
            <a:ext cx="209550" cy="0"/>
          </a:xfrm>
          <a:prstGeom prst="line">
            <a:avLst/>
          </a:prstGeom>
          <a:noFill/>
          <a:ln w="1905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1" name="Freeform 206"/>
          <p:cNvSpPr>
            <a:spLocks/>
          </p:cNvSpPr>
          <p:nvPr/>
        </p:nvSpPr>
        <p:spPr bwMode="auto">
          <a:xfrm>
            <a:off x="5268567" y="6530975"/>
            <a:ext cx="142875" cy="87313"/>
          </a:xfrm>
          <a:custGeom>
            <a:avLst/>
            <a:gdLst>
              <a:gd name="T0" fmla="*/ 2147483647 w 22"/>
              <a:gd name="T1" fmla="*/ 2147483647 h 14"/>
              <a:gd name="T2" fmla="*/ 2147483647 w 22"/>
              <a:gd name="T3" fmla="*/ 2147483647 h 14"/>
              <a:gd name="T4" fmla="*/ 2147483647 w 22"/>
              <a:gd name="T5" fmla="*/ 2147483647 h 14"/>
              <a:gd name="T6" fmla="*/ 2147483647 w 22"/>
              <a:gd name="T7" fmla="*/ 2147483647 h 14"/>
              <a:gd name="T8" fmla="*/ 0 w 22"/>
              <a:gd name="T9" fmla="*/ 2147483647 h 14"/>
              <a:gd name="T10" fmla="*/ 2147483647 w 22"/>
              <a:gd name="T11" fmla="*/ 2147483647 h 14"/>
              <a:gd name="T12" fmla="*/ 2147483647 w 22"/>
              <a:gd name="T13" fmla="*/ 0 h 14"/>
              <a:gd name="T14" fmla="*/ 2147483647 w 22"/>
              <a:gd name="T15" fmla="*/ 2147483647 h 14"/>
              <a:gd name="T16" fmla="*/ 2147483647 w 22"/>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4">
                <a:moveTo>
                  <a:pt x="18" y="7"/>
                </a:moveTo>
                <a:cubicBezTo>
                  <a:pt x="22" y="14"/>
                  <a:pt x="22" y="14"/>
                  <a:pt x="22" y="14"/>
                </a:cubicBezTo>
                <a:cubicBezTo>
                  <a:pt x="22" y="14"/>
                  <a:pt x="22" y="14"/>
                  <a:pt x="22" y="14"/>
                </a:cubicBezTo>
                <a:cubicBezTo>
                  <a:pt x="12" y="10"/>
                  <a:pt x="12" y="10"/>
                  <a:pt x="12" y="10"/>
                </a:cubicBezTo>
                <a:cubicBezTo>
                  <a:pt x="8" y="9"/>
                  <a:pt x="4" y="8"/>
                  <a:pt x="0" y="7"/>
                </a:cubicBezTo>
                <a:cubicBezTo>
                  <a:pt x="4" y="6"/>
                  <a:pt x="8" y="5"/>
                  <a:pt x="12" y="5"/>
                </a:cubicBezTo>
                <a:cubicBezTo>
                  <a:pt x="22" y="0"/>
                  <a:pt x="22" y="0"/>
                  <a:pt x="22" y="0"/>
                </a:cubicBezTo>
                <a:cubicBezTo>
                  <a:pt x="22" y="1"/>
                  <a:pt x="22" y="1"/>
                  <a:pt x="22" y="1"/>
                </a:cubicBezTo>
                <a:lnTo>
                  <a:pt x="18"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2" name="Line 207"/>
          <p:cNvSpPr>
            <a:spLocks noChangeShapeType="1"/>
          </p:cNvSpPr>
          <p:nvPr/>
        </p:nvSpPr>
        <p:spPr bwMode="auto">
          <a:xfrm flipV="1">
            <a:off x="6294092" y="4738688"/>
            <a:ext cx="212725" cy="393700"/>
          </a:xfrm>
          <a:prstGeom prst="line">
            <a:avLst/>
          </a:prstGeom>
          <a:noFill/>
          <a:ln w="12700">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3" name="Freeform 208"/>
          <p:cNvSpPr>
            <a:spLocks/>
          </p:cNvSpPr>
          <p:nvPr/>
        </p:nvSpPr>
        <p:spPr bwMode="auto">
          <a:xfrm>
            <a:off x="6373467" y="4167188"/>
            <a:ext cx="1466850" cy="596900"/>
          </a:xfrm>
          <a:custGeom>
            <a:avLst/>
            <a:gdLst>
              <a:gd name="T0" fmla="*/ 2147483647 w 174"/>
              <a:gd name="T1" fmla="*/ 2147483647 h 133"/>
              <a:gd name="T2" fmla="*/ 2147483647 w 174"/>
              <a:gd name="T3" fmla="*/ 2147483647 h 133"/>
              <a:gd name="T4" fmla="*/ 1138317751 w 174"/>
              <a:gd name="T5" fmla="*/ 2147483647 h 133"/>
              <a:gd name="T6" fmla="*/ 0 w 174"/>
              <a:gd name="T7" fmla="*/ 2147483647 h 133"/>
              <a:gd name="T8" fmla="*/ 0 w 174"/>
              <a:gd name="T9" fmla="*/ 322272144 h 133"/>
              <a:gd name="T10" fmla="*/ 1138317751 w 174"/>
              <a:gd name="T11" fmla="*/ 0 h 133"/>
              <a:gd name="T12" fmla="*/ 2147483647 w 174"/>
              <a:gd name="T13" fmla="*/ 0 h 133"/>
              <a:gd name="T14" fmla="*/ 2147483647 w 174"/>
              <a:gd name="T15" fmla="*/ 322272144 h 133"/>
              <a:gd name="T16" fmla="*/ 2147483647 w 174"/>
              <a:gd name="T17" fmla="*/ 2147483647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33">
                <a:moveTo>
                  <a:pt x="174" y="117"/>
                </a:moveTo>
                <a:cubicBezTo>
                  <a:pt x="174" y="126"/>
                  <a:pt x="167" y="133"/>
                  <a:pt x="158" y="133"/>
                </a:cubicBezTo>
                <a:cubicBezTo>
                  <a:pt x="16" y="133"/>
                  <a:pt x="16" y="133"/>
                  <a:pt x="16" y="133"/>
                </a:cubicBezTo>
                <a:cubicBezTo>
                  <a:pt x="7" y="133"/>
                  <a:pt x="0" y="126"/>
                  <a:pt x="0" y="117"/>
                </a:cubicBezTo>
                <a:cubicBezTo>
                  <a:pt x="0" y="16"/>
                  <a:pt x="0" y="16"/>
                  <a:pt x="0" y="16"/>
                </a:cubicBezTo>
                <a:cubicBezTo>
                  <a:pt x="0" y="7"/>
                  <a:pt x="7" y="0"/>
                  <a:pt x="16" y="0"/>
                </a:cubicBezTo>
                <a:cubicBezTo>
                  <a:pt x="158" y="0"/>
                  <a:pt x="158" y="0"/>
                  <a:pt x="158" y="0"/>
                </a:cubicBezTo>
                <a:cubicBezTo>
                  <a:pt x="167" y="0"/>
                  <a:pt x="174" y="7"/>
                  <a:pt x="174" y="16"/>
                </a:cubicBezTo>
                <a:lnTo>
                  <a:pt x="174" y="117"/>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sz="1600" b="1"/>
          </a:p>
        </p:txBody>
      </p:sp>
      <p:sp>
        <p:nvSpPr>
          <p:cNvPr id="54" name="TextBox 29"/>
          <p:cNvSpPr txBox="1">
            <a:spLocks noChangeArrowheads="1"/>
          </p:cNvSpPr>
          <p:nvPr/>
        </p:nvSpPr>
        <p:spPr bwMode="auto">
          <a:xfrm>
            <a:off x="1429992" y="1700213"/>
            <a:ext cx="16764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r>
              <a:rPr lang="en-US" sz="1600" b="1" dirty="0">
                <a:ea typeface="MS PGothic" pitchFamily="34" charset="-128"/>
              </a:rPr>
              <a:t>Price of cotton</a:t>
            </a:r>
          </a:p>
        </p:txBody>
      </p:sp>
      <p:sp>
        <p:nvSpPr>
          <p:cNvPr id="55" name="Freeform 211"/>
          <p:cNvSpPr>
            <a:spLocks/>
          </p:cNvSpPr>
          <p:nvPr/>
        </p:nvSpPr>
        <p:spPr bwMode="auto">
          <a:xfrm>
            <a:off x="4195417" y="1990725"/>
            <a:ext cx="1384300" cy="547688"/>
          </a:xfrm>
          <a:custGeom>
            <a:avLst/>
            <a:gdLst>
              <a:gd name="T0" fmla="*/ 2147483647 w 227"/>
              <a:gd name="T1" fmla="*/ 2147483647 h 96"/>
              <a:gd name="T2" fmla="*/ 2147483647 w 227"/>
              <a:gd name="T3" fmla="*/ 2147483647 h 96"/>
              <a:gd name="T4" fmla="*/ 334697213 w 227"/>
              <a:gd name="T5" fmla="*/ 2147483647 h 96"/>
              <a:gd name="T6" fmla="*/ 0 w 227"/>
              <a:gd name="T7" fmla="*/ 2147483647 h 96"/>
              <a:gd name="T8" fmla="*/ 0 w 227"/>
              <a:gd name="T9" fmla="*/ 520764761 h 96"/>
              <a:gd name="T10" fmla="*/ 334697213 w 227"/>
              <a:gd name="T11" fmla="*/ 0 h 96"/>
              <a:gd name="T12" fmla="*/ 2147483647 w 227"/>
              <a:gd name="T13" fmla="*/ 0 h 96"/>
              <a:gd name="T14" fmla="*/ 2147483647 w 227"/>
              <a:gd name="T15" fmla="*/ 520764761 h 96"/>
              <a:gd name="T16" fmla="*/ 2147483647 w 227"/>
              <a:gd name="T17" fmla="*/ 2147483647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7" h="96">
                <a:moveTo>
                  <a:pt x="227" y="80"/>
                </a:moveTo>
                <a:cubicBezTo>
                  <a:pt x="227" y="89"/>
                  <a:pt x="219" y="96"/>
                  <a:pt x="211" y="96"/>
                </a:cubicBezTo>
                <a:cubicBezTo>
                  <a:pt x="16" y="96"/>
                  <a:pt x="16" y="96"/>
                  <a:pt x="16" y="96"/>
                </a:cubicBezTo>
                <a:cubicBezTo>
                  <a:pt x="7" y="96"/>
                  <a:pt x="0" y="89"/>
                  <a:pt x="0" y="80"/>
                </a:cubicBezTo>
                <a:cubicBezTo>
                  <a:pt x="0" y="16"/>
                  <a:pt x="0" y="16"/>
                  <a:pt x="0" y="16"/>
                </a:cubicBezTo>
                <a:cubicBezTo>
                  <a:pt x="0" y="8"/>
                  <a:pt x="7" y="0"/>
                  <a:pt x="16" y="0"/>
                </a:cubicBezTo>
                <a:cubicBezTo>
                  <a:pt x="211" y="0"/>
                  <a:pt x="211" y="0"/>
                  <a:pt x="211" y="0"/>
                </a:cubicBezTo>
                <a:cubicBezTo>
                  <a:pt x="219" y="0"/>
                  <a:pt x="227" y="8"/>
                  <a:pt x="227" y="16"/>
                </a:cubicBezTo>
                <a:lnTo>
                  <a:pt x="227" y="80"/>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sz="1600" b="1"/>
          </a:p>
        </p:txBody>
      </p:sp>
      <p:sp>
        <p:nvSpPr>
          <p:cNvPr id="56" name="TextBox 29"/>
          <p:cNvSpPr txBox="1">
            <a:spLocks noChangeArrowheads="1"/>
          </p:cNvSpPr>
          <p:nvPr/>
        </p:nvSpPr>
        <p:spPr bwMode="auto">
          <a:xfrm>
            <a:off x="4160492" y="1957388"/>
            <a:ext cx="146208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1600">
                <a:ea typeface="MS PGothic" pitchFamily="34" charset="-128"/>
              </a:rPr>
              <a:t>Large decrease in supply</a:t>
            </a:r>
          </a:p>
        </p:txBody>
      </p:sp>
      <p:sp>
        <p:nvSpPr>
          <p:cNvPr id="57" name="TextBox 29"/>
          <p:cNvSpPr txBox="1">
            <a:spLocks noChangeArrowheads="1"/>
          </p:cNvSpPr>
          <p:nvPr/>
        </p:nvSpPr>
        <p:spPr bwMode="auto">
          <a:xfrm>
            <a:off x="6359180" y="4179888"/>
            <a:ext cx="1447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1600">
                <a:ea typeface="MS PGothic" pitchFamily="34" charset="-128"/>
              </a:rPr>
              <a:t>Small increase in demand</a:t>
            </a:r>
          </a:p>
        </p:txBody>
      </p:sp>
      <p:sp>
        <p:nvSpPr>
          <p:cNvPr id="59" name="TextBox 30"/>
          <p:cNvSpPr txBox="1">
            <a:spLocks noChangeArrowheads="1"/>
          </p:cNvSpPr>
          <p:nvPr/>
        </p:nvSpPr>
        <p:spPr bwMode="auto">
          <a:xfrm>
            <a:off x="6146454" y="6362470"/>
            <a:ext cx="20796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1600" b="1" dirty="0">
                <a:ea typeface="MS PGothic" pitchFamily="34" charset="-128"/>
              </a:rPr>
              <a:t>Quantity of cotton</a:t>
            </a:r>
          </a:p>
        </p:txBody>
      </p:sp>
      <p:sp>
        <p:nvSpPr>
          <p:cNvPr id="60" name="TextBox 59"/>
          <p:cNvSpPr txBox="1"/>
          <p:nvPr/>
        </p:nvSpPr>
        <p:spPr>
          <a:xfrm>
            <a:off x="9441297" y="6377078"/>
            <a:ext cx="1492716"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2 | Module 7</a:t>
            </a:r>
          </a:p>
        </p:txBody>
      </p:sp>
    </p:spTree>
    <p:extLst>
      <p:ext uri="{BB962C8B-B14F-4D97-AF65-F5344CB8AC3E}">
        <p14:creationId xmlns:p14="http://schemas.microsoft.com/office/powerpoint/2010/main" val="247313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5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par>
                                <p:cTn id="32" presetID="22" presetClass="entr" presetSubtype="4"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par>
                                <p:cTn id="51" presetID="22" presetClass="entr" presetSubtype="8"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left)">
                                      <p:cBhvr>
                                        <p:cTn id="53" dur="500"/>
                                        <p:tgtEl>
                                          <p:spTgt spid="39"/>
                                        </p:tgtEl>
                                      </p:cBhvr>
                                    </p:animEffect>
                                  </p:childTnLst>
                                </p:cTn>
                              </p:par>
                              <p:par>
                                <p:cTn id="54" presetID="1" presetClass="entr" presetSubtype="0" fill="hold" nodeType="withEffect">
                                  <p:stCondLst>
                                    <p:cond delay="0"/>
                                  </p:stCondLst>
                                  <p:childTnLst>
                                    <p:set>
                                      <p:cBhvr>
                                        <p:cTn id="55" dur="1" fill="hold">
                                          <p:stCondLst>
                                            <p:cond delay="0"/>
                                          </p:stCondLst>
                                        </p:cTn>
                                        <p:tgtEl>
                                          <p:spTgt spid="55"/>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53"/>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57"/>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52"/>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47"/>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49"/>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48"/>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20"/>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19"/>
                                        </p:tgtEl>
                                        <p:attrNameLst>
                                          <p:attrName>style.visibility</p:attrName>
                                        </p:attrNameLst>
                                      </p:cBhvr>
                                      <p:to>
                                        <p:strVal val="visible"/>
                                      </p:to>
                                    </p:set>
                                  </p:childTnLst>
                                </p:cTn>
                              </p:par>
                              <p:par>
                                <p:cTn id="96" presetID="1" presetClass="entr" presetSubtype="0" fill="hold" grpId="1" nodeType="withEffect">
                                  <p:stCondLst>
                                    <p:cond delay="0"/>
                                  </p:stCondLst>
                                  <p:childTnLst>
                                    <p:set>
                                      <p:cBhvr>
                                        <p:cTn id="97" dur="1" fill="hold">
                                          <p:stCondLst>
                                            <p:cond delay="0"/>
                                          </p:stCondLst>
                                        </p:cTn>
                                        <p:tgtEl>
                                          <p:spTgt spid="37"/>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18"/>
                                        </p:tgtEl>
                                        <p:attrNameLst>
                                          <p:attrName>style.visibility</p:attrName>
                                        </p:attrNameLst>
                                      </p:cBhvr>
                                      <p:to>
                                        <p:strVal val="visible"/>
                                      </p:to>
                                    </p:set>
                                  </p:childTnLst>
                                </p:cTn>
                              </p:par>
                              <p:par>
                                <p:cTn id="100" presetID="22" presetClass="entr" presetSubtype="8" fill="hold" nodeType="with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wipe(left)">
                                      <p:cBhvr>
                                        <p:cTn id="102" dur="500"/>
                                        <p:tgtEl>
                                          <p:spTgt spid="14"/>
                                        </p:tgtEl>
                                      </p:cBhvr>
                                    </p:animEffect>
                                  </p:childTnLst>
                                </p:cTn>
                              </p:par>
                              <p:par>
                                <p:cTn id="103" presetID="1" presetClass="entr" presetSubtype="0" fill="hold" nodeType="withEffect">
                                  <p:stCondLst>
                                    <p:cond delay="0"/>
                                  </p:stCondLst>
                                  <p:childTnLst>
                                    <p:set>
                                      <p:cBhvr>
                                        <p:cTn id="104" dur="1" fill="hold">
                                          <p:stCondLst>
                                            <p:cond delay="0"/>
                                          </p:stCondLst>
                                        </p:cTn>
                                        <p:tgtEl>
                                          <p:spTgt spid="1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animBg="1"/>
      <p:bldP spid="36" grpId="0" animBg="1"/>
      <p:bldP spid="37" grpId="0" animBg="1"/>
      <p:bldP spid="37" grpId="1" animBg="1"/>
      <p:bldP spid="38" grpId="0" animBg="1"/>
      <p:bldP spid="39" grpId="0" animBg="1"/>
      <p:bldP spid="40" grpId="0" animBg="1"/>
      <p:bldP spid="41" grpId="0" animBg="1"/>
      <p:bldP spid="42" grpId="0" animBg="1"/>
      <p:bldP spid="43" grpId="0" animBg="1"/>
      <p:bldP spid="44" grpId="0"/>
      <p:bldP spid="45" grpId="0" animBg="1"/>
      <p:bldP spid="46" grpId="0" animBg="1"/>
      <p:bldP spid="47" grpId="0" animBg="1"/>
      <p:bldP spid="48" grpId="0" animBg="1"/>
      <p:bldP spid="49" grpId="0" animBg="1"/>
      <p:bldP spid="50" grpId="0" animBg="1"/>
      <p:bldP spid="51" grpId="0" animBg="1"/>
      <p:bldP spid="52" grpId="0" animBg="1"/>
      <p:bldP spid="54" grpId="0"/>
      <p:bldP spid="56" grpId="0"/>
      <p:bldP spid="57" grpId="0"/>
      <p:bldP spid="5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 name="Picture 14"/>
          <p:cNvPicPr>
            <a:picLocks noChangeAspect="1"/>
          </p:cNvPicPr>
          <p:nvPr/>
        </p:nvPicPr>
        <p:blipFill>
          <a:blip r:embed="rId2"/>
          <a:stretch>
            <a:fillRect/>
          </a:stretch>
        </p:blipFill>
        <p:spPr>
          <a:xfrm>
            <a:off x="0" y="-1"/>
            <a:ext cx="12192000" cy="6868499"/>
          </a:xfrm>
          <a:prstGeom prst="rect">
            <a:avLst/>
          </a:prstGeom>
        </p:spPr>
      </p:pic>
      <p:sp>
        <p:nvSpPr>
          <p:cNvPr id="7" name="Rounded Rectangle 6"/>
          <p:cNvSpPr/>
          <p:nvPr/>
        </p:nvSpPr>
        <p:spPr>
          <a:xfrm>
            <a:off x="314960" y="518160"/>
            <a:ext cx="11572240" cy="6106160"/>
          </a:xfrm>
          <a:prstGeom prst="roundRect">
            <a:avLst/>
          </a:prstGeom>
          <a:solidFill>
            <a:srgbClr val="00B050"/>
          </a:solidFill>
          <a:ln w="635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314960" y="1178560"/>
            <a:ext cx="11572240" cy="5445760"/>
          </a:xfrm>
          <a:prstGeom prst="roundRect">
            <a:avLst/>
          </a:prstGeom>
          <a:solidFill>
            <a:schemeClr val="bg1"/>
          </a:solidFill>
          <a:ln w="9525">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5" name="Rounded Rectangle 4"/>
          <p:cNvSpPr/>
          <p:nvPr/>
        </p:nvSpPr>
        <p:spPr>
          <a:xfrm>
            <a:off x="1351280" y="365125"/>
            <a:ext cx="1595120" cy="945516"/>
          </a:xfrm>
          <a:prstGeom prst="roundRect">
            <a:avLst/>
          </a:prstGeom>
          <a:solidFill>
            <a:schemeClr val="bg1"/>
          </a:solidFill>
          <a:ln w="9525">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F</a:t>
            </a:r>
            <a:r>
              <a:rPr lang="en-US" sz="20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 </a:t>
            </a: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Y</a:t>
            </a:r>
            <a:r>
              <a:rPr lang="en-US" sz="20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 </a:t>
            </a: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I</a:t>
            </a:r>
          </a:p>
        </p:txBody>
      </p:sp>
      <p:sp>
        <p:nvSpPr>
          <p:cNvPr id="8" name="TextBox 7"/>
          <p:cNvSpPr txBox="1"/>
          <p:nvPr/>
        </p:nvSpPr>
        <p:spPr>
          <a:xfrm>
            <a:off x="3088640" y="626666"/>
            <a:ext cx="2385461" cy="523220"/>
          </a:xfrm>
          <a:prstGeom prst="rect">
            <a:avLst/>
          </a:prstGeom>
          <a:noFill/>
        </p:spPr>
        <p:txBody>
          <a:bodyPr wrap="none" rtlCol="0">
            <a:spAutoFit/>
          </a:bodyPr>
          <a:lstStyle/>
          <a:p>
            <a:pPr marL="342900" lvl="0" indent="-342900">
              <a:spcBef>
                <a:spcPct val="20000"/>
              </a:spcBef>
              <a:defRPr/>
            </a:pPr>
            <a:r>
              <a:rPr lang="en-US" sz="2800" b="1" dirty="0">
                <a:solidFill>
                  <a:schemeClr val="bg1"/>
                </a:solidFill>
              </a:rPr>
              <a:t>Makin’ Bacon?</a:t>
            </a:r>
            <a:endParaRPr lang="id-ID" sz="2800" b="1" dirty="0">
              <a:solidFill>
                <a:schemeClr val="bg1"/>
              </a:solidFill>
            </a:endParaRPr>
          </a:p>
        </p:txBody>
      </p:sp>
      <p:sp>
        <p:nvSpPr>
          <p:cNvPr id="13" name="TextBox 12"/>
          <p:cNvSpPr txBox="1"/>
          <p:nvPr/>
        </p:nvSpPr>
        <p:spPr>
          <a:xfrm>
            <a:off x="854348" y="1601748"/>
            <a:ext cx="10553463" cy="4801314"/>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6" name="TextBox 15"/>
          <p:cNvSpPr txBox="1"/>
          <p:nvPr/>
        </p:nvSpPr>
        <p:spPr>
          <a:xfrm>
            <a:off x="9441297" y="6377078"/>
            <a:ext cx="1492716"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2 | Module 7</a:t>
            </a:r>
          </a:p>
        </p:txBody>
      </p:sp>
      <p:sp>
        <p:nvSpPr>
          <p:cNvPr id="17" name="TextBox 16"/>
          <p:cNvSpPr txBox="1"/>
          <p:nvPr/>
        </p:nvSpPr>
        <p:spPr>
          <a:xfrm>
            <a:off x="636523" y="1877355"/>
            <a:ext cx="4619753" cy="3970318"/>
          </a:xfrm>
          <a:prstGeom prst="rect">
            <a:avLst/>
          </a:prstGeom>
          <a:noFill/>
        </p:spPr>
        <p:txBody>
          <a:bodyPr wrap="square" rtlCol="0">
            <a:spAutoFit/>
          </a:bodyPr>
          <a:lstStyle/>
          <a:p>
            <a:pPr algn="r"/>
            <a:r>
              <a:rPr lang="en-US" sz="2800" dirty="0">
                <a:latin typeface="Arial" panose="020B0604020202020204" pitchFamily="34" charset="0"/>
                <a:cs typeface="Arial" panose="020B0604020202020204" pitchFamily="34" charset="0"/>
              </a:rPr>
              <a:t>A decrease in the supply of bacon may cause consumers to squeal, but it won’t cause a lasting shortage, because higher bacon prices will decrease the quantity demanded and increase the quantity supplied.</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1236" y="1981795"/>
            <a:ext cx="5878884" cy="3738603"/>
          </a:xfrm>
          <a:prstGeom prst="rect">
            <a:avLst/>
          </a:prstGeom>
        </p:spPr>
      </p:pic>
    </p:spTree>
    <p:extLst>
      <p:ext uri="{BB962C8B-B14F-4D97-AF65-F5344CB8AC3E}">
        <p14:creationId xmlns:p14="http://schemas.microsoft.com/office/powerpoint/2010/main" val="2128726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64" name="TextBox 63"/>
          <p:cNvSpPr txBox="1"/>
          <p:nvPr/>
        </p:nvSpPr>
        <p:spPr>
          <a:xfrm>
            <a:off x="9441297" y="6377078"/>
            <a:ext cx="1492716"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2 | Module 5</a:t>
            </a:r>
          </a:p>
        </p:txBody>
      </p:sp>
      <p:pic>
        <p:nvPicPr>
          <p:cNvPr id="5" name="Picture 4"/>
          <p:cNvPicPr>
            <a:picLocks noChangeAspect="1"/>
          </p:cNvPicPr>
          <p:nvPr/>
        </p:nvPicPr>
        <p:blipFill>
          <a:blip r:embed="rId4">
            <a:clrChange>
              <a:clrFrom>
                <a:srgbClr val="FFFFFF"/>
              </a:clrFrom>
              <a:clrTo>
                <a:srgbClr val="FFFFFF">
                  <a:alpha val="0"/>
                </a:srgbClr>
              </a:clrTo>
            </a:clrChange>
          </a:blip>
          <a:stretch>
            <a:fillRect/>
          </a:stretch>
        </p:blipFill>
        <p:spPr>
          <a:xfrm>
            <a:off x="314960" y="1194688"/>
            <a:ext cx="8514534" cy="4891544"/>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The Demand Schedule and the Demand Curve</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2" name="Rectangle 3"/>
          <p:cNvSpPr txBox="1">
            <a:spLocks noChangeArrowheads="1"/>
          </p:cNvSpPr>
          <p:nvPr/>
        </p:nvSpPr>
        <p:spPr>
          <a:xfrm>
            <a:off x="9002022" y="2550133"/>
            <a:ext cx="2712650" cy="2179854"/>
          </a:xfrm>
          <a:prstGeom prst="rect">
            <a:avLst/>
          </a:prstGeom>
          <a:solidFill>
            <a:schemeClr val="accent6">
              <a:lumMod val="40000"/>
              <a:lumOff val="60000"/>
            </a:schemeClr>
          </a:solidFill>
          <a:effectLst>
            <a:outerShdw blurRad="50800" dist="38100" dir="2700000" algn="tl" rotWithShape="0">
              <a:prstClr val="black">
                <a:alpha val="40000"/>
              </a:prstClr>
            </a:outerShdw>
          </a:effectLst>
          <a:scene3d>
            <a:camera prst="orthographicFront"/>
            <a:lightRig rig="threePt" dir="t"/>
          </a:scene3d>
          <a:sp3d>
            <a:bevelT/>
          </a:sp3d>
        </p:spPr>
        <p:txBody>
          <a:bodyPr/>
          <a:lstStyle/>
          <a:p>
            <a:pPr marL="111125" indent="4763" fontAlgn="auto">
              <a:spcBef>
                <a:spcPct val="20000"/>
              </a:spcBef>
              <a:spcAft>
                <a:spcPts val="0"/>
              </a:spcAft>
              <a:buFont typeface="Wingdings" pitchFamily="2" charset="2"/>
              <a:buNone/>
              <a:defRPr/>
            </a:pPr>
            <a:r>
              <a:rPr lang="en-US" dirty="0">
                <a:latin typeface="+mn-lt"/>
              </a:rPr>
              <a:t>A </a:t>
            </a:r>
            <a:r>
              <a:rPr lang="en-US" b="1" i="1" dirty="0">
                <a:latin typeface="+mn-lt"/>
              </a:rPr>
              <a:t>demand curve</a:t>
            </a:r>
            <a:r>
              <a:rPr lang="en-US" dirty="0">
                <a:latin typeface="+mn-lt"/>
              </a:rPr>
              <a:t> is the graphical representation of the demand schedule; it shows how much of a good or service consumers want to buy at any given price.</a:t>
            </a:r>
          </a:p>
        </p:txBody>
      </p:sp>
    </p:spTree>
    <p:extLst>
      <p:ext uri="{BB962C8B-B14F-4D97-AF65-F5344CB8AC3E}">
        <p14:creationId xmlns:p14="http://schemas.microsoft.com/office/powerpoint/2010/main" val="244698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
            <a:ext cx="12192000" cy="6868499"/>
          </a:xfrm>
          <a:prstGeom prst="rect">
            <a:avLst/>
          </a:prstGeom>
        </p:spPr>
      </p:pic>
      <p:sp>
        <p:nvSpPr>
          <p:cNvPr id="10" name="Rounded Rectangle 9"/>
          <p:cNvSpPr/>
          <p:nvPr/>
        </p:nvSpPr>
        <p:spPr>
          <a:xfrm>
            <a:off x="314960" y="558800"/>
            <a:ext cx="11572240" cy="606552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2" name="Pentagon 1"/>
          <p:cNvSpPr/>
          <p:nvPr/>
        </p:nvSpPr>
        <p:spPr>
          <a:xfrm>
            <a:off x="0" y="186195"/>
            <a:ext cx="4124960" cy="792480"/>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dirty="0">
                <a:solidFill>
                  <a:schemeClr val="tx1"/>
                </a:solidFill>
                <a:effectLst>
                  <a:outerShdw blurRad="50800" dist="38100" dir="2700000" algn="tl" rotWithShape="0">
                    <a:prstClr val="black">
                      <a:alpha val="40000"/>
                    </a:prstClr>
                  </a:outerShdw>
                </a:effectLst>
                <a:latin typeface="Candara" panose="020E0502030303020204" pitchFamily="34" charset="0"/>
              </a:rPr>
              <a:t>Summary</a:t>
            </a:r>
          </a:p>
        </p:txBody>
      </p:sp>
      <p:graphicFrame>
        <p:nvGraphicFramePr>
          <p:cNvPr id="8" name="Group 36"/>
          <p:cNvGraphicFramePr>
            <a:graphicFrameLocks noGrp="1"/>
          </p:cNvGraphicFramePr>
          <p:nvPr>
            <p:extLst/>
          </p:nvPr>
        </p:nvGraphicFramePr>
        <p:xfrm>
          <a:off x="2062480" y="1648460"/>
          <a:ext cx="7847013" cy="3886200"/>
        </p:xfrm>
        <a:graphic>
          <a:graphicData uri="http://schemas.openxmlformats.org/drawingml/2006/table">
            <a:tbl>
              <a:tblPr/>
              <a:tblGrid>
                <a:gridCol w="2222163">
                  <a:extLst>
                    <a:ext uri="{9D8B030D-6E8A-4147-A177-3AD203B41FA5}">
                      <a16:colId xmlns:a16="http://schemas.microsoft.com/office/drawing/2014/main" val="20000"/>
                    </a:ext>
                  </a:extLst>
                </a:gridCol>
                <a:gridCol w="2777704">
                  <a:extLst>
                    <a:ext uri="{9D8B030D-6E8A-4147-A177-3AD203B41FA5}">
                      <a16:colId xmlns:a16="http://schemas.microsoft.com/office/drawing/2014/main" val="20001"/>
                    </a:ext>
                  </a:extLst>
                </a:gridCol>
                <a:gridCol w="2847146">
                  <a:extLst>
                    <a:ext uri="{9D8B030D-6E8A-4147-A177-3AD203B41FA5}">
                      <a16:colId xmlns:a16="http://schemas.microsoft.com/office/drawing/2014/main" val="20002"/>
                    </a:ext>
                  </a:extLst>
                </a:gridCol>
              </a:tblGrid>
              <a:tr h="1416699">
                <a:tc>
                  <a:txBody>
                    <a:bodyPr/>
                    <a:lstStyle/>
                    <a:p>
                      <a:pPr marL="0" marR="0" lvl="0" indent="0" algn="ctr" defTabSz="914400" rtl="0" eaLnBrk="1" fontAlgn="base" latinLnBrk="0" hangingPunct="1">
                        <a:lnSpc>
                          <a:spcPct val="100000"/>
                        </a:lnSpc>
                        <a:spcBef>
                          <a:spcPct val="20000"/>
                        </a:spcBef>
                        <a:spcAft>
                          <a:spcPct val="0"/>
                        </a:spcAft>
                        <a:buClr>
                          <a:srgbClr val="000000"/>
                        </a:buClr>
                        <a:buSzPct val="70000"/>
                        <a:buFont typeface="Wingdings" pitchFamily="2" charset="2"/>
                        <a:buNone/>
                        <a:tabLst/>
                      </a:pPr>
                      <a:r>
                        <a:rPr kumimoji="0" lang="en-US" sz="2400" b="1" i="1" u="none" strike="noStrike" cap="none" normalizeH="0" baseline="0" dirty="0">
                          <a:ln>
                            <a:noFill/>
                          </a:ln>
                          <a:solidFill>
                            <a:schemeClr val="tx1"/>
                          </a:solidFill>
                          <a:effectLst/>
                          <a:latin typeface="+mn-lt"/>
                        </a:rPr>
                        <a:t>Simultaneous Shifts of Supply and Demand</a:t>
                      </a:r>
                    </a:p>
                  </a:txBody>
                  <a:tcPr marL="83331" marR="83331" marT="41665" marB="416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lg"/>
                    </a:lnB>
                    <a:lnTlToBr>
                      <a:noFill/>
                    </a:lnTlToBr>
                    <a:lnBlToTr>
                      <a:noFill/>
                    </a:lnBlToTr>
                    <a:solidFill>
                      <a:schemeClr val="accent6">
                        <a:lumMod val="20000"/>
                        <a:lumOff val="80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000000"/>
                        </a:buClr>
                        <a:buSzPct val="70000"/>
                        <a:buFont typeface="Wingdings" pitchFamily="2" charset="2"/>
                        <a:buNone/>
                        <a:tabLst/>
                      </a:pPr>
                      <a:r>
                        <a:rPr kumimoji="0" lang="en-US" sz="2400" b="1" i="0" u="none" strike="noStrike" cap="none" normalizeH="0" baseline="0" dirty="0">
                          <a:ln>
                            <a:noFill/>
                          </a:ln>
                          <a:solidFill>
                            <a:schemeClr val="tx1"/>
                          </a:solidFill>
                          <a:effectLst/>
                          <a:latin typeface="+mn-lt"/>
                        </a:rPr>
                        <a:t>Supply Increases</a:t>
                      </a:r>
                    </a:p>
                  </a:txBody>
                  <a:tcPr marL="83331" marR="83331" marT="41665" marB="41665" anchor="ct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lg"/>
                    </a:lnB>
                    <a:lnTlToBr>
                      <a:noFill/>
                    </a:lnTlToBr>
                    <a:lnBlToTr>
                      <a:noFill/>
                    </a:lnBlToTr>
                    <a:solidFill>
                      <a:schemeClr val="accent6">
                        <a:lumMod val="60000"/>
                        <a:lumOff val="40000"/>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000000"/>
                        </a:buClr>
                        <a:buSzPct val="70000"/>
                        <a:buFont typeface="Wingdings" pitchFamily="2" charset="2"/>
                        <a:buNone/>
                        <a:tabLst/>
                      </a:pPr>
                      <a:r>
                        <a:rPr kumimoji="0" lang="en-US" sz="2400" b="1" i="0" u="none" strike="noStrike" cap="none" normalizeH="0" baseline="0" dirty="0">
                          <a:ln>
                            <a:noFill/>
                          </a:ln>
                          <a:solidFill>
                            <a:schemeClr val="tx1"/>
                          </a:solidFill>
                          <a:effectLst/>
                          <a:latin typeface="+mn-lt"/>
                        </a:rPr>
                        <a:t>Supply Decreases</a:t>
                      </a:r>
                    </a:p>
                  </a:txBody>
                  <a:tcPr marL="83331" marR="83331" marT="41665" marB="41665" anchor="ct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lg"/>
                    </a:lnB>
                    <a:lnTlToBr>
                      <a:noFill/>
                    </a:lnTlToBr>
                    <a:lnBlToTr>
                      <a:noFill/>
                    </a:lnBlToTr>
                    <a:solidFill>
                      <a:schemeClr val="accent6">
                        <a:lumMod val="60000"/>
                        <a:lumOff val="40000"/>
                        <a:alpha val="50000"/>
                      </a:schemeClr>
                    </a:solidFill>
                  </a:tcPr>
                </a:tc>
                <a:extLst>
                  <a:ext uri="{0D108BD9-81ED-4DB2-BD59-A6C34878D82A}">
                    <a16:rowId xmlns:a16="http://schemas.microsoft.com/office/drawing/2014/main" val="10000"/>
                  </a:ext>
                </a:extLst>
              </a:tr>
              <a:tr h="1235474">
                <a:tc>
                  <a:txBody>
                    <a:bodyPr/>
                    <a:lstStyle/>
                    <a:p>
                      <a:pPr marL="0" marR="0" lvl="0" indent="0" algn="ctr" defTabSz="914400" rtl="0" eaLnBrk="1" fontAlgn="base" latinLnBrk="0" hangingPunct="1">
                        <a:lnSpc>
                          <a:spcPct val="100000"/>
                        </a:lnSpc>
                        <a:spcBef>
                          <a:spcPct val="20000"/>
                        </a:spcBef>
                        <a:spcAft>
                          <a:spcPct val="0"/>
                        </a:spcAft>
                        <a:buClr>
                          <a:srgbClr val="000000"/>
                        </a:buClr>
                        <a:buSzPct val="70000"/>
                        <a:buFont typeface="Wingdings" pitchFamily="2" charset="2"/>
                        <a:buNone/>
                        <a:tabLst/>
                      </a:pPr>
                      <a:r>
                        <a:rPr kumimoji="0" lang="en-US" sz="2400" b="1" i="0" u="none" strike="noStrike" cap="none" normalizeH="0" baseline="0" dirty="0">
                          <a:ln>
                            <a:noFill/>
                          </a:ln>
                          <a:solidFill>
                            <a:schemeClr val="tx1"/>
                          </a:solidFill>
                          <a:effectLst/>
                          <a:latin typeface="+mn-lt"/>
                        </a:rPr>
                        <a:t>Demand Increases</a:t>
                      </a:r>
                    </a:p>
                  </a:txBody>
                  <a:tcPr marL="83331" marR="83331" marT="41665" marB="416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solidFill>
                      <a:schemeClr val="accent6">
                        <a:lumMod val="60000"/>
                        <a:lumOff val="40000"/>
                        <a:alpha val="50000"/>
                      </a:schemeClr>
                    </a:solidFill>
                  </a:tcPr>
                </a:tc>
                <a:tc>
                  <a:txBody>
                    <a:bodyPr/>
                    <a:lstStyle/>
                    <a:p>
                      <a:pPr marL="96838" marR="0" lvl="0" indent="0" algn="l" defTabSz="914400" rtl="0" eaLnBrk="1" fontAlgn="base" latinLnBrk="0" hangingPunct="1">
                        <a:lnSpc>
                          <a:spcPct val="100000"/>
                        </a:lnSpc>
                        <a:spcBef>
                          <a:spcPct val="20000"/>
                        </a:spcBef>
                        <a:spcAft>
                          <a:spcPct val="0"/>
                        </a:spcAft>
                        <a:buClr>
                          <a:srgbClr val="000000"/>
                        </a:buClr>
                        <a:buSzPct val="70000"/>
                        <a:buFont typeface="Wingdings" pitchFamily="2" charset="2"/>
                        <a:buNone/>
                        <a:tabLst/>
                      </a:pPr>
                      <a:r>
                        <a:rPr kumimoji="0" lang="en-US" sz="2200" b="0" i="0" u="sng" strike="noStrike" cap="none" normalizeH="0" baseline="0" dirty="0">
                          <a:ln>
                            <a:noFill/>
                          </a:ln>
                          <a:solidFill>
                            <a:schemeClr val="tx1"/>
                          </a:solidFill>
                          <a:effectLst/>
                          <a:latin typeface="+mn-lt"/>
                        </a:rPr>
                        <a:t>Price</a:t>
                      </a:r>
                      <a:r>
                        <a:rPr kumimoji="0" lang="en-US" sz="2200" b="0" i="0" u="none" strike="noStrike" cap="none" normalizeH="0" baseline="0" dirty="0">
                          <a:ln>
                            <a:noFill/>
                          </a:ln>
                          <a:solidFill>
                            <a:schemeClr val="tx1"/>
                          </a:solidFill>
                          <a:effectLst/>
                          <a:latin typeface="+mn-lt"/>
                        </a:rPr>
                        <a:t>: cannot be determined</a:t>
                      </a:r>
                    </a:p>
                    <a:p>
                      <a:pPr marL="96838" marR="0" lvl="0" indent="0" algn="l" defTabSz="914400" rtl="0" eaLnBrk="1" fontAlgn="base" latinLnBrk="0" hangingPunct="1">
                        <a:lnSpc>
                          <a:spcPct val="100000"/>
                        </a:lnSpc>
                        <a:spcBef>
                          <a:spcPct val="20000"/>
                        </a:spcBef>
                        <a:spcAft>
                          <a:spcPct val="0"/>
                        </a:spcAft>
                        <a:buClr>
                          <a:srgbClr val="000000"/>
                        </a:buClr>
                        <a:buSzPct val="70000"/>
                        <a:buFont typeface="Wingdings" pitchFamily="2" charset="2"/>
                        <a:buNone/>
                        <a:tabLst/>
                      </a:pPr>
                      <a:r>
                        <a:rPr kumimoji="0" lang="en-US" sz="2200" b="0" i="0" u="sng" strike="noStrike" cap="none" normalizeH="0" baseline="0" dirty="0">
                          <a:ln>
                            <a:noFill/>
                          </a:ln>
                          <a:solidFill>
                            <a:schemeClr val="tx1"/>
                          </a:solidFill>
                          <a:effectLst/>
                          <a:latin typeface="+mn-lt"/>
                        </a:rPr>
                        <a:t>Quantity</a:t>
                      </a:r>
                      <a:r>
                        <a:rPr kumimoji="0" lang="en-US" sz="2200" b="0" i="0" u="none" strike="noStrike" cap="none" normalizeH="0" baseline="0" dirty="0">
                          <a:ln>
                            <a:noFill/>
                          </a:ln>
                          <a:solidFill>
                            <a:schemeClr val="tx1"/>
                          </a:solidFill>
                          <a:effectLst/>
                          <a:latin typeface="+mn-lt"/>
                        </a:rPr>
                        <a:t>: up</a:t>
                      </a:r>
                    </a:p>
                  </a:txBody>
                  <a:tcPr marL="83331" marR="83331" marT="41665" marB="41665" anchor="ct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noFill/>
                  </a:tcPr>
                </a:tc>
                <a:tc>
                  <a:txBody>
                    <a:bodyPr/>
                    <a:lstStyle/>
                    <a:p>
                      <a:pPr marL="96838" marR="0" lvl="0" indent="0" algn="l" defTabSz="914400" rtl="0" eaLnBrk="1" fontAlgn="base" latinLnBrk="0" hangingPunct="1">
                        <a:lnSpc>
                          <a:spcPct val="100000"/>
                        </a:lnSpc>
                        <a:spcBef>
                          <a:spcPct val="20000"/>
                        </a:spcBef>
                        <a:spcAft>
                          <a:spcPct val="0"/>
                        </a:spcAft>
                        <a:buClr>
                          <a:srgbClr val="000000"/>
                        </a:buClr>
                        <a:buSzPct val="70000"/>
                        <a:buFont typeface="Wingdings" pitchFamily="2" charset="2"/>
                        <a:buNone/>
                        <a:tabLst/>
                      </a:pPr>
                      <a:r>
                        <a:rPr kumimoji="0" lang="en-US" sz="2200" b="0" i="0" u="sng" strike="noStrike" cap="none" normalizeH="0" baseline="0" dirty="0">
                          <a:ln>
                            <a:noFill/>
                          </a:ln>
                          <a:solidFill>
                            <a:schemeClr val="tx1"/>
                          </a:solidFill>
                          <a:effectLst/>
                          <a:latin typeface="+mn-lt"/>
                        </a:rPr>
                        <a:t>Price</a:t>
                      </a:r>
                      <a:r>
                        <a:rPr kumimoji="0" lang="en-US" sz="2200" b="0" i="0" u="none" strike="noStrike" cap="none" normalizeH="0" baseline="0" dirty="0">
                          <a:ln>
                            <a:noFill/>
                          </a:ln>
                          <a:solidFill>
                            <a:schemeClr val="tx1"/>
                          </a:solidFill>
                          <a:effectLst/>
                          <a:latin typeface="+mn-lt"/>
                        </a:rPr>
                        <a:t>: up</a:t>
                      </a:r>
                    </a:p>
                    <a:p>
                      <a:pPr marL="96838" marR="0" lvl="0" indent="0" algn="l" defTabSz="914400" rtl="0" eaLnBrk="1" fontAlgn="base" latinLnBrk="0" hangingPunct="1">
                        <a:lnSpc>
                          <a:spcPct val="100000"/>
                        </a:lnSpc>
                        <a:spcBef>
                          <a:spcPct val="20000"/>
                        </a:spcBef>
                        <a:spcAft>
                          <a:spcPct val="0"/>
                        </a:spcAft>
                        <a:buClr>
                          <a:srgbClr val="000000"/>
                        </a:buClr>
                        <a:buSzPct val="70000"/>
                        <a:buFont typeface="Wingdings" pitchFamily="2" charset="2"/>
                        <a:buNone/>
                        <a:tabLst/>
                      </a:pPr>
                      <a:r>
                        <a:rPr kumimoji="0" lang="en-US" sz="2200" b="0" i="0" u="sng" strike="noStrike" cap="none" normalizeH="0" baseline="0" dirty="0">
                          <a:ln>
                            <a:noFill/>
                          </a:ln>
                          <a:solidFill>
                            <a:schemeClr val="tx1"/>
                          </a:solidFill>
                          <a:effectLst/>
                          <a:latin typeface="+mn-lt"/>
                        </a:rPr>
                        <a:t>Quantity</a:t>
                      </a:r>
                      <a:r>
                        <a:rPr kumimoji="0" lang="en-US" sz="2200" b="0" i="0" u="none" strike="noStrike" cap="none" normalizeH="0" baseline="0" dirty="0">
                          <a:ln>
                            <a:noFill/>
                          </a:ln>
                          <a:solidFill>
                            <a:schemeClr val="tx1"/>
                          </a:solidFill>
                          <a:effectLst/>
                          <a:latin typeface="+mn-lt"/>
                        </a:rPr>
                        <a:t>: cannot be determined</a:t>
                      </a:r>
                    </a:p>
                  </a:txBody>
                  <a:tcPr marL="83331" marR="83331" marT="41665" marB="41665" anchor="ct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lg"/>
                    </a:lnB>
                    <a:lnTlToBr>
                      <a:noFill/>
                    </a:lnTlToBr>
                    <a:lnBlToTr>
                      <a:noFill/>
                    </a:lnBlToTr>
                    <a:noFill/>
                  </a:tcPr>
                </a:tc>
                <a:extLst>
                  <a:ext uri="{0D108BD9-81ED-4DB2-BD59-A6C34878D82A}">
                    <a16:rowId xmlns:a16="http://schemas.microsoft.com/office/drawing/2014/main" val="10001"/>
                  </a:ext>
                </a:extLst>
              </a:tr>
              <a:tr h="1234027">
                <a:tc>
                  <a:txBody>
                    <a:bodyPr/>
                    <a:lstStyle/>
                    <a:p>
                      <a:pPr marL="0" marR="0" lvl="0" indent="0" algn="ctr" defTabSz="914400" rtl="0" eaLnBrk="1" fontAlgn="base" latinLnBrk="0" hangingPunct="1">
                        <a:lnSpc>
                          <a:spcPct val="100000"/>
                        </a:lnSpc>
                        <a:spcBef>
                          <a:spcPct val="20000"/>
                        </a:spcBef>
                        <a:spcAft>
                          <a:spcPct val="0"/>
                        </a:spcAft>
                        <a:buClr>
                          <a:srgbClr val="000000"/>
                        </a:buClr>
                        <a:buSzPct val="70000"/>
                        <a:buFont typeface="Wingdings" pitchFamily="2" charset="2"/>
                        <a:buNone/>
                        <a:tabLst/>
                      </a:pPr>
                      <a:r>
                        <a:rPr kumimoji="0" lang="en-US" sz="2400" b="1" i="0" u="none" strike="noStrike" cap="none" normalizeH="0" baseline="0" dirty="0">
                          <a:ln>
                            <a:noFill/>
                          </a:ln>
                          <a:solidFill>
                            <a:schemeClr val="tx1"/>
                          </a:solidFill>
                          <a:effectLst/>
                          <a:latin typeface="+mn-lt"/>
                        </a:rPr>
                        <a:t>Demand Decreases</a:t>
                      </a:r>
                    </a:p>
                  </a:txBody>
                  <a:tcPr marL="83331" marR="83331" marT="41665" marB="416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alpha val="50000"/>
                      </a:schemeClr>
                    </a:solidFill>
                  </a:tcPr>
                </a:tc>
                <a:tc>
                  <a:txBody>
                    <a:bodyPr/>
                    <a:lstStyle/>
                    <a:p>
                      <a:pPr marL="96838" marR="0" lvl="0" indent="0" algn="l" defTabSz="914400" rtl="0" eaLnBrk="1" fontAlgn="base" latinLnBrk="0" hangingPunct="1">
                        <a:lnSpc>
                          <a:spcPct val="100000"/>
                        </a:lnSpc>
                        <a:spcBef>
                          <a:spcPct val="20000"/>
                        </a:spcBef>
                        <a:spcAft>
                          <a:spcPct val="0"/>
                        </a:spcAft>
                        <a:buClr>
                          <a:srgbClr val="000000"/>
                        </a:buClr>
                        <a:buSzPct val="70000"/>
                        <a:buFont typeface="Wingdings" pitchFamily="2" charset="2"/>
                        <a:buNone/>
                        <a:tabLst/>
                      </a:pPr>
                      <a:r>
                        <a:rPr kumimoji="0" lang="en-US" sz="2200" b="0" i="0" u="sng" strike="noStrike" cap="none" normalizeH="0" baseline="0" dirty="0">
                          <a:ln>
                            <a:noFill/>
                          </a:ln>
                          <a:solidFill>
                            <a:schemeClr val="tx1"/>
                          </a:solidFill>
                          <a:effectLst/>
                          <a:latin typeface="+mn-lt"/>
                        </a:rPr>
                        <a:t>Price</a:t>
                      </a:r>
                      <a:r>
                        <a:rPr kumimoji="0" lang="en-US" sz="2200" b="0" i="0" u="none" strike="noStrike" cap="none" normalizeH="0" baseline="0" dirty="0">
                          <a:ln>
                            <a:noFill/>
                          </a:ln>
                          <a:solidFill>
                            <a:schemeClr val="tx1"/>
                          </a:solidFill>
                          <a:effectLst/>
                          <a:latin typeface="+mn-lt"/>
                        </a:rPr>
                        <a:t>: down</a:t>
                      </a:r>
                    </a:p>
                    <a:p>
                      <a:pPr marL="96838" marR="0" lvl="0" indent="0" algn="l" defTabSz="914400" rtl="0" eaLnBrk="1" fontAlgn="base" latinLnBrk="0" hangingPunct="1">
                        <a:lnSpc>
                          <a:spcPct val="100000"/>
                        </a:lnSpc>
                        <a:spcBef>
                          <a:spcPct val="20000"/>
                        </a:spcBef>
                        <a:spcAft>
                          <a:spcPct val="0"/>
                        </a:spcAft>
                        <a:buClr>
                          <a:srgbClr val="000000"/>
                        </a:buClr>
                        <a:buSzPct val="70000"/>
                        <a:buFont typeface="Wingdings" pitchFamily="2" charset="2"/>
                        <a:buNone/>
                        <a:tabLst/>
                      </a:pPr>
                      <a:r>
                        <a:rPr kumimoji="0" lang="en-US" sz="2200" b="0" i="0" u="sng" strike="noStrike" cap="none" normalizeH="0" baseline="0" dirty="0">
                          <a:ln>
                            <a:noFill/>
                          </a:ln>
                          <a:solidFill>
                            <a:schemeClr val="tx1"/>
                          </a:solidFill>
                          <a:effectLst/>
                          <a:latin typeface="+mn-lt"/>
                        </a:rPr>
                        <a:t>Quantity</a:t>
                      </a:r>
                      <a:r>
                        <a:rPr kumimoji="0" lang="en-US" sz="2200" b="0" i="0" u="none" strike="noStrike" cap="none" normalizeH="0" baseline="0" dirty="0">
                          <a:ln>
                            <a:noFill/>
                          </a:ln>
                          <a:solidFill>
                            <a:schemeClr val="tx1"/>
                          </a:solidFill>
                          <a:effectLst/>
                          <a:latin typeface="+mn-lt"/>
                        </a:rPr>
                        <a:t>: cannot be determined</a:t>
                      </a:r>
                    </a:p>
                  </a:txBody>
                  <a:tcPr marL="83331" marR="83331" marT="41665" marB="41665" anchor="ct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lg"/>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6838" marR="0" lvl="0" indent="0" algn="l" defTabSz="914400" rtl="0" eaLnBrk="1" fontAlgn="base" latinLnBrk="0" hangingPunct="1">
                        <a:lnSpc>
                          <a:spcPct val="100000"/>
                        </a:lnSpc>
                        <a:spcBef>
                          <a:spcPct val="20000"/>
                        </a:spcBef>
                        <a:spcAft>
                          <a:spcPct val="0"/>
                        </a:spcAft>
                        <a:buClr>
                          <a:srgbClr val="000000"/>
                        </a:buClr>
                        <a:buSzPct val="70000"/>
                        <a:buFont typeface="Wingdings" pitchFamily="2" charset="2"/>
                        <a:buNone/>
                        <a:tabLst/>
                      </a:pPr>
                      <a:r>
                        <a:rPr kumimoji="0" lang="en-US" sz="2200" b="0" i="0" u="sng" strike="noStrike" cap="none" normalizeH="0" baseline="0" dirty="0">
                          <a:ln>
                            <a:noFill/>
                          </a:ln>
                          <a:solidFill>
                            <a:schemeClr val="tx1"/>
                          </a:solidFill>
                          <a:effectLst/>
                          <a:latin typeface="+mn-lt"/>
                        </a:rPr>
                        <a:t>Price</a:t>
                      </a:r>
                      <a:r>
                        <a:rPr kumimoji="0" lang="en-US" sz="2200" b="0" i="0" u="none" strike="noStrike" cap="none" normalizeH="0" baseline="0" dirty="0">
                          <a:ln>
                            <a:noFill/>
                          </a:ln>
                          <a:solidFill>
                            <a:schemeClr val="tx1"/>
                          </a:solidFill>
                          <a:effectLst/>
                          <a:latin typeface="+mn-lt"/>
                        </a:rPr>
                        <a:t>: cannot be determined</a:t>
                      </a:r>
                    </a:p>
                    <a:p>
                      <a:pPr marL="96838" marR="0" lvl="0" indent="0" algn="l" defTabSz="914400" rtl="0" eaLnBrk="1" fontAlgn="base" latinLnBrk="0" hangingPunct="1">
                        <a:lnSpc>
                          <a:spcPct val="100000"/>
                        </a:lnSpc>
                        <a:spcBef>
                          <a:spcPct val="20000"/>
                        </a:spcBef>
                        <a:spcAft>
                          <a:spcPct val="0"/>
                        </a:spcAft>
                        <a:buClr>
                          <a:srgbClr val="000000"/>
                        </a:buClr>
                        <a:buSzPct val="70000"/>
                        <a:buFont typeface="Wingdings" pitchFamily="2" charset="2"/>
                        <a:buNone/>
                        <a:tabLst/>
                      </a:pPr>
                      <a:r>
                        <a:rPr kumimoji="0" lang="en-US" sz="2200" b="0" i="0" u="none" strike="noStrike" cap="none" normalizeH="0" baseline="0" dirty="0">
                          <a:ln>
                            <a:noFill/>
                          </a:ln>
                          <a:solidFill>
                            <a:schemeClr val="tx1"/>
                          </a:solidFill>
                          <a:effectLst/>
                          <a:latin typeface="+mn-lt"/>
                        </a:rPr>
                        <a:t>Quantity: down</a:t>
                      </a:r>
                    </a:p>
                  </a:txBody>
                  <a:tcPr marL="83331" marR="83331" marT="41665" marB="41665" anchor="ctr" horzOverflow="overflow">
                    <a:lnL w="12700" cap="flat" cmpd="sng" algn="ctr">
                      <a:solidFill>
                        <a:schemeClr val="tx1"/>
                      </a:solidFill>
                      <a:prstDash val="solid"/>
                      <a:round/>
                      <a:headEnd type="none" w="med" len="med"/>
                      <a:tailEnd type="none" w="med" len="lg"/>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lg"/>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2" name="TextBox 11"/>
          <p:cNvSpPr txBox="1"/>
          <p:nvPr/>
        </p:nvSpPr>
        <p:spPr>
          <a:xfrm>
            <a:off x="9441297" y="6377078"/>
            <a:ext cx="1492716"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2 | Module 7</a:t>
            </a:r>
          </a:p>
        </p:txBody>
      </p:sp>
    </p:spTree>
    <p:extLst>
      <p:ext uri="{BB962C8B-B14F-4D97-AF65-F5344CB8AC3E}">
        <p14:creationId xmlns:p14="http://schemas.microsoft.com/office/powerpoint/2010/main" val="329407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
            <a:ext cx="12192000" cy="6868499"/>
          </a:xfrm>
          <a:prstGeom prst="rect">
            <a:avLst/>
          </a:prstGeom>
        </p:spPr>
      </p:pic>
      <p:sp>
        <p:nvSpPr>
          <p:cNvPr id="10" name="Rounded Rectangle 9"/>
          <p:cNvSpPr/>
          <p:nvPr/>
        </p:nvSpPr>
        <p:spPr>
          <a:xfrm>
            <a:off x="314960" y="558800"/>
            <a:ext cx="11572240" cy="606552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Oval 3"/>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2" name="Pentagon 1"/>
          <p:cNvSpPr/>
          <p:nvPr/>
        </p:nvSpPr>
        <p:spPr>
          <a:xfrm>
            <a:off x="0" y="186195"/>
            <a:ext cx="4124960" cy="792480"/>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dirty="0">
                <a:solidFill>
                  <a:prstClr val="black"/>
                </a:solidFill>
                <a:effectLst>
                  <a:outerShdw blurRad="50800" dist="38100" dir="2700000" algn="tl" rotWithShape="0">
                    <a:prstClr val="black">
                      <a:alpha val="40000"/>
                    </a:prstClr>
                  </a:outerShdw>
                </a:effectLst>
                <a:latin typeface="Candara" panose="020E0502030303020204" pitchFamily="34" charset="0"/>
              </a:rPr>
              <a:t>Summary</a:t>
            </a:r>
          </a:p>
        </p:txBody>
      </p:sp>
      <p:sp>
        <p:nvSpPr>
          <p:cNvPr id="7" name="TextBox 6"/>
          <p:cNvSpPr txBox="1"/>
          <p:nvPr/>
        </p:nvSpPr>
        <p:spPr>
          <a:xfrm>
            <a:off x="894080" y="1452433"/>
            <a:ext cx="10891520" cy="7965257"/>
          </a:xfrm>
          <a:prstGeom prst="rect">
            <a:avLst/>
          </a:prstGeom>
          <a:noFill/>
        </p:spPr>
        <p:txBody>
          <a:bodyPr wrap="square" rtlCol="0">
            <a:spAutoFit/>
          </a:bodyPr>
          <a:lstStyle/>
          <a:p>
            <a:pPr marL="514350" indent="-514350">
              <a:spcBef>
                <a:spcPct val="20000"/>
              </a:spcBef>
              <a:buClr>
                <a:srgbClr val="FF9900"/>
              </a:buClr>
              <a:buAutoNum type="arabicPeriod"/>
              <a:defRPr/>
            </a:pPr>
            <a:r>
              <a:rPr lang="en-US" sz="2600" dirty="0">
                <a:solidFill>
                  <a:prstClr val="black"/>
                </a:solidFill>
              </a:rPr>
              <a:t>The </a:t>
            </a:r>
            <a:r>
              <a:rPr lang="en-US" sz="2600" b="1" dirty="0">
                <a:solidFill>
                  <a:prstClr val="black"/>
                </a:solidFill>
              </a:rPr>
              <a:t>equilibrium price, </a:t>
            </a:r>
            <a:r>
              <a:rPr lang="en-US" sz="2600" dirty="0">
                <a:solidFill>
                  <a:prstClr val="black"/>
                </a:solidFill>
              </a:rPr>
              <a:t>or </a:t>
            </a:r>
            <a:r>
              <a:rPr lang="en-US" sz="2600" b="1" dirty="0">
                <a:solidFill>
                  <a:prstClr val="black"/>
                </a:solidFill>
              </a:rPr>
              <a:t>market-clearing price, is </a:t>
            </a:r>
            <a:r>
              <a:rPr lang="en-US" sz="2600" dirty="0">
                <a:solidFill>
                  <a:prstClr val="black"/>
                </a:solidFill>
              </a:rPr>
              <a:t>the price at which the quantity demanded is equal to the quantity supplied. </a:t>
            </a:r>
          </a:p>
          <a:p>
            <a:pPr marL="514350" indent="-514350">
              <a:spcBef>
                <a:spcPct val="20000"/>
              </a:spcBef>
              <a:buClr>
                <a:srgbClr val="FF9900"/>
              </a:buClr>
              <a:buAutoNum type="arabicPeriod"/>
              <a:defRPr/>
            </a:pPr>
            <a:r>
              <a:rPr lang="en-US" sz="2600" dirty="0">
                <a:solidFill>
                  <a:prstClr val="black"/>
                </a:solidFill>
              </a:rPr>
              <a:t>When quantity supplied is equal to quantity demanded, this is the </a:t>
            </a:r>
            <a:r>
              <a:rPr lang="en-US" sz="2600" b="1" dirty="0">
                <a:solidFill>
                  <a:prstClr val="black"/>
                </a:solidFill>
              </a:rPr>
              <a:t>equilibrium quantity. </a:t>
            </a:r>
          </a:p>
          <a:p>
            <a:pPr marL="514350" indent="-514350">
              <a:spcBef>
                <a:spcPct val="20000"/>
              </a:spcBef>
              <a:buClr>
                <a:srgbClr val="FF9900"/>
              </a:buClr>
              <a:buAutoNum type="arabicPeriod"/>
              <a:defRPr/>
            </a:pPr>
            <a:r>
              <a:rPr lang="en-US" sz="2600" dirty="0">
                <a:solidFill>
                  <a:prstClr val="black"/>
                </a:solidFill>
              </a:rPr>
              <a:t>When the price is above its market-clearing level, there is a </a:t>
            </a:r>
            <a:r>
              <a:rPr lang="en-US" sz="2600" b="1" dirty="0">
                <a:solidFill>
                  <a:prstClr val="black"/>
                </a:solidFill>
              </a:rPr>
              <a:t>surplus </a:t>
            </a:r>
            <a:r>
              <a:rPr lang="en-US" sz="2600" dirty="0">
                <a:solidFill>
                  <a:prstClr val="black"/>
                </a:solidFill>
              </a:rPr>
              <a:t>that pushes the price down. </a:t>
            </a:r>
          </a:p>
          <a:p>
            <a:pPr marL="514350" indent="-514350">
              <a:spcBef>
                <a:spcPct val="20000"/>
              </a:spcBef>
              <a:buClr>
                <a:srgbClr val="FF9900"/>
              </a:buClr>
              <a:buAutoNum type="arabicPeriod"/>
              <a:defRPr/>
            </a:pPr>
            <a:r>
              <a:rPr lang="en-US" sz="2600" dirty="0">
                <a:solidFill>
                  <a:prstClr val="black"/>
                </a:solidFill>
              </a:rPr>
              <a:t>When the price is below its market-clearing level, there is a </a:t>
            </a:r>
            <a:r>
              <a:rPr lang="en-US" sz="2600" b="1" dirty="0">
                <a:solidFill>
                  <a:prstClr val="black"/>
                </a:solidFill>
              </a:rPr>
              <a:t>shortage </a:t>
            </a:r>
            <a:r>
              <a:rPr lang="en-US" sz="2600" dirty="0">
                <a:solidFill>
                  <a:prstClr val="black"/>
                </a:solidFill>
              </a:rPr>
              <a:t>that pushes the price up.</a:t>
            </a: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p:txBody>
      </p:sp>
      <p:sp>
        <p:nvSpPr>
          <p:cNvPr id="11" name="TextBox 10"/>
          <p:cNvSpPr txBox="1"/>
          <p:nvPr/>
        </p:nvSpPr>
        <p:spPr>
          <a:xfrm>
            <a:off x="9441297" y="6377078"/>
            <a:ext cx="1492716"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2 | Module 7</a:t>
            </a:r>
          </a:p>
        </p:txBody>
      </p:sp>
    </p:spTree>
    <p:extLst>
      <p:ext uri="{BB962C8B-B14F-4D97-AF65-F5344CB8AC3E}">
        <p14:creationId xmlns:p14="http://schemas.microsoft.com/office/powerpoint/2010/main" val="2847075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Shifts of the Demand Curve</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1401116" y="2813507"/>
            <a:ext cx="4622707" cy="1495794"/>
          </a:xfrm>
          <a:prstGeom prst="rect">
            <a:avLst/>
          </a:prstGeom>
          <a:noFill/>
        </p:spPr>
        <p:txBody>
          <a:bodyPr wrap="square" rtlCol="0">
            <a:spAutoFit/>
          </a:bodyPr>
          <a:lstStyle/>
          <a:p>
            <a:pPr indent="-290513">
              <a:lnSpc>
                <a:spcPct val="95000"/>
              </a:lnSpc>
              <a:buClr>
                <a:schemeClr val="tx1"/>
              </a:buClr>
            </a:pPr>
            <a:r>
              <a:rPr lang="en-US" sz="2400" dirty="0"/>
              <a:t>An increase in the population and other factors generate an increase in demand  –  a rise in the quantity demanded at any given price. </a:t>
            </a:r>
          </a:p>
        </p:txBody>
      </p:sp>
      <p:grpSp>
        <p:nvGrpSpPr>
          <p:cNvPr id="12" name="Group 42"/>
          <p:cNvGrpSpPr>
            <a:grpSpLocks/>
          </p:cNvGrpSpPr>
          <p:nvPr/>
        </p:nvGrpSpPr>
        <p:grpSpPr bwMode="auto">
          <a:xfrm>
            <a:off x="6398982" y="1842929"/>
            <a:ext cx="3744912" cy="3289300"/>
            <a:chOff x="3897313" y="1268413"/>
            <a:chExt cx="4927600" cy="4327525"/>
          </a:xfrm>
        </p:grpSpPr>
        <p:sp>
          <p:nvSpPr>
            <p:cNvPr id="13" name="Rectangle 147"/>
            <p:cNvSpPr>
              <a:spLocks noChangeArrowheads="1"/>
            </p:cNvSpPr>
            <p:nvPr/>
          </p:nvSpPr>
          <p:spPr bwMode="auto">
            <a:xfrm>
              <a:off x="6418263" y="3208925"/>
              <a:ext cx="326869" cy="28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yriad Roman"/>
                </a:rPr>
                <a:t>7.1</a:t>
              </a:r>
              <a:endParaRPr kumimoji="0" lang="en-US" sz="1400" b="0" i="0" u="none" strike="noStrike" kern="0" cap="none" spc="0" normalizeH="0" baseline="0" noProof="0">
                <a:ln>
                  <a:noFill/>
                </a:ln>
                <a:solidFill>
                  <a:sysClr val="windowText" lastClr="000000"/>
                </a:solidFill>
                <a:effectLst/>
                <a:uLnTx/>
                <a:uFillTx/>
              </a:endParaRPr>
            </a:p>
          </p:txBody>
        </p:sp>
        <p:sp>
          <p:nvSpPr>
            <p:cNvPr id="14" name="Rectangle 148"/>
            <p:cNvSpPr>
              <a:spLocks noChangeArrowheads="1"/>
            </p:cNvSpPr>
            <p:nvPr/>
          </p:nvSpPr>
          <p:spPr bwMode="auto">
            <a:xfrm>
              <a:off x="6418263" y="3553414"/>
              <a:ext cx="326869" cy="28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yriad Roman"/>
                </a:rPr>
                <a:t>7.5</a:t>
              </a:r>
              <a:endParaRPr kumimoji="0" lang="en-US" sz="1400" b="0" i="0" u="none" strike="noStrike" kern="0" cap="none" spc="0" normalizeH="0" baseline="0" noProof="0">
                <a:ln>
                  <a:noFill/>
                </a:ln>
                <a:solidFill>
                  <a:sysClr val="windowText" lastClr="000000"/>
                </a:solidFill>
                <a:effectLst/>
                <a:uLnTx/>
                <a:uFillTx/>
              </a:endParaRPr>
            </a:p>
          </p:txBody>
        </p:sp>
        <p:sp>
          <p:nvSpPr>
            <p:cNvPr id="15" name="Rectangle 149"/>
            <p:cNvSpPr>
              <a:spLocks noChangeArrowheads="1"/>
            </p:cNvSpPr>
            <p:nvPr/>
          </p:nvSpPr>
          <p:spPr bwMode="auto">
            <a:xfrm>
              <a:off x="6418263" y="3901076"/>
              <a:ext cx="326869" cy="28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yriad Roman"/>
                </a:rPr>
                <a:t>8.1</a:t>
              </a:r>
              <a:endParaRPr kumimoji="0" lang="en-US" sz="1400" b="0" i="0" u="none" strike="noStrike" kern="0" cap="none" spc="0" normalizeH="0" baseline="0" noProof="0">
                <a:ln>
                  <a:noFill/>
                </a:ln>
                <a:solidFill>
                  <a:sysClr val="windowText" lastClr="000000"/>
                </a:solidFill>
                <a:effectLst/>
                <a:uLnTx/>
                <a:uFillTx/>
              </a:endParaRPr>
            </a:p>
          </p:txBody>
        </p:sp>
        <p:sp>
          <p:nvSpPr>
            <p:cNvPr id="16" name="Rectangle 150"/>
            <p:cNvSpPr>
              <a:spLocks noChangeArrowheads="1"/>
            </p:cNvSpPr>
            <p:nvPr/>
          </p:nvSpPr>
          <p:spPr bwMode="auto">
            <a:xfrm>
              <a:off x="6418263" y="4245564"/>
              <a:ext cx="326869" cy="28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yriad Roman"/>
                </a:rPr>
                <a:t>8.9</a:t>
              </a:r>
              <a:endParaRPr kumimoji="0" lang="en-US" sz="1400" b="0" i="0" u="none" strike="noStrike" kern="0" cap="none" spc="0" normalizeH="0" baseline="0" noProof="0">
                <a:ln>
                  <a:noFill/>
                </a:ln>
                <a:solidFill>
                  <a:sysClr val="windowText" lastClr="000000"/>
                </a:solidFill>
                <a:effectLst/>
                <a:uLnTx/>
                <a:uFillTx/>
              </a:endParaRPr>
            </a:p>
          </p:txBody>
        </p:sp>
        <p:sp>
          <p:nvSpPr>
            <p:cNvPr id="17" name="Rectangle 151"/>
            <p:cNvSpPr>
              <a:spLocks noChangeArrowheads="1"/>
            </p:cNvSpPr>
            <p:nvPr/>
          </p:nvSpPr>
          <p:spPr bwMode="auto">
            <a:xfrm>
              <a:off x="6284912" y="4588464"/>
              <a:ext cx="457617" cy="28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yriad Roman"/>
                </a:rPr>
                <a:t>10.0</a:t>
              </a:r>
              <a:endParaRPr kumimoji="0" lang="en-US" sz="1400" b="0" i="0" u="none" strike="noStrike" kern="0" cap="none" spc="0" normalizeH="0" baseline="0" noProof="0">
                <a:ln>
                  <a:noFill/>
                </a:ln>
                <a:solidFill>
                  <a:sysClr val="windowText" lastClr="000000"/>
                </a:solidFill>
                <a:effectLst/>
                <a:uLnTx/>
                <a:uFillTx/>
              </a:endParaRPr>
            </a:p>
          </p:txBody>
        </p:sp>
        <p:sp>
          <p:nvSpPr>
            <p:cNvPr id="18" name="Rectangle 152"/>
            <p:cNvSpPr>
              <a:spLocks noChangeArrowheads="1"/>
            </p:cNvSpPr>
            <p:nvPr/>
          </p:nvSpPr>
          <p:spPr bwMode="auto">
            <a:xfrm>
              <a:off x="6284912" y="4932951"/>
              <a:ext cx="440071" cy="28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yriad Roman"/>
                </a:rPr>
                <a:t>11.5</a:t>
              </a:r>
              <a:endParaRPr kumimoji="0" lang="en-US" sz="1400" b="0" i="0" u="none" strike="noStrike" kern="0" cap="none" spc="0" normalizeH="0" baseline="0" noProof="0">
                <a:ln>
                  <a:noFill/>
                </a:ln>
                <a:solidFill>
                  <a:sysClr val="windowText" lastClr="000000"/>
                </a:solidFill>
                <a:effectLst/>
                <a:uLnTx/>
                <a:uFillTx/>
              </a:endParaRPr>
            </a:p>
          </p:txBody>
        </p:sp>
        <p:sp>
          <p:nvSpPr>
            <p:cNvPr id="19" name="Rectangle 153"/>
            <p:cNvSpPr>
              <a:spLocks noChangeArrowheads="1"/>
            </p:cNvSpPr>
            <p:nvPr/>
          </p:nvSpPr>
          <p:spPr bwMode="auto">
            <a:xfrm>
              <a:off x="6284912" y="5280614"/>
              <a:ext cx="457617" cy="28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yriad Roman"/>
                </a:rPr>
                <a:t>14.2</a:t>
              </a:r>
              <a:endParaRPr kumimoji="0" lang="en-US" sz="1400" b="0" i="0" u="none" strike="noStrike" kern="0" cap="none" spc="0" normalizeH="0" baseline="0" noProof="0">
                <a:ln>
                  <a:noFill/>
                </a:ln>
                <a:solidFill>
                  <a:sysClr val="windowText" lastClr="000000"/>
                </a:solidFill>
                <a:effectLst/>
                <a:uLnTx/>
                <a:uFillTx/>
              </a:endParaRPr>
            </a:p>
          </p:txBody>
        </p:sp>
        <p:sp>
          <p:nvSpPr>
            <p:cNvPr id="20" name="Rectangle 154"/>
            <p:cNvSpPr>
              <a:spLocks noChangeArrowheads="1"/>
            </p:cNvSpPr>
            <p:nvPr/>
          </p:nvSpPr>
          <p:spPr bwMode="auto">
            <a:xfrm>
              <a:off x="7883525" y="3208925"/>
              <a:ext cx="326869" cy="28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yriad Roman"/>
                </a:rPr>
                <a:t>8.5</a:t>
              </a:r>
              <a:endParaRPr kumimoji="0" lang="en-US" sz="1400" b="0" i="0" u="none" strike="noStrike" kern="0" cap="none" spc="0" normalizeH="0" baseline="0" noProof="0">
                <a:ln>
                  <a:noFill/>
                </a:ln>
                <a:solidFill>
                  <a:sysClr val="windowText" lastClr="000000"/>
                </a:solidFill>
                <a:effectLst/>
                <a:uLnTx/>
                <a:uFillTx/>
              </a:endParaRPr>
            </a:p>
          </p:txBody>
        </p:sp>
        <p:sp>
          <p:nvSpPr>
            <p:cNvPr id="21" name="Rectangle 155"/>
            <p:cNvSpPr>
              <a:spLocks noChangeArrowheads="1"/>
            </p:cNvSpPr>
            <p:nvPr/>
          </p:nvSpPr>
          <p:spPr bwMode="auto">
            <a:xfrm>
              <a:off x="7883525" y="3553414"/>
              <a:ext cx="326869" cy="28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yriad Roman"/>
                </a:rPr>
                <a:t>9.0</a:t>
              </a:r>
              <a:endParaRPr kumimoji="0" lang="en-US" sz="1400" b="0" i="0" u="none" strike="noStrike" kern="0" cap="none" spc="0" normalizeH="0" baseline="0" noProof="0">
                <a:ln>
                  <a:noFill/>
                </a:ln>
                <a:solidFill>
                  <a:sysClr val="windowText" lastClr="000000"/>
                </a:solidFill>
                <a:effectLst/>
                <a:uLnTx/>
                <a:uFillTx/>
              </a:endParaRPr>
            </a:p>
          </p:txBody>
        </p:sp>
        <p:sp>
          <p:nvSpPr>
            <p:cNvPr id="22" name="Rectangle 156"/>
            <p:cNvSpPr>
              <a:spLocks noChangeArrowheads="1"/>
            </p:cNvSpPr>
            <p:nvPr/>
          </p:nvSpPr>
          <p:spPr bwMode="auto">
            <a:xfrm>
              <a:off x="7883525" y="3901076"/>
              <a:ext cx="326869" cy="28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yriad Roman"/>
                </a:rPr>
                <a:t>9.7</a:t>
              </a:r>
              <a:endParaRPr kumimoji="0" lang="en-US" sz="1400" b="0" i="0" u="none" strike="noStrike" kern="0" cap="none" spc="0" normalizeH="0" baseline="0" noProof="0">
                <a:ln>
                  <a:noFill/>
                </a:ln>
                <a:solidFill>
                  <a:sysClr val="windowText" lastClr="000000"/>
                </a:solidFill>
                <a:effectLst/>
                <a:uLnTx/>
                <a:uFillTx/>
              </a:endParaRPr>
            </a:p>
          </p:txBody>
        </p:sp>
        <p:sp>
          <p:nvSpPr>
            <p:cNvPr id="23" name="Rectangle 157"/>
            <p:cNvSpPr>
              <a:spLocks noChangeArrowheads="1"/>
            </p:cNvSpPr>
            <p:nvPr/>
          </p:nvSpPr>
          <p:spPr bwMode="auto">
            <a:xfrm>
              <a:off x="7751762" y="4245564"/>
              <a:ext cx="457617" cy="28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yriad Roman"/>
                </a:rPr>
                <a:t>10.7</a:t>
              </a:r>
              <a:endParaRPr kumimoji="0" lang="en-US" sz="1400" b="0" i="0" u="none" strike="noStrike" kern="0" cap="none" spc="0" normalizeH="0" baseline="0" noProof="0">
                <a:ln>
                  <a:noFill/>
                </a:ln>
                <a:solidFill>
                  <a:sysClr val="windowText" lastClr="000000"/>
                </a:solidFill>
                <a:effectLst/>
                <a:uLnTx/>
                <a:uFillTx/>
              </a:endParaRPr>
            </a:p>
          </p:txBody>
        </p:sp>
        <p:sp>
          <p:nvSpPr>
            <p:cNvPr id="24" name="Rectangle 158"/>
            <p:cNvSpPr>
              <a:spLocks noChangeArrowheads="1"/>
            </p:cNvSpPr>
            <p:nvPr/>
          </p:nvSpPr>
          <p:spPr bwMode="auto">
            <a:xfrm>
              <a:off x="7751762" y="4588464"/>
              <a:ext cx="457617" cy="28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yriad Roman"/>
                </a:rPr>
                <a:t>12.0</a:t>
              </a:r>
              <a:endParaRPr kumimoji="0" lang="en-US" sz="1400" b="0" i="0" u="none" strike="noStrike" kern="0" cap="none" spc="0" normalizeH="0" baseline="0" noProof="0">
                <a:ln>
                  <a:noFill/>
                </a:ln>
                <a:solidFill>
                  <a:sysClr val="windowText" lastClr="000000"/>
                </a:solidFill>
                <a:effectLst/>
                <a:uLnTx/>
                <a:uFillTx/>
              </a:endParaRPr>
            </a:p>
          </p:txBody>
        </p:sp>
        <p:sp>
          <p:nvSpPr>
            <p:cNvPr id="25" name="Rectangle 159"/>
            <p:cNvSpPr>
              <a:spLocks noChangeArrowheads="1"/>
            </p:cNvSpPr>
            <p:nvPr/>
          </p:nvSpPr>
          <p:spPr bwMode="auto">
            <a:xfrm>
              <a:off x="7751762" y="4932951"/>
              <a:ext cx="457617" cy="28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yriad Roman"/>
                </a:rPr>
                <a:t>13.8</a:t>
              </a:r>
              <a:endParaRPr kumimoji="0" lang="en-US" sz="1400" b="0" i="0" u="none" strike="noStrike" kern="0" cap="none" spc="0" normalizeH="0" baseline="0" noProof="0">
                <a:ln>
                  <a:noFill/>
                </a:ln>
                <a:solidFill>
                  <a:sysClr val="windowText" lastClr="000000"/>
                </a:solidFill>
                <a:effectLst/>
                <a:uLnTx/>
                <a:uFillTx/>
              </a:endParaRPr>
            </a:p>
          </p:txBody>
        </p:sp>
        <p:sp>
          <p:nvSpPr>
            <p:cNvPr id="26" name="Rectangle 160"/>
            <p:cNvSpPr>
              <a:spLocks noChangeArrowheads="1"/>
            </p:cNvSpPr>
            <p:nvPr/>
          </p:nvSpPr>
          <p:spPr bwMode="auto">
            <a:xfrm>
              <a:off x="7751762" y="5280614"/>
              <a:ext cx="457617" cy="28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yriad Roman"/>
                </a:rPr>
                <a:t>17.0</a:t>
              </a:r>
              <a:endParaRPr kumimoji="0" lang="en-US" sz="1400" b="0" i="0" u="none" strike="noStrike" kern="0" cap="none" spc="0" normalizeH="0" baseline="0" noProof="0">
                <a:ln>
                  <a:noFill/>
                </a:ln>
                <a:solidFill>
                  <a:sysClr val="windowText" lastClr="000000"/>
                </a:solidFill>
                <a:effectLst/>
                <a:uLnTx/>
                <a:uFillTx/>
              </a:endParaRPr>
            </a:p>
          </p:txBody>
        </p:sp>
        <p:sp>
          <p:nvSpPr>
            <p:cNvPr id="27" name="Rectangle 161"/>
            <p:cNvSpPr>
              <a:spLocks noChangeArrowheads="1"/>
            </p:cNvSpPr>
            <p:nvPr/>
          </p:nvSpPr>
          <p:spPr bwMode="auto">
            <a:xfrm>
              <a:off x="3897313" y="1734164"/>
              <a:ext cx="4927600" cy="1409788"/>
            </a:xfrm>
            <a:prstGeom prst="rect">
              <a:avLst/>
            </a:prstGeom>
            <a:solidFill>
              <a:srgbClr val="F79646">
                <a:lumMod val="40000"/>
                <a:lumOff val="60000"/>
              </a:srgbClr>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8" name="Line 162"/>
            <p:cNvSpPr>
              <a:spLocks noChangeShapeType="1"/>
            </p:cNvSpPr>
            <p:nvPr/>
          </p:nvSpPr>
          <p:spPr bwMode="auto">
            <a:xfrm>
              <a:off x="3897313" y="3143250"/>
              <a:ext cx="4927600" cy="0"/>
            </a:xfrm>
            <a:prstGeom prst="line">
              <a:avLst/>
            </a:prstGeom>
            <a:noFill/>
            <a:ln w="12700">
              <a:solidFill>
                <a:srgbClr val="BCBEC0"/>
              </a:solidFill>
              <a:miter lim="800000"/>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 name="Line 163"/>
            <p:cNvSpPr>
              <a:spLocks noChangeShapeType="1"/>
            </p:cNvSpPr>
            <p:nvPr/>
          </p:nvSpPr>
          <p:spPr bwMode="auto">
            <a:xfrm>
              <a:off x="3897313" y="1733550"/>
              <a:ext cx="4927600" cy="0"/>
            </a:xfrm>
            <a:prstGeom prst="line">
              <a:avLst/>
            </a:prstGeom>
            <a:noFill/>
            <a:ln w="12700">
              <a:solidFill>
                <a:srgbClr val="BCBEC0"/>
              </a:solidFill>
              <a:miter lim="800000"/>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 name="Rectangle 185"/>
            <p:cNvSpPr>
              <a:spLocks noChangeArrowheads="1"/>
            </p:cNvSpPr>
            <p:nvPr/>
          </p:nvSpPr>
          <p:spPr bwMode="auto">
            <a:xfrm>
              <a:off x="6167900" y="2778845"/>
              <a:ext cx="915414" cy="364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in 2012</a:t>
              </a:r>
              <a:endParaRPr kumimoji="0" lang="en-US" sz="1800" b="0" i="0" u="none" strike="noStrike" kern="0" cap="none" spc="0" normalizeH="0" baseline="0" noProof="0" dirty="0">
                <a:ln>
                  <a:noFill/>
                </a:ln>
                <a:solidFill>
                  <a:sysClr val="windowText" lastClr="000000"/>
                </a:solidFill>
                <a:effectLst/>
                <a:uLnTx/>
                <a:uFillTx/>
              </a:endParaRPr>
            </a:p>
          </p:txBody>
        </p:sp>
        <p:sp>
          <p:nvSpPr>
            <p:cNvPr id="31" name="Rectangle 186"/>
            <p:cNvSpPr>
              <a:spLocks noChangeArrowheads="1"/>
            </p:cNvSpPr>
            <p:nvPr/>
          </p:nvSpPr>
          <p:spPr bwMode="auto">
            <a:xfrm>
              <a:off x="7691900" y="2778845"/>
              <a:ext cx="915414" cy="364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in 2013</a:t>
              </a:r>
              <a:endParaRPr kumimoji="0" lang="en-US" sz="1800" b="0" i="0" u="none" strike="noStrike" kern="0" cap="none" spc="0" normalizeH="0" baseline="0" noProof="0" dirty="0">
                <a:ln>
                  <a:noFill/>
                </a:ln>
                <a:solidFill>
                  <a:sysClr val="windowText" lastClr="000000"/>
                </a:solidFill>
                <a:effectLst/>
                <a:uLnTx/>
                <a:uFillTx/>
              </a:endParaRPr>
            </a:p>
          </p:txBody>
        </p:sp>
        <p:sp>
          <p:nvSpPr>
            <p:cNvPr id="32" name="Rectangle 187"/>
            <p:cNvSpPr>
              <a:spLocks noChangeArrowheads="1"/>
            </p:cNvSpPr>
            <p:nvPr/>
          </p:nvSpPr>
          <p:spPr bwMode="auto">
            <a:xfrm>
              <a:off x="4549774" y="3218451"/>
              <a:ext cx="588364" cy="28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yriad Roman"/>
                </a:rPr>
                <a:t>$2.00</a:t>
              </a:r>
              <a:endParaRPr kumimoji="0" lang="en-US" sz="1400" b="0" i="0" u="none" strike="noStrike" kern="0" cap="none" spc="0" normalizeH="0" baseline="0" noProof="0">
                <a:ln>
                  <a:noFill/>
                </a:ln>
                <a:solidFill>
                  <a:sysClr val="windowText" lastClr="000000"/>
                </a:solidFill>
                <a:effectLst/>
                <a:uLnTx/>
                <a:uFillTx/>
              </a:endParaRPr>
            </a:p>
          </p:txBody>
        </p:sp>
        <p:sp>
          <p:nvSpPr>
            <p:cNvPr id="33" name="Line 200"/>
            <p:cNvSpPr>
              <a:spLocks noChangeShapeType="1"/>
            </p:cNvSpPr>
            <p:nvPr/>
          </p:nvSpPr>
          <p:spPr bwMode="auto">
            <a:xfrm>
              <a:off x="3897313" y="3516313"/>
              <a:ext cx="4927600" cy="0"/>
            </a:xfrm>
            <a:prstGeom prst="line">
              <a:avLst/>
            </a:prstGeom>
            <a:noFill/>
            <a:ln w="6350">
              <a:solidFill>
                <a:srgbClr val="D1D3D4"/>
              </a:solidFill>
              <a:miter lim="800000"/>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 name="Line 202"/>
            <p:cNvSpPr>
              <a:spLocks noChangeShapeType="1"/>
            </p:cNvSpPr>
            <p:nvPr/>
          </p:nvSpPr>
          <p:spPr bwMode="auto">
            <a:xfrm>
              <a:off x="3897313" y="4152900"/>
              <a:ext cx="4927600" cy="0"/>
            </a:xfrm>
            <a:prstGeom prst="line">
              <a:avLst/>
            </a:prstGeom>
            <a:noFill/>
            <a:ln w="6350">
              <a:solidFill>
                <a:srgbClr val="D1D3D4"/>
              </a:solidFill>
              <a:miter lim="800000"/>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Line 203"/>
            <p:cNvSpPr>
              <a:spLocks noChangeShapeType="1"/>
            </p:cNvSpPr>
            <p:nvPr/>
          </p:nvSpPr>
          <p:spPr bwMode="auto">
            <a:xfrm>
              <a:off x="3897313" y="4513263"/>
              <a:ext cx="4927600" cy="0"/>
            </a:xfrm>
            <a:prstGeom prst="line">
              <a:avLst/>
            </a:prstGeom>
            <a:noFill/>
            <a:ln w="6350">
              <a:solidFill>
                <a:srgbClr val="D1D3D4"/>
              </a:solidFill>
              <a:miter lim="800000"/>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Line 204"/>
            <p:cNvSpPr>
              <a:spLocks noChangeShapeType="1"/>
            </p:cNvSpPr>
            <p:nvPr/>
          </p:nvSpPr>
          <p:spPr bwMode="auto">
            <a:xfrm>
              <a:off x="3897313" y="4848225"/>
              <a:ext cx="4927600" cy="0"/>
            </a:xfrm>
            <a:prstGeom prst="line">
              <a:avLst/>
            </a:prstGeom>
            <a:noFill/>
            <a:ln w="6350">
              <a:solidFill>
                <a:srgbClr val="D1D3D4"/>
              </a:solidFill>
              <a:miter lim="800000"/>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Line 205"/>
            <p:cNvSpPr>
              <a:spLocks noChangeShapeType="1"/>
            </p:cNvSpPr>
            <p:nvPr/>
          </p:nvSpPr>
          <p:spPr bwMode="auto">
            <a:xfrm>
              <a:off x="3897313" y="5208588"/>
              <a:ext cx="4927600" cy="0"/>
            </a:xfrm>
            <a:prstGeom prst="line">
              <a:avLst/>
            </a:prstGeom>
            <a:noFill/>
            <a:ln w="6350">
              <a:solidFill>
                <a:srgbClr val="D1D3D4"/>
              </a:solidFill>
              <a:miter lim="800000"/>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Line 206"/>
            <p:cNvSpPr>
              <a:spLocks noChangeShapeType="1"/>
            </p:cNvSpPr>
            <p:nvPr/>
          </p:nvSpPr>
          <p:spPr bwMode="auto">
            <a:xfrm>
              <a:off x="5872163" y="2731999"/>
              <a:ext cx="2824162" cy="0"/>
            </a:xfrm>
            <a:prstGeom prst="line">
              <a:avLst/>
            </a:prstGeom>
            <a:noFill/>
            <a:ln w="6350">
              <a:solidFill>
                <a:srgbClr val="000000"/>
              </a:solidFill>
              <a:miter lim="800000"/>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Line 207"/>
            <p:cNvSpPr>
              <a:spLocks noChangeShapeType="1"/>
            </p:cNvSpPr>
            <p:nvPr/>
          </p:nvSpPr>
          <p:spPr bwMode="auto">
            <a:xfrm flipV="1">
              <a:off x="5767388" y="1719263"/>
              <a:ext cx="0" cy="3835400"/>
            </a:xfrm>
            <a:prstGeom prst="line">
              <a:avLst/>
            </a:prstGeom>
            <a:noFill/>
            <a:ln w="12700">
              <a:solidFill>
                <a:srgbClr val="BCBEC0"/>
              </a:solidFill>
              <a:miter lim="800000"/>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Line 208"/>
            <p:cNvSpPr>
              <a:spLocks noChangeShapeType="1"/>
            </p:cNvSpPr>
            <p:nvPr/>
          </p:nvSpPr>
          <p:spPr bwMode="auto">
            <a:xfrm flipV="1">
              <a:off x="7261225" y="3200400"/>
              <a:ext cx="0" cy="2395538"/>
            </a:xfrm>
            <a:prstGeom prst="line">
              <a:avLst/>
            </a:prstGeom>
            <a:noFill/>
            <a:ln w="12700">
              <a:solidFill>
                <a:srgbClr val="BCBEC0"/>
              </a:solidFill>
              <a:miter lim="800000"/>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Rectangle 209"/>
            <p:cNvSpPr>
              <a:spLocks noChangeArrowheads="1"/>
            </p:cNvSpPr>
            <p:nvPr/>
          </p:nvSpPr>
          <p:spPr bwMode="auto">
            <a:xfrm>
              <a:off x="3897313" y="1268413"/>
              <a:ext cx="4927600" cy="4286250"/>
            </a:xfrm>
            <a:prstGeom prst="rect">
              <a:avLst/>
            </a:prstGeom>
            <a:noFill/>
            <a:ln w="23813">
              <a:solidFill>
                <a:srgbClr val="E6D3CA"/>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Rectangle 210"/>
            <p:cNvSpPr>
              <a:spLocks noChangeArrowheads="1"/>
            </p:cNvSpPr>
            <p:nvPr/>
          </p:nvSpPr>
          <p:spPr bwMode="auto">
            <a:xfrm>
              <a:off x="4684713" y="3545476"/>
              <a:ext cx="457617" cy="28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yriad Roman"/>
                </a:rPr>
                <a:t>1.75</a:t>
              </a:r>
              <a:endParaRPr kumimoji="0" lang="en-US" sz="1400" b="0" i="0" u="none" strike="noStrike" kern="0" cap="none" spc="0" normalizeH="0" baseline="0" noProof="0">
                <a:ln>
                  <a:noFill/>
                </a:ln>
                <a:solidFill>
                  <a:sysClr val="windowText" lastClr="000000"/>
                </a:solidFill>
                <a:effectLst/>
                <a:uLnTx/>
                <a:uFillTx/>
              </a:endParaRPr>
            </a:p>
          </p:txBody>
        </p:sp>
        <p:sp>
          <p:nvSpPr>
            <p:cNvPr id="43" name="Rectangle 211"/>
            <p:cNvSpPr>
              <a:spLocks noChangeArrowheads="1"/>
            </p:cNvSpPr>
            <p:nvPr/>
          </p:nvSpPr>
          <p:spPr bwMode="auto">
            <a:xfrm>
              <a:off x="4684713" y="3889964"/>
              <a:ext cx="457617" cy="28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yriad Roman"/>
                </a:rPr>
                <a:t>1.50</a:t>
              </a:r>
              <a:endParaRPr kumimoji="0" lang="en-US" sz="1400" b="0" i="0" u="none" strike="noStrike" kern="0" cap="none" spc="0" normalizeH="0" baseline="0" noProof="0">
                <a:ln>
                  <a:noFill/>
                </a:ln>
                <a:solidFill>
                  <a:sysClr val="windowText" lastClr="000000"/>
                </a:solidFill>
                <a:effectLst/>
                <a:uLnTx/>
                <a:uFillTx/>
              </a:endParaRPr>
            </a:p>
          </p:txBody>
        </p:sp>
        <p:sp>
          <p:nvSpPr>
            <p:cNvPr id="44" name="Rectangle 212"/>
            <p:cNvSpPr>
              <a:spLocks noChangeArrowheads="1"/>
            </p:cNvSpPr>
            <p:nvPr/>
          </p:nvSpPr>
          <p:spPr bwMode="auto">
            <a:xfrm>
              <a:off x="4684713" y="4237626"/>
              <a:ext cx="457617" cy="28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yriad Roman"/>
                </a:rPr>
                <a:t>1.25</a:t>
              </a:r>
              <a:endParaRPr kumimoji="0" lang="en-US" sz="1400" b="0" i="0" u="none" strike="noStrike" kern="0" cap="none" spc="0" normalizeH="0" baseline="0" noProof="0">
                <a:ln>
                  <a:noFill/>
                </a:ln>
                <a:solidFill>
                  <a:sysClr val="windowText" lastClr="000000"/>
                </a:solidFill>
                <a:effectLst/>
                <a:uLnTx/>
                <a:uFillTx/>
              </a:endParaRPr>
            </a:p>
          </p:txBody>
        </p:sp>
        <p:sp>
          <p:nvSpPr>
            <p:cNvPr id="45" name="Rectangle 213"/>
            <p:cNvSpPr>
              <a:spLocks noChangeArrowheads="1"/>
            </p:cNvSpPr>
            <p:nvPr/>
          </p:nvSpPr>
          <p:spPr bwMode="auto">
            <a:xfrm>
              <a:off x="4684713" y="4582113"/>
              <a:ext cx="457617" cy="28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yriad Roman"/>
                </a:rPr>
                <a:t>1.00</a:t>
              </a:r>
              <a:endParaRPr kumimoji="0" lang="en-US" sz="1400" b="0" i="0" u="none" strike="noStrike" kern="0" cap="none" spc="0" normalizeH="0" baseline="0" noProof="0">
                <a:ln>
                  <a:noFill/>
                </a:ln>
                <a:solidFill>
                  <a:sysClr val="windowText" lastClr="000000"/>
                </a:solidFill>
                <a:effectLst/>
                <a:uLnTx/>
                <a:uFillTx/>
              </a:endParaRPr>
            </a:p>
          </p:txBody>
        </p:sp>
        <p:sp>
          <p:nvSpPr>
            <p:cNvPr id="46" name="Rectangle 214"/>
            <p:cNvSpPr>
              <a:spLocks noChangeArrowheads="1"/>
            </p:cNvSpPr>
            <p:nvPr/>
          </p:nvSpPr>
          <p:spPr bwMode="auto">
            <a:xfrm>
              <a:off x="4684713" y="4925014"/>
              <a:ext cx="457617" cy="28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yriad Roman"/>
                </a:rPr>
                <a:t>0.75</a:t>
              </a:r>
              <a:endParaRPr kumimoji="0" lang="en-US" sz="1400" b="0" i="0" u="none" strike="noStrike" kern="0" cap="none" spc="0" normalizeH="0" baseline="0" noProof="0">
                <a:ln>
                  <a:noFill/>
                </a:ln>
                <a:solidFill>
                  <a:sysClr val="windowText" lastClr="000000"/>
                </a:solidFill>
                <a:effectLst/>
                <a:uLnTx/>
                <a:uFillTx/>
              </a:endParaRPr>
            </a:p>
          </p:txBody>
        </p:sp>
        <p:sp>
          <p:nvSpPr>
            <p:cNvPr id="47" name="Rectangle 215"/>
            <p:cNvSpPr>
              <a:spLocks noChangeArrowheads="1"/>
            </p:cNvSpPr>
            <p:nvPr/>
          </p:nvSpPr>
          <p:spPr bwMode="auto">
            <a:xfrm>
              <a:off x="4684713" y="5269501"/>
              <a:ext cx="457617" cy="28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yriad Roman"/>
                </a:rPr>
                <a:t>0.50</a:t>
              </a:r>
              <a:endParaRPr kumimoji="0" lang="en-US" sz="1400" b="0" i="0" u="none" strike="noStrike" kern="0" cap="none" spc="0" normalizeH="0" baseline="0" noProof="0">
                <a:ln>
                  <a:noFill/>
                </a:ln>
                <a:solidFill>
                  <a:sysClr val="windowText" lastClr="000000"/>
                </a:solidFill>
                <a:effectLst/>
                <a:uLnTx/>
                <a:uFillTx/>
              </a:endParaRPr>
            </a:p>
          </p:txBody>
        </p:sp>
        <p:sp>
          <p:nvSpPr>
            <p:cNvPr id="48" name="Rectangle 216"/>
            <p:cNvSpPr>
              <a:spLocks noChangeArrowheads="1"/>
            </p:cNvSpPr>
            <p:nvPr/>
          </p:nvSpPr>
          <p:spPr bwMode="auto">
            <a:xfrm>
              <a:off x="4114800" y="1926275"/>
              <a:ext cx="1435100" cy="9718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marL="1588" marR="0" lvl="0" indent="-1588"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cs typeface="Arial" pitchFamily="34" charset="0"/>
                </a:rPr>
                <a:t>Price of cotton</a:t>
              </a:r>
            </a:p>
            <a:p>
              <a:pPr marL="1588" marR="0" lvl="0" indent="-1588"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cs typeface="Arial" pitchFamily="34" charset="0"/>
                </a:rPr>
                <a:t> (per pound)</a:t>
              </a:r>
              <a:endParaRPr kumimoji="0" lang="en-US" sz="1600" b="0" i="0" u="none" strike="noStrike" kern="0" cap="none" spc="0" normalizeH="0" baseline="0" noProof="0" dirty="0">
                <a:ln>
                  <a:noFill/>
                </a:ln>
                <a:solidFill>
                  <a:sysClr val="windowText" lastClr="000000"/>
                </a:solidFill>
                <a:effectLst/>
                <a:uLnTx/>
                <a:uFillTx/>
                <a:cs typeface="Arial" pitchFamily="34" charset="0"/>
              </a:endParaRPr>
            </a:p>
          </p:txBody>
        </p:sp>
        <p:sp>
          <p:nvSpPr>
            <p:cNvPr id="49" name="Rectangle 217"/>
            <p:cNvSpPr>
              <a:spLocks noChangeArrowheads="1"/>
            </p:cNvSpPr>
            <p:nvPr/>
          </p:nvSpPr>
          <p:spPr bwMode="auto">
            <a:xfrm>
              <a:off x="5870898" y="1738314"/>
              <a:ext cx="2819406" cy="9718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marL="1588" marR="0" lvl="0" indent="-1588"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cs typeface="Arial" pitchFamily="34" charset="0"/>
                </a:rPr>
                <a:t>Quantity of cotton demanded </a:t>
              </a:r>
            </a:p>
            <a:p>
              <a:pPr marL="1588" marR="0" lvl="0" indent="-1588"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cs typeface="Arial" pitchFamily="34" charset="0"/>
                </a:rPr>
                <a:t>(billions of pounds)</a:t>
              </a:r>
              <a:endParaRPr kumimoji="0" lang="en-US" sz="1600" b="0" i="0" u="none" strike="noStrike" kern="0" cap="none" spc="0" normalizeH="0" baseline="0" noProof="0" dirty="0">
                <a:ln>
                  <a:noFill/>
                </a:ln>
                <a:solidFill>
                  <a:sysClr val="windowText" lastClr="000000"/>
                </a:solidFill>
                <a:effectLst/>
                <a:uLnTx/>
                <a:uFillTx/>
                <a:cs typeface="Arial" pitchFamily="34" charset="0"/>
              </a:endParaRPr>
            </a:p>
          </p:txBody>
        </p:sp>
        <p:sp>
          <p:nvSpPr>
            <p:cNvPr id="50" name="Rectangle 218"/>
            <p:cNvSpPr>
              <a:spLocks noChangeArrowheads="1"/>
            </p:cNvSpPr>
            <p:nvPr/>
          </p:nvSpPr>
          <p:spPr bwMode="auto">
            <a:xfrm>
              <a:off x="4524667" y="1381125"/>
              <a:ext cx="3374801" cy="283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Myriad Roman"/>
                </a:rPr>
                <a:t>Demand Schedules for Cotton</a:t>
              </a:r>
              <a:endParaRPr kumimoji="0" lang="en-US" sz="1400" b="1" i="0" u="none" strike="noStrike" kern="0" cap="none" spc="0" normalizeH="0" baseline="0" noProof="0" dirty="0">
                <a:ln>
                  <a:noFill/>
                </a:ln>
                <a:solidFill>
                  <a:sysClr val="windowText" lastClr="000000"/>
                </a:solidFill>
                <a:effectLst/>
                <a:uLnTx/>
                <a:uFillTx/>
              </a:endParaRPr>
            </a:p>
          </p:txBody>
        </p:sp>
        <p:sp>
          <p:nvSpPr>
            <p:cNvPr id="51" name="Line 202"/>
            <p:cNvSpPr>
              <a:spLocks noChangeShapeType="1"/>
            </p:cNvSpPr>
            <p:nvPr/>
          </p:nvSpPr>
          <p:spPr bwMode="auto">
            <a:xfrm>
              <a:off x="3897313" y="3849655"/>
              <a:ext cx="4927600" cy="0"/>
            </a:xfrm>
            <a:prstGeom prst="line">
              <a:avLst/>
            </a:prstGeom>
            <a:noFill/>
            <a:ln w="6350">
              <a:solidFill>
                <a:srgbClr val="D1D3D4"/>
              </a:solidFill>
              <a:miter lim="800000"/>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53" name="TextBox 52"/>
          <p:cNvSpPr txBox="1"/>
          <p:nvPr/>
        </p:nvSpPr>
        <p:spPr>
          <a:xfrm>
            <a:off x="9441297" y="6377078"/>
            <a:ext cx="1492716"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2 | Module 5</a:t>
            </a:r>
          </a:p>
        </p:txBody>
      </p:sp>
    </p:spTree>
    <p:extLst>
      <p:ext uri="{BB962C8B-B14F-4D97-AF65-F5344CB8AC3E}">
        <p14:creationId xmlns:p14="http://schemas.microsoft.com/office/powerpoint/2010/main" val="103335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Shifts of the Demand Curve</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780566" y="1610371"/>
            <a:ext cx="4647646" cy="8186857"/>
          </a:xfrm>
          <a:prstGeom prst="rect">
            <a:avLst/>
          </a:prstGeom>
          <a:noFill/>
        </p:spPr>
        <p:txBody>
          <a:bodyPr wrap="square" rtlCol="0">
            <a:spAutoFit/>
          </a:bodyPr>
          <a:lstStyle/>
          <a:p>
            <a:pPr marL="295275" lvl="0" indent="-290513" fontAlgn="base">
              <a:lnSpc>
                <a:spcPct val="95000"/>
              </a:lnSpc>
              <a:spcBef>
                <a:spcPct val="20000"/>
              </a:spcBef>
              <a:spcAft>
                <a:spcPct val="0"/>
              </a:spcAft>
              <a:buClr>
                <a:prstClr val="black"/>
              </a:buClr>
              <a:buFont typeface="Arial" pitchFamily="34" charset="0"/>
              <a:buChar char="•"/>
            </a:pPr>
            <a:r>
              <a:rPr lang="en-US" sz="2400" dirty="0">
                <a:solidFill>
                  <a:prstClr val="black"/>
                </a:solidFill>
              </a:rPr>
              <a:t>This is represented by the two demand schedules: </a:t>
            </a:r>
          </a:p>
          <a:p>
            <a:pPr marL="820738" lvl="1" indent="-290513" fontAlgn="base">
              <a:lnSpc>
                <a:spcPct val="95000"/>
              </a:lnSpc>
              <a:spcBef>
                <a:spcPct val="20000"/>
              </a:spcBef>
              <a:spcAft>
                <a:spcPct val="0"/>
              </a:spcAft>
              <a:buClr>
                <a:prstClr val="black"/>
              </a:buClr>
              <a:buFont typeface="Arial" pitchFamily="34" charset="0"/>
              <a:buChar char="–"/>
            </a:pPr>
            <a:endParaRPr lang="en-US" sz="2000" dirty="0">
              <a:solidFill>
                <a:prstClr val="black"/>
              </a:solidFill>
            </a:endParaRPr>
          </a:p>
          <a:p>
            <a:pPr marL="820738" lvl="1" indent="-290513" fontAlgn="base">
              <a:lnSpc>
                <a:spcPct val="95000"/>
              </a:lnSpc>
              <a:spcBef>
                <a:spcPct val="20000"/>
              </a:spcBef>
              <a:spcAft>
                <a:spcPct val="0"/>
              </a:spcAft>
              <a:buClr>
                <a:prstClr val="black"/>
              </a:buClr>
              <a:buFont typeface="Arial" pitchFamily="34" charset="0"/>
              <a:buChar char="–"/>
            </a:pPr>
            <a:r>
              <a:rPr lang="en-US" sz="2400" dirty="0">
                <a:solidFill>
                  <a:prstClr val="black"/>
                </a:solidFill>
              </a:rPr>
              <a:t>One showing demand in 2012, before the rise in population.</a:t>
            </a:r>
          </a:p>
          <a:p>
            <a:pPr marL="820738" lvl="1" indent="-290513" fontAlgn="base">
              <a:lnSpc>
                <a:spcPct val="95000"/>
              </a:lnSpc>
              <a:spcBef>
                <a:spcPct val="20000"/>
              </a:spcBef>
              <a:spcAft>
                <a:spcPct val="0"/>
              </a:spcAft>
              <a:buClr>
                <a:prstClr val="black"/>
              </a:buClr>
              <a:buFont typeface="Arial" pitchFamily="34" charset="0"/>
              <a:buChar char="–"/>
            </a:pPr>
            <a:endParaRPr lang="en-US" sz="2000" dirty="0">
              <a:solidFill>
                <a:prstClr val="black"/>
              </a:solidFill>
            </a:endParaRPr>
          </a:p>
          <a:p>
            <a:pPr marL="820738" lvl="1" indent="-290513" fontAlgn="base">
              <a:lnSpc>
                <a:spcPct val="95000"/>
              </a:lnSpc>
              <a:spcBef>
                <a:spcPct val="20000"/>
              </a:spcBef>
              <a:spcAft>
                <a:spcPct val="0"/>
              </a:spcAft>
              <a:buClr>
                <a:prstClr val="black"/>
              </a:buClr>
              <a:buFont typeface="Arial" pitchFamily="34" charset="0"/>
              <a:buChar char="–"/>
            </a:pPr>
            <a:r>
              <a:rPr lang="en-US" sz="2400" dirty="0">
                <a:solidFill>
                  <a:prstClr val="black"/>
                </a:solidFill>
              </a:rPr>
              <a:t>The other showing demand in 2013, after the rise in population.</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pSp>
        <p:nvGrpSpPr>
          <p:cNvPr id="12" name="Group 42"/>
          <p:cNvGrpSpPr>
            <a:grpSpLocks/>
          </p:cNvGrpSpPr>
          <p:nvPr/>
        </p:nvGrpSpPr>
        <p:grpSpPr bwMode="auto">
          <a:xfrm>
            <a:off x="6317131" y="1610371"/>
            <a:ext cx="3744912" cy="3289300"/>
            <a:chOff x="3897313" y="1268413"/>
            <a:chExt cx="4927600" cy="4327525"/>
          </a:xfrm>
        </p:grpSpPr>
        <p:sp>
          <p:nvSpPr>
            <p:cNvPr id="13" name="Rectangle 147"/>
            <p:cNvSpPr>
              <a:spLocks noChangeArrowheads="1"/>
            </p:cNvSpPr>
            <p:nvPr/>
          </p:nvSpPr>
          <p:spPr bwMode="auto">
            <a:xfrm>
              <a:off x="6418263" y="3208925"/>
              <a:ext cx="326869" cy="28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yriad Roman"/>
                </a:rPr>
                <a:t>7.1</a:t>
              </a:r>
              <a:endParaRPr kumimoji="0" lang="en-US" sz="1400" b="0" i="0" u="none" strike="noStrike" kern="0" cap="none" spc="0" normalizeH="0" baseline="0" noProof="0">
                <a:ln>
                  <a:noFill/>
                </a:ln>
                <a:solidFill>
                  <a:sysClr val="windowText" lastClr="000000"/>
                </a:solidFill>
                <a:effectLst/>
                <a:uLnTx/>
                <a:uFillTx/>
              </a:endParaRPr>
            </a:p>
          </p:txBody>
        </p:sp>
        <p:sp>
          <p:nvSpPr>
            <p:cNvPr id="14" name="Rectangle 148"/>
            <p:cNvSpPr>
              <a:spLocks noChangeArrowheads="1"/>
            </p:cNvSpPr>
            <p:nvPr/>
          </p:nvSpPr>
          <p:spPr bwMode="auto">
            <a:xfrm>
              <a:off x="6418263" y="3553414"/>
              <a:ext cx="326869" cy="28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yriad Roman"/>
                </a:rPr>
                <a:t>7.5</a:t>
              </a:r>
              <a:endParaRPr kumimoji="0" lang="en-US" sz="1400" b="0" i="0" u="none" strike="noStrike" kern="0" cap="none" spc="0" normalizeH="0" baseline="0" noProof="0">
                <a:ln>
                  <a:noFill/>
                </a:ln>
                <a:solidFill>
                  <a:sysClr val="windowText" lastClr="000000"/>
                </a:solidFill>
                <a:effectLst/>
                <a:uLnTx/>
                <a:uFillTx/>
              </a:endParaRPr>
            </a:p>
          </p:txBody>
        </p:sp>
        <p:sp>
          <p:nvSpPr>
            <p:cNvPr id="15" name="Rectangle 149"/>
            <p:cNvSpPr>
              <a:spLocks noChangeArrowheads="1"/>
            </p:cNvSpPr>
            <p:nvPr/>
          </p:nvSpPr>
          <p:spPr bwMode="auto">
            <a:xfrm>
              <a:off x="6418263" y="3901076"/>
              <a:ext cx="326869" cy="28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yriad Roman"/>
                </a:rPr>
                <a:t>8.1</a:t>
              </a:r>
              <a:endParaRPr kumimoji="0" lang="en-US" sz="1400" b="0" i="0" u="none" strike="noStrike" kern="0" cap="none" spc="0" normalizeH="0" baseline="0" noProof="0">
                <a:ln>
                  <a:noFill/>
                </a:ln>
                <a:solidFill>
                  <a:sysClr val="windowText" lastClr="000000"/>
                </a:solidFill>
                <a:effectLst/>
                <a:uLnTx/>
                <a:uFillTx/>
              </a:endParaRPr>
            </a:p>
          </p:txBody>
        </p:sp>
        <p:sp>
          <p:nvSpPr>
            <p:cNvPr id="16" name="Rectangle 150"/>
            <p:cNvSpPr>
              <a:spLocks noChangeArrowheads="1"/>
            </p:cNvSpPr>
            <p:nvPr/>
          </p:nvSpPr>
          <p:spPr bwMode="auto">
            <a:xfrm>
              <a:off x="6418263" y="4245564"/>
              <a:ext cx="326869" cy="28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yriad Roman"/>
                </a:rPr>
                <a:t>8.9</a:t>
              </a:r>
              <a:endParaRPr kumimoji="0" lang="en-US" sz="1400" b="0" i="0" u="none" strike="noStrike" kern="0" cap="none" spc="0" normalizeH="0" baseline="0" noProof="0">
                <a:ln>
                  <a:noFill/>
                </a:ln>
                <a:solidFill>
                  <a:sysClr val="windowText" lastClr="000000"/>
                </a:solidFill>
                <a:effectLst/>
                <a:uLnTx/>
                <a:uFillTx/>
              </a:endParaRPr>
            </a:p>
          </p:txBody>
        </p:sp>
        <p:sp>
          <p:nvSpPr>
            <p:cNvPr id="17" name="Rectangle 151"/>
            <p:cNvSpPr>
              <a:spLocks noChangeArrowheads="1"/>
            </p:cNvSpPr>
            <p:nvPr/>
          </p:nvSpPr>
          <p:spPr bwMode="auto">
            <a:xfrm>
              <a:off x="6284912" y="4588464"/>
              <a:ext cx="457617" cy="28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yriad Roman"/>
                </a:rPr>
                <a:t>10.0</a:t>
              </a:r>
              <a:endParaRPr kumimoji="0" lang="en-US" sz="1400" b="0" i="0" u="none" strike="noStrike" kern="0" cap="none" spc="0" normalizeH="0" baseline="0" noProof="0">
                <a:ln>
                  <a:noFill/>
                </a:ln>
                <a:solidFill>
                  <a:sysClr val="windowText" lastClr="000000"/>
                </a:solidFill>
                <a:effectLst/>
                <a:uLnTx/>
                <a:uFillTx/>
              </a:endParaRPr>
            </a:p>
          </p:txBody>
        </p:sp>
        <p:sp>
          <p:nvSpPr>
            <p:cNvPr id="18" name="Rectangle 152"/>
            <p:cNvSpPr>
              <a:spLocks noChangeArrowheads="1"/>
            </p:cNvSpPr>
            <p:nvPr/>
          </p:nvSpPr>
          <p:spPr bwMode="auto">
            <a:xfrm>
              <a:off x="6284912" y="4932951"/>
              <a:ext cx="440071" cy="28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yriad Roman"/>
                </a:rPr>
                <a:t>11.5</a:t>
              </a:r>
              <a:endParaRPr kumimoji="0" lang="en-US" sz="1400" b="0" i="0" u="none" strike="noStrike" kern="0" cap="none" spc="0" normalizeH="0" baseline="0" noProof="0">
                <a:ln>
                  <a:noFill/>
                </a:ln>
                <a:solidFill>
                  <a:sysClr val="windowText" lastClr="000000"/>
                </a:solidFill>
                <a:effectLst/>
                <a:uLnTx/>
                <a:uFillTx/>
              </a:endParaRPr>
            </a:p>
          </p:txBody>
        </p:sp>
        <p:sp>
          <p:nvSpPr>
            <p:cNvPr id="19" name="Rectangle 153"/>
            <p:cNvSpPr>
              <a:spLocks noChangeArrowheads="1"/>
            </p:cNvSpPr>
            <p:nvPr/>
          </p:nvSpPr>
          <p:spPr bwMode="auto">
            <a:xfrm>
              <a:off x="6284912" y="5280614"/>
              <a:ext cx="457617" cy="28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yriad Roman"/>
                </a:rPr>
                <a:t>14.2</a:t>
              </a:r>
              <a:endParaRPr kumimoji="0" lang="en-US" sz="1400" b="0" i="0" u="none" strike="noStrike" kern="0" cap="none" spc="0" normalizeH="0" baseline="0" noProof="0">
                <a:ln>
                  <a:noFill/>
                </a:ln>
                <a:solidFill>
                  <a:sysClr val="windowText" lastClr="000000"/>
                </a:solidFill>
                <a:effectLst/>
                <a:uLnTx/>
                <a:uFillTx/>
              </a:endParaRPr>
            </a:p>
          </p:txBody>
        </p:sp>
        <p:sp>
          <p:nvSpPr>
            <p:cNvPr id="20" name="Rectangle 154"/>
            <p:cNvSpPr>
              <a:spLocks noChangeArrowheads="1"/>
            </p:cNvSpPr>
            <p:nvPr/>
          </p:nvSpPr>
          <p:spPr bwMode="auto">
            <a:xfrm>
              <a:off x="7883525" y="3208925"/>
              <a:ext cx="326869" cy="28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yriad Roman"/>
                </a:rPr>
                <a:t>8.5</a:t>
              </a:r>
              <a:endParaRPr kumimoji="0" lang="en-US" sz="1400" b="0" i="0" u="none" strike="noStrike" kern="0" cap="none" spc="0" normalizeH="0" baseline="0" noProof="0">
                <a:ln>
                  <a:noFill/>
                </a:ln>
                <a:solidFill>
                  <a:sysClr val="windowText" lastClr="000000"/>
                </a:solidFill>
                <a:effectLst/>
                <a:uLnTx/>
                <a:uFillTx/>
              </a:endParaRPr>
            </a:p>
          </p:txBody>
        </p:sp>
        <p:sp>
          <p:nvSpPr>
            <p:cNvPr id="21" name="Rectangle 155"/>
            <p:cNvSpPr>
              <a:spLocks noChangeArrowheads="1"/>
            </p:cNvSpPr>
            <p:nvPr/>
          </p:nvSpPr>
          <p:spPr bwMode="auto">
            <a:xfrm>
              <a:off x="7883525" y="3553414"/>
              <a:ext cx="326869" cy="28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yriad Roman"/>
                </a:rPr>
                <a:t>9.0</a:t>
              </a:r>
              <a:endParaRPr kumimoji="0" lang="en-US" sz="1400" b="0" i="0" u="none" strike="noStrike" kern="0" cap="none" spc="0" normalizeH="0" baseline="0" noProof="0">
                <a:ln>
                  <a:noFill/>
                </a:ln>
                <a:solidFill>
                  <a:sysClr val="windowText" lastClr="000000"/>
                </a:solidFill>
                <a:effectLst/>
                <a:uLnTx/>
                <a:uFillTx/>
              </a:endParaRPr>
            </a:p>
          </p:txBody>
        </p:sp>
        <p:sp>
          <p:nvSpPr>
            <p:cNvPr id="22" name="Rectangle 156"/>
            <p:cNvSpPr>
              <a:spLocks noChangeArrowheads="1"/>
            </p:cNvSpPr>
            <p:nvPr/>
          </p:nvSpPr>
          <p:spPr bwMode="auto">
            <a:xfrm>
              <a:off x="7883525" y="3901076"/>
              <a:ext cx="326869" cy="28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yriad Roman"/>
                </a:rPr>
                <a:t>9.7</a:t>
              </a:r>
              <a:endParaRPr kumimoji="0" lang="en-US" sz="1400" b="0" i="0" u="none" strike="noStrike" kern="0" cap="none" spc="0" normalizeH="0" baseline="0" noProof="0">
                <a:ln>
                  <a:noFill/>
                </a:ln>
                <a:solidFill>
                  <a:sysClr val="windowText" lastClr="000000"/>
                </a:solidFill>
                <a:effectLst/>
                <a:uLnTx/>
                <a:uFillTx/>
              </a:endParaRPr>
            </a:p>
          </p:txBody>
        </p:sp>
        <p:sp>
          <p:nvSpPr>
            <p:cNvPr id="23" name="Rectangle 157"/>
            <p:cNvSpPr>
              <a:spLocks noChangeArrowheads="1"/>
            </p:cNvSpPr>
            <p:nvPr/>
          </p:nvSpPr>
          <p:spPr bwMode="auto">
            <a:xfrm>
              <a:off x="7751762" y="4245564"/>
              <a:ext cx="457617" cy="28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yriad Roman"/>
                </a:rPr>
                <a:t>10.7</a:t>
              </a:r>
              <a:endParaRPr kumimoji="0" lang="en-US" sz="1400" b="0" i="0" u="none" strike="noStrike" kern="0" cap="none" spc="0" normalizeH="0" baseline="0" noProof="0">
                <a:ln>
                  <a:noFill/>
                </a:ln>
                <a:solidFill>
                  <a:sysClr val="windowText" lastClr="000000"/>
                </a:solidFill>
                <a:effectLst/>
                <a:uLnTx/>
                <a:uFillTx/>
              </a:endParaRPr>
            </a:p>
          </p:txBody>
        </p:sp>
        <p:sp>
          <p:nvSpPr>
            <p:cNvPr id="24" name="Rectangle 158"/>
            <p:cNvSpPr>
              <a:spLocks noChangeArrowheads="1"/>
            </p:cNvSpPr>
            <p:nvPr/>
          </p:nvSpPr>
          <p:spPr bwMode="auto">
            <a:xfrm>
              <a:off x="7751762" y="4588464"/>
              <a:ext cx="457617" cy="28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yriad Roman"/>
                </a:rPr>
                <a:t>12.0</a:t>
              </a:r>
              <a:endParaRPr kumimoji="0" lang="en-US" sz="1400" b="0" i="0" u="none" strike="noStrike" kern="0" cap="none" spc="0" normalizeH="0" baseline="0" noProof="0">
                <a:ln>
                  <a:noFill/>
                </a:ln>
                <a:solidFill>
                  <a:sysClr val="windowText" lastClr="000000"/>
                </a:solidFill>
                <a:effectLst/>
                <a:uLnTx/>
                <a:uFillTx/>
              </a:endParaRPr>
            </a:p>
          </p:txBody>
        </p:sp>
        <p:sp>
          <p:nvSpPr>
            <p:cNvPr id="25" name="Rectangle 159"/>
            <p:cNvSpPr>
              <a:spLocks noChangeArrowheads="1"/>
            </p:cNvSpPr>
            <p:nvPr/>
          </p:nvSpPr>
          <p:spPr bwMode="auto">
            <a:xfrm>
              <a:off x="7751762" y="4932951"/>
              <a:ext cx="457617" cy="28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yriad Roman"/>
                </a:rPr>
                <a:t>13.8</a:t>
              </a:r>
              <a:endParaRPr kumimoji="0" lang="en-US" sz="1400" b="0" i="0" u="none" strike="noStrike" kern="0" cap="none" spc="0" normalizeH="0" baseline="0" noProof="0">
                <a:ln>
                  <a:noFill/>
                </a:ln>
                <a:solidFill>
                  <a:sysClr val="windowText" lastClr="000000"/>
                </a:solidFill>
                <a:effectLst/>
                <a:uLnTx/>
                <a:uFillTx/>
              </a:endParaRPr>
            </a:p>
          </p:txBody>
        </p:sp>
        <p:sp>
          <p:nvSpPr>
            <p:cNvPr id="26" name="Rectangle 160"/>
            <p:cNvSpPr>
              <a:spLocks noChangeArrowheads="1"/>
            </p:cNvSpPr>
            <p:nvPr/>
          </p:nvSpPr>
          <p:spPr bwMode="auto">
            <a:xfrm>
              <a:off x="7751762" y="5280614"/>
              <a:ext cx="457617" cy="28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yriad Roman"/>
                </a:rPr>
                <a:t>17.0</a:t>
              </a:r>
              <a:endParaRPr kumimoji="0" lang="en-US" sz="1400" b="0" i="0" u="none" strike="noStrike" kern="0" cap="none" spc="0" normalizeH="0" baseline="0" noProof="0">
                <a:ln>
                  <a:noFill/>
                </a:ln>
                <a:solidFill>
                  <a:sysClr val="windowText" lastClr="000000"/>
                </a:solidFill>
                <a:effectLst/>
                <a:uLnTx/>
                <a:uFillTx/>
              </a:endParaRPr>
            </a:p>
          </p:txBody>
        </p:sp>
        <p:sp>
          <p:nvSpPr>
            <p:cNvPr id="27" name="Rectangle 161"/>
            <p:cNvSpPr>
              <a:spLocks noChangeArrowheads="1"/>
            </p:cNvSpPr>
            <p:nvPr/>
          </p:nvSpPr>
          <p:spPr bwMode="auto">
            <a:xfrm>
              <a:off x="3897313" y="1734164"/>
              <a:ext cx="4927600" cy="1409788"/>
            </a:xfrm>
            <a:prstGeom prst="rect">
              <a:avLst/>
            </a:prstGeom>
            <a:solidFill>
              <a:srgbClr val="F79646">
                <a:lumMod val="40000"/>
                <a:lumOff val="60000"/>
              </a:srgbClr>
            </a:solid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ndParaRPr>
            </a:p>
          </p:txBody>
        </p:sp>
        <p:sp>
          <p:nvSpPr>
            <p:cNvPr id="28" name="Line 162"/>
            <p:cNvSpPr>
              <a:spLocks noChangeShapeType="1"/>
            </p:cNvSpPr>
            <p:nvPr/>
          </p:nvSpPr>
          <p:spPr bwMode="auto">
            <a:xfrm>
              <a:off x="3897313" y="3143250"/>
              <a:ext cx="4927600" cy="0"/>
            </a:xfrm>
            <a:prstGeom prst="line">
              <a:avLst/>
            </a:prstGeom>
            <a:noFill/>
            <a:ln w="12700">
              <a:solidFill>
                <a:srgbClr val="BCBEC0"/>
              </a:solidFill>
              <a:miter lim="800000"/>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 name="Line 163"/>
            <p:cNvSpPr>
              <a:spLocks noChangeShapeType="1"/>
            </p:cNvSpPr>
            <p:nvPr/>
          </p:nvSpPr>
          <p:spPr bwMode="auto">
            <a:xfrm>
              <a:off x="3897313" y="1733550"/>
              <a:ext cx="4927600" cy="0"/>
            </a:xfrm>
            <a:prstGeom prst="line">
              <a:avLst/>
            </a:prstGeom>
            <a:noFill/>
            <a:ln w="12700">
              <a:solidFill>
                <a:srgbClr val="BCBEC0"/>
              </a:solidFill>
              <a:miter lim="800000"/>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 name="Rectangle 185"/>
            <p:cNvSpPr>
              <a:spLocks noChangeArrowheads="1"/>
            </p:cNvSpPr>
            <p:nvPr/>
          </p:nvSpPr>
          <p:spPr bwMode="auto">
            <a:xfrm>
              <a:off x="6167900" y="2778845"/>
              <a:ext cx="915414" cy="364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in 2012</a:t>
              </a:r>
              <a:endParaRPr kumimoji="0" lang="en-US" sz="1800" b="0" i="0" u="none" strike="noStrike" kern="0" cap="none" spc="0" normalizeH="0" baseline="0" noProof="0" dirty="0">
                <a:ln>
                  <a:noFill/>
                </a:ln>
                <a:solidFill>
                  <a:sysClr val="windowText" lastClr="000000"/>
                </a:solidFill>
                <a:effectLst/>
                <a:uLnTx/>
                <a:uFillTx/>
              </a:endParaRPr>
            </a:p>
          </p:txBody>
        </p:sp>
        <p:sp>
          <p:nvSpPr>
            <p:cNvPr id="31" name="Rectangle 186"/>
            <p:cNvSpPr>
              <a:spLocks noChangeArrowheads="1"/>
            </p:cNvSpPr>
            <p:nvPr/>
          </p:nvSpPr>
          <p:spPr bwMode="auto">
            <a:xfrm>
              <a:off x="7691900" y="2778845"/>
              <a:ext cx="915414" cy="364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in 2013</a:t>
              </a:r>
              <a:endParaRPr kumimoji="0" lang="en-US" sz="1800" b="0" i="0" u="none" strike="noStrike" kern="0" cap="none" spc="0" normalizeH="0" baseline="0" noProof="0" dirty="0">
                <a:ln>
                  <a:noFill/>
                </a:ln>
                <a:solidFill>
                  <a:sysClr val="windowText" lastClr="000000"/>
                </a:solidFill>
                <a:effectLst/>
                <a:uLnTx/>
                <a:uFillTx/>
              </a:endParaRPr>
            </a:p>
          </p:txBody>
        </p:sp>
        <p:sp>
          <p:nvSpPr>
            <p:cNvPr id="32" name="Rectangle 187"/>
            <p:cNvSpPr>
              <a:spLocks noChangeArrowheads="1"/>
            </p:cNvSpPr>
            <p:nvPr/>
          </p:nvSpPr>
          <p:spPr bwMode="auto">
            <a:xfrm>
              <a:off x="4549774" y="3218451"/>
              <a:ext cx="588364" cy="28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yriad Roman"/>
                </a:rPr>
                <a:t>$2.00</a:t>
              </a:r>
              <a:endParaRPr kumimoji="0" lang="en-US" sz="1400" b="0" i="0" u="none" strike="noStrike" kern="0" cap="none" spc="0" normalizeH="0" baseline="0" noProof="0">
                <a:ln>
                  <a:noFill/>
                </a:ln>
                <a:solidFill>
                  <a:sysClr val="windowText" lastClr="000000"/>
                </a:solidFill>
                <a:effectLst/>
                <a:uLnTx/>
                <a:uFillTx/>
              </a:endParaRPr>
            </a:p>
          </p:txBody>
        </p:sp>
        <p:sp>
          <p:nvSpPr>
            <p:cNvPr id="33" name="Line 200"/>
            <p:cNvSpPr>
              <a:spLocks noChangeShapeType="1"/>
            </p:cNvSpPr>
            <p:nvPr/>
          </p:nvSpPr>
          <p:spPr bwMode="auto">
            <a:xfrm>
              <a:off x="3897313" y="3516313"/>
              <a:ext cx="4927600" cy="0"/>
            </a:xfrm>
            <a:prstGeom prst="line">
              <a:avLst/>
            </a:prstGeom>
            <a:noFill/>
            <a:ln w="6350">
              <a:solidFill>
                <a:srgbClr val="D1D3D4"/>
              </a:solidFill>
              <a:miter lim="800000"/>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 name="Line 202"/>
            <p:cNvSpPr>
              <a:spLocks noChangeShapeType="1"/>
            </p:cNvSpPr>
            <p:nvPr/>
          </p:nvSpPr>
          <p:spPr bwMode="auto">
            <a:xfrm>
              <a:off x="3897313" y="4152900"/>
              <a:ext cx="4927600" cy="0"/>
            </a:xfrm>
            <a:prstGeom prst="line">
              <a:avLst/>
            </a:prstGeom>
            <a:noFill/>
            <a:ln w="6350">
              <a:solidFill>
                <a:srgbClr val="D1D3D4"/>
              </a:solidFill>
              <a:miter lim="800000"/>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Line 203"/>
            <p:cNvSpPr>
              <a:spLocks noChangeShapeType="1"/>
            </p:cNvSpPr>
            <p:nvPr/>
          </p:nvSpPr>
          <p:spPr bwMode="auto">
            <a:xfrm>
              <a:off x="3897313" y="4513263"/>
              <a:ext cx="4927600" cy="0"/>
            </a:xfrm>
            <a:prstGeom prst="line">
              <a:avLst/>
            </a:prstGeom>
            <a:noFill/>
            <a:ln w="6350">
              <a:solidFill>
                <a:srgbClr val="D1D3D4"/>
              </a:solidFill>
              <a:miter lim="800000"/>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Line 204"/>
            <p:cNvSpPr>
              <a:spLocks noChangeShapeType="1"/>
            </p:cNvSpPr>
            <p:nvPr/>
          </p:nvSpPr>
          <p:spPr bwMode="auto">
            <a:xfrm>
              <a:off x="3897313" y="4848225"/>
              <a:ext cx="4927600" cy="0"/>
            </a:xfrm>
            <a:prstGeom prst="line">
              <a:avLst/>
            </a:prstGeom>
            <a:noFill/>
            <a:ln w="6350">
              <a:solidFill>
                <a:srgbClr val="D1D3D4"/>
              </a:solidFill>
              <a:miter lim="800000"/>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Line 205"/>
            <p:cNvSpPr>
              <a:spLocks noChangeShapeType="1"/>
            </p:cNvSpPr>
            <p:nvPr/>
          </p:nvSpPr>
          <p:spPr bwMode="auto">
            <a:xfrm>
              <a:off x="3897313" y="5208588"/>
              <a:ext cx="4927600" cy="0"/>
            </a:xfrm>
            <a:prstGeom prst="line">
              <a:avLst/>
            </a:prstGeom>
            <a:noFill/>
            <a:ln w="6350">
              <a:solidFill>
                <a:srgbClr val="D1D3D4"/>
              </a:solidFill>
              <a:miter lim="800000"/>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Line 206"/>
            <p:cNvSpPr>
              <a:spLocks noChangeShapeType="1"/>
            </p:cNvSpPr>
            <p:nvPr/>
          </p:nvSpPr>
          <p:spPr bwMode="auto">
            <a:xfrm>
              <a:off x="5872163" y="2731999"/>
              <a:ext cx="2824162" cy="0"/>
            </a:xfrm>
            <a:prstGeom prst="line">
              <a:avLst/>
            </a:prstGeom>
            <a:noFill/>
            <a:ln w="6350">
              <a:solidFill>
                <a:srgbClr val="000000"/>
              </a:solidFill>
              <a:miter lim="800000"/>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Line 207"/>
            <p:cNvSpPr>
              <a:spLocks noChangeShapeType="1"/>
            </p:cNvSpPr>
            <p:nvPr/>
          </p:nvSpPr>
          <p:spPr bwMode="auto">
            <a:xfrm flipV="1">
              <a:off x="5767388" y="1719263"/>
              <a:ext cx="0" cy="3835400"/>
            </a:xfrm>
            <a:prstGeom prst="line">
              <a:avLst/>
            </a:prstGeom>
            <a:noFill/>
            <a:ln w="12700">
              <a:solidFill>
                <a:srgbClr val="BCBEC0"/>
              </a:solidFill>
              <a:miter lim="800000"/>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Line 208"/>
            <p:cNvSpPr>
              <a:spLocks noChangeShapeType="1"/>
            </p:cNvSpPr>
            <p:nvPr/>
          </p:nvSpPr>
          <p:spPr bwMode="auto">
            <a:xfrm flipV="1">
              <a:off x="7261225" y="3200400"/>
              <a:ext cx="0" cy="2395538"/>
            </a:xfrm>
            <a:prstGeom prst="line">
              <a:avLst/>
            </a:prstGeom>
            <a:noFill/>
            <a:ln w="12700">
              <a:solidFill>
                <a:srgbClr val="BCBEC0"/>
              </a:solidFill>
              <a:miter lim="800000"/>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Rectangle 209"/>
            <p:cNvSpPr>
              <a:spLocks noChangeArrowheads="1"/>
            </p:cNvSpPr>
            <p:nvPr/>
          </p:nvSpPr>
          <p:spPr bwMode="auto">
            <a:xfrm>
              <a:off x="3897313" y="1268413"/>
              <a:ext cx="4927600" cy="4286250"/>
            </a:xfrm>
            <a:prstGeom prst="rect">
              <a:avLst/>
            </a:prstGeom>
            <a:noFill/>
            <a:ln w="23813">
              <a:solidFill>
                <a:srgbClr val="E6D3CA"/>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Rectangle 210"/>
            <p:cNvSpPr>
              <a:spLocks noChangeArrowheads="1"/>
            </p:cNvSpPr>
            <p:nvPr/>
          </p:nvSpPr>
          <p:spPr bwMode="auto">
            <a:xfrm>
              <a:off x="4684713" y="3545476"/>
              <a:ext cx="457617" cy="28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yriad Roman"/>
                </a:rPr>
                <a:t>1.75</a:t>
              </a:r>
              <a:endParaRPr kumimoji="0" lang="en-US" sz="1400" b="0" i="0" u="none" strike="noStrike" kern="0" cap="none" spc="0" normalizeH="0" baseline="0" noProof="0">
                <a:ln>
                  <a:noFill/>
                </a:ln>
                <a:solidFill>
                  <a:sysClr val="windowText" lastClr="000000"/>
                </a:solidFill>
                <a:effectLst/>
                <a:uLnTx/>
                <a:uFillTx/>
              </a:endParaRPr>
            </a:p>
          </p:txBody>
        </p:sp>
        <p:sp>
          <p:nvSpPr>
            <p:cNvPr id="43" name="Rectangle 211"/>
            <p:cNvSpPr>
              <a:spLocks noChangeArrowheads="1"/>
            </p:cNvSpPr>
            <p:nvPr/>
          </p:nvSpPr>
          <p:spPr bwMode="auto">
            <a:xfrm>
              <a:off x="4684713" y="3889964"/>
              <a:ext cx="457617" cy="28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yriad Roman"/>
                </a:rPr>
                <a:t>1.50</a:t>
              </a:r>
              <a:endParaRPr kumimoji="0" lang="en-US" sz="1400" b="0" i="0" u="none" strike="noStrike" kern="0" cap="none" spc="0" normalizeH="0" baseline="0" noProof="0">
                <a:ln>
                  <a:noFill/>
                </a:ln>
                <a:solidFill>
                  <a:sysClr val="windowText" lastClr="000000"/>
                </a:solidFill>
                <a:effectLst/>
                <a:uLnTx/>
                <a:uFillTx/>
              </a:endParaRPr>
            </a:p>
          </p:txBody>
        </p:sp>
        <p:sp>
          <p:nvSpPr>
            <p:cNvPr id="44" name="Rectangle 212"/>
            <p:cNvSpPr>
              <a:spLocks noChangeArrowheads="1"/>
            </p:cNvSpPr>
            <p:nvPr/>
          </p:nvSpPr>
          <p:spPr bwMode="auto">
            <a:xfrm>
              <a:off x="4684713" y="4237626"/>
              <a:ext cx="457617" cy="28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yriad Roman"/>
                </a:rPr>
                <a:t>1.25</a:t>
              </a:r>
              <a:endParaRPr kumimoji="0" lang="en-US" sz="1400" b="0" i="0" u="none" strike="noStrike" kern="0" cap="none" spc="0" normalizeH="0" baseline="0" noProof="0">
                <a:ln>
                  <a:noFill/>
                </a:ln>
                <a:solidFill>
                  <a:sysClr val="windowText" lastClr="000000"/>
                </a:solidFill>
                <a:effectLst/>
                <a:uLnTx/>
                <a:uFillTx/>
              </a:endParaRPr>
            </a:p>
          </p:txBody>
        </p:sp>
        <p:sp>
          <p:nvSpPr>
            <p:cNvPr id="45" name="Rectangle 213"/>
            <p:cNvSpPr>
              <a:spLocks noChangeArrowheads="1"/>
            </p:cNvSpPr>
            <p:nvPr/>
          </p:nvSpPr>
          <p:spPr bwMode="auto">
            <a:xfrm>
              <a:off x="4684713" y="4582113"/>
              <a:ext cx="457617" cy="28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yriad Roman"/>
                </a:rPr>
                <a:t>1.00</a:t>
              </a:r>
              <a:endParaRPr kumimoji="0" lang="en-US" sz="1400" b="0" i="0" u="none" strike="noStrike" kern="0" cap="none" spc="0" normalizeH="0" baseline="0" noProof="0">
                <a:ln>
                  <a:noFill/>
                </a:ln>
                <a:solidFill>
                  <a:sysClr val="windowText" lastClr="000000"/>
                </a:solidFill>
                <a:effectLst/>
                <a:uLnTx/>
                <a:uFillTx/>
              </a:endParaRPr>
            </a:p>
          </p:txBody>
        </p:sp>
        <p:sp>
          <p:nvSpPr>
            <p:cNvPr id="46" name="Rectangle 214"/>
            <p:cNvSpPr>
              <a:spLocks noChangeArrowheads="1"/>
            </p:cNvSpPr>
            <p:nvPr/>
          </p:nvSpPr>
          <p:spPr bwMode="auto">
            <a:xfrm>
              <a:off x="4684713" y="4925014"/>
              <a:ext cx="457617" cy="28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yriad Roman"/>
                </a:rPr>
                <a:t>0.75</a:t>
              </a:r>
              <a:endParaRPr kumimoji="0" lang="en-US" sz="1400" b="0" i="0" u="none" strike="noStrike" kern="0" cap="none" spc="0" normalizeH="0" baseline="0" noProof="0">
                <a:ln>
                  <a:noFill/>
                </a:ln>
                <a:solidFill>
                  <a:sysClr val="windowText" lastClr="000000"/>
                </a:solidFill>
                <a:effectLst/>
                <a:uLnTx/>
                <a:uFillTx/>
              </a:endParaRPr>
            </a:p>
          </p:txBody>
        </p:sp>
        <p:sp>
          <p:nvSpPr>
            <p:cNvPr id="47" name="Rectangle 215"/>
            <p:cNvSpPr>
              <a:spLocks noChangeArrowheads="1"/>
            </p:cNvSpPr>
            <p:nvPr/>
          </p:nvSpPr>
          <p:spPr bwMode="auto">
            <a:xfrm>
              <a:off x="4684713" y="5269501"/>
              <a:ext cx="457617" cy="28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Myriad Roman"/>
                </a:rPr>
                <a:t>0.50</a:t>
              </a:r>
              <a:endParaRPr kumimoji="0" lang="en-US" sz="1400" b="0" i="0" u="none" strike="noStrike" kern="0" cap="none" spc="0" normalizeH="0" baseline="0" noProof="0">
                <a:ln>
                  <a:noFill/>
                </a:ln>
                <a:solidFill>
                  <a:sysClr val="windowText" lastClr="000000"/>
                </a:solidFill>
                <a:effectLst/>
                <a:uLnTx/>
                <a:uFillTx/>
              </a:endParaRPr>
            </a:p>
          </p:txBody>
        </p:sp>
        <p:sp>
          <p:nvSpPr>
            <p:cNvPr id="48" name="Rectangle 216"/>
            <p:cNvSpPr>
              <a:spLocks noChangeArrowheads="1"/>
            </p:cNvSpPr>
            <p:nvPr/>
          </p:nvSpPr>
          <p:spPr bwMode="auto">
            <a:xfrm>
              <a:off x="4114800" y="1926275"/>
              <a:ext cx="1435100" cy="9718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marL="1588" marR="0" lvl="0" indent="-1588"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cs typeface="Arial" pitchFamily="34" charset="0"/>
                </a:rPr>
                <a:t>Price of cotton</a:t>
              </a:r>
            </a:p>
            <a:p>
              <a:pPr marL="1588" marR="0" lvl="0" indent="-1588"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cs typeface="Arial" pitchFamily="34" charset="0"/>
                </a:rPr>
                <a:t> (per pound)</a:t>
              </a:r>
              <a:endParaRPr kumimoji="0" lang="en-US" sz="1600" b="0" i="0" u="none" strike="noStrike" kern="0" cap="none" spc="0" normalizeH="0" baseline="0" noProof="0" dirty="0">
                <a:ln>
                  <a:noFill/>
                </a:ln>
                <a:solidFill>
                  <a:sysClr val="windowText" lastClr="000000"/>
                </a:solidFill>
                <a:effectLst/>
                <a:uLnTx/>
                <a:uFillTx/>
                <a:cs typeface="Arial" pitchFamily="34" charset="0"/>
              </a:endParaRPr>
            </a:p>
          </p:txBody>
        </p:sp>
        <p:sp>
          <p:nvSpPr>
            <p:cNvPr id="49" name="Rectangle 217"/>
            <p:cNvSpPr>
              <a:spLocks noChangeArrowheads="1"/>
            </p:cNvSpPr>
            <p:nvPr/>
          </p:nvSpPr>
          <p:spPr bwMode="auto">
            <a:xfrm>
              <a:off x="5870898" y="1738314"/>
              <a:ext cx="2819406" cy="971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marL="1588" marR="0" lvl="0" indent="-1588"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cs typeface="Arial" pitchFamily="34" charset="0"/>
                </a:rPr>
                <a:t>Quantity of cotton  demanded </a:t>
              </a:r>
            </a:p>
            <a:p>
              <a:pPr marL="1588" marR="0" lvl="0" indent="-1588"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cs typeface="Arial" pitchFamily="34" charset="0"/>
                </a:rPr>
                <a:t>(billions of pounds)</a:t>
              </a:r>
              <a:endParaRPr kumimoji="0" lang="en-US" sz="1600" b="0" i="0" u="none" strike="noStrike" kern="0" cap="none" spc="0" normalizeH="0" baseline="0" noProof="0" dirty="0">
                <a:ln>
                  <a:noFill/>
                </a:ln>
                <a:solidFill>
                  <a:sysClr val="windowText" lastClr="000000"/>
                </a:solidFill>
                <a:effectLst/>
                <a:uLnTx/>
                <a:uFillTx/>
                <a:cs typeface="Arial" pitchFamily="34" charset="0"/>
              </a:endParaRPr>
            </a:p>
          </p:txBody>
        </p:sp>
        <p:sp>
          <p:nvSpPr>
            <p:cNvPr id="50" name="Rectangle 218"/>
            <p:cNvSpPr>
              <a:spLocks noChangeArrowheads="1"/>
            </p:cNvSpPr>
            <p:nvPr/>
          </p:nvSpPr>
          <p:spPr bwMode="auto">
            <a:xfrm>
              <a:off x="4730861" y="1381125"/>
              <a:ext cx="3374801" cy="283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Myriad Roman"/>
                </a:rPr>
                <a:t>Demand Schedules for Cotton</a:t>
              </a:r>
              <a:endParaRPr kumimoji="0" lang="en-US" sz="1400" b="1" i="0" u="none" strike="noStrike" kern="0" cap="none" spc="0" normalizeH="0" baseline="0" noProof="0" dirty="0">
                <a:ln>
                  <a:noFill/>
                </a:ln>
                <a:solidFill>
                  <a:sysClr val="windowText" lastClr="000000"/>
                </a:solidFill>
                <a:effectLst/>
                <a:uLnTx/>
                <a:uFillTx/>
              </a:endParaRPr>
            </a:p>
          </p:txBody>
        </p:sp>
        <p:sp>
          <p:nvSpPr>
            <p:cNvPr id="51" name="Line 202"/>
            <p:cNvSpPr>
              <a:spLocks noChangeShapeType="1"/>
            </p:cNvSpPr>
            <p:nvPr/>
          </p:nvSpPr>
          <p:spPr bwMode="auto">
            <a:xfrm>
              <a:off x="3897313" y="3849655"/>
              <a:ext cx="4927600" cy="0"/>
            </a:xfrm>
            <a:prstGeom prst="line">
              <a:avLst/>
            </a:prstGeom>
            <a:noFill/>
            <a:ln w="6350">
              <a:solidFill>
                <a:srgbClr val="D1D3D4"/>
              </a:solidFill>
              <a:miter lim="800000"/>
              <a:headEnd/>
              <a:tailEnd/>
            </a:ln>
            <a:extLst>
              <a:ext uri="{909E8E84-426E-40dd-AFC4-6F175D3DCCD1}">
                <a14:hiddenFill xmlns=""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53" name="TextBox 52"/>
          <p:cNvSpPr txBox="1"/>
          <p:nvPr/>
        </p:nvSpPr>
        <p:spPr>
          <a:xfrm>
            <a:off x="9441297" y="6377078"/>
            <a:ext cx="1492716"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2 | Module 5</a:t>
            </a:r>
          </a:p>
        </p:txBody>
      </p:sp>
    </p:spTree>
    <p:extLst>
      <p:ext uri="{BB962C8B-B14F-4D97-AF65-F5344CB8AC3E}">
        <p14:creationId xmlns:p14="http://schemas.microsoft.com/office/powerpoint/2010/main" val="1519459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Shifts of the Demand Curve</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20" name="Rectangle 144"/>
          <p:cNvSpPr>
            <a:spLocks noChangeArrowheads="1"/>
          </p:cNvSpPr>
          <p:nvPr/>
        </p:nvSpPr>
        <p:spPr bwMode="auto">
          <a:xfrm>
            <a:off x="7719050" y="2659063"/>
            <a:ext cx="0"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marR="0" lvl="0" indent="-1588"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endParaRPr>
          </a:p>
        </p:txBody>
      </p:sp>
      <p:sp>
        <p:nvSpPr>
          <p:cNvPr id="149" name="TextBox 148"/>
          <p:cNvSpPr txBox="1"/>
          <p:nvPr/>
        </p:nvSpPr>
        <p:spPr>
          <a:xfrm>
            <a:off x="9441297" y="6377078"/>
            <a:ext cx="1492716"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2 | Module 5</a:t>
            </a:r>
          </a:p>
        </p:txBody>
      </p:sp>
      <p:pic>
        <p:nvPicPr>
          <p:cNvPr id="5" name="Picture 4"/>
          <p:cNvPicPr>
            <a:picLocks noChangeAspect="1"/>
          </p:cNvPicPr>
          <p:nvPr/>
        </p:nvPicPr>
        <p:blipFill>
          <a:blip r:embed="rId4"/>
          <a:stretch>
            <a:fillRect/>
          </a:stretch>
        </p:blipFill>
        <p:spPr>
          <a:xfrm>
            <a:off x="1013450" y="1314277"/>
            <a:ext cx="5813287" cy="5062801"/>
          </a:xfrm>
          <a:prstGeom prst="rect">
            <a:avLst/>
          </a:prstGeom>
        </p:spPr>
      </p:pic>
      <p:sp>
        <p:nvSpPr>
          <p:cNvPr id="145" name="Rectangle 3"/>
          <p:cNvSpPr txBox="1">
            <a:spLocks noChangeArrowheads="1"/>
          </p:cNvSpPr>
          <p:nvPr/>
        </p:nvSpPr>
        <p:spPr>
          <a:xfrm>
            <a:off x="6473952" y="2158048"/>
            <a:ext cx="4760118" cy="1731200"/>
          </a:xfrm>
          <a:prstGeom prst="rect">
            <a:avLst/>
          </a:prstGeom>
          <a:solidFill>
            <a:srgbClr val="F79646">
              <a:lumMod val="40000"/>
              <a:lumOff val="60000"/>
            </a:srgbClr>
          </a:solidFill>
          <a:effectLst>
            <a:outerShdw blurRad="50800" dist="38100" dir="2700000" algn="tl" rotWithShape="0">
              <a:prstClr val="black">
                <a:alpha val="40000"/>
              </a:prstClr>
            </a:outerShdw>
          </a:effectLst>
          <a:scene3d>
            <a:camera prst="orthographicFront"/>
            <a:lightRig rig="threePt" dir="t"/>
          </a:scene3d>
          <a:sp3d>
            <a:bevelT/>
          </a:sp3d>
        </p:spPr>
        <p:txBody>
          <a:bodyPr>
            <a:normAutofit/>
          </a:bodyPr>
          <a:lstStyle/>
          <a:p>
            <a:pPr marL="0" marR="0" lvl="0" indent="4763" defTabSz="914400" eaLnBrk="1" fontAlgn="auto" latinLnBrk="0" hangingPunct="1">
              <a:lnSpc>
                <a:spcPct val="100000"/>
              </a:lnSpc>
              <a:spcBef>
                <a:spcPct val="20000"/>
              </a:spcBef>
              <a:spcAft>
                <a:spcPts val="0"/>
              </a:spcAft>
              <a:buClrTx/>
              <a:buSzTx/>
              <a:buFont typeface="Wingdings" pitchFamily="2" charset="2"/>
              <a:buNone/>
              <a:tabLst/>
              <a:defRPr/>
            </a:pPr>
            <a:r>
              <a:rPr kumimoji="0" lang="en-US" sz="2000" b="0" i="0" u="none" strike="noStrike" kern="0" cap="none" spc="0" normalizeH="0" baseline="0" noProof="0" dirty="0">
                <a:ln>
                  <a:noFill/>
                </a:ln>
                <a:solidFill>
                  <a:sysClr val="windowText" lastClr="000000"/>
                </a:solidFill>
                <a:effectLst/>
                <a:uLnTx/>
                <a:uFillTx/>
                <a:latin typeface="Calibri"/>
              </a:rPr>
              <a:t>A </a:t>
            </a:r>
            <a:r>
              <a:rPr kumimoji="0" lang="en-US" sz="2000" b="1" i="0" u="none" strike="noStrike" kern="0" cap="none" spc="0" normalizeH="0" baseline="0" noProof="0" dirty="0">
                <a:ln>
                  <a:noFill/>
                </a:ln>
                <a:solidFill>
                  <a:sysClr val="windowText" lastClr="000000"/>
                </a:solidFill>
                <a:effectLst/>
                <a:uLnTx/>
                <a:uFillTx/>
                <a:latin typeface="Calibri"/>
              </a:rPr>
              <a:t>shift of the demand curve </a:t>
            </a:r>
            <a:r>
              <a:rPr kumimoji="0" lang="en-US" sz="2000" b="0" i="0" u="none" strike="noStrike" kern="0" cap="none" spc="0" normalizeH="0" baseline="0" noProof="0" dirty="0">
                <a:ln>
                  <a:noFill/>
                </a:ln>
                <a:solidFill>
                  <a:sysClr val="windowText" lastClr="000000"/>
                </a:solidFill>
                <a:effectLst/>
                <a:uLnTx/>
                <a:uFillTx/>
                <a:latin typeface="Calibri"/>
              </a:rPr>
              <a:t>is a change in the quantity demanded at any given price, represented by the change of the original demand curve to a new position, denoted by a new demand curve.</a:t>
            </a:r>
          </a:p>
        </p:txBody>
      </p:sp>
    </p:spTree>
    <p:extLst>
      <p:ext uri="{BB962C8B-B14F-4D97-AF65-F5344CB8AC3E}">
        <p14:creationId xmlns:p14="http://schemas.microsoft.com/office/powerpoint/2010/main" val="784906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Movement Along the Demand Curve</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2056466" y="1226104"/>
            <a:ext cx="10553463" cy="5078313"/>
          </a:xfrm>
          <a:prstGeom prst="rect">
            <a:avLst/>
          </a:prstGeom>
          <a:noFill/>
        </p:spPr>
        <p:txBody>
          <a:bodyPr wrap="square" rtlCol="0">
            <a:spAutoFit/>
          </a:bodyPr>
          <a:lstStyle/>
          <a:p>
            <a:endParaRPr lang="en-US" dirty="0">
              <a:latin typeface="Arial" panose="020B0604020202020204" pitchFamily="34" charset="0"/>
              <a:cs typeface="Arial" panose="020B0604020202020204" pitchFamily="34" charset="0"/>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2" name="Line 172"/>
          <p:cNvSpPr>
            <a:spLocks noChangeShapeType="1"/>
          </p:cNvSpPr>
          <p:nvPr/>
        </p:nvSpPr>
        <p:spPr bwMode="auto">
          <a:xfrm flipV="1">
            <a:off x="2433790" y="1836738"/>
            <a:ext cx="0" cy="3351212"/>
          </a:xfrm>
          <a:prstGeom prst="line">
            <a:avLst/>
          </a:prstGeom>
          <a:noFill/>
          <a:ln w="7938">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13" name="Freeform 173"/>
          <p:cNvSpPr>
            <a:spLocks/>
          </p:cNvSpPr>
          <p:nvPr/>
        </p:nvSpPr>
        <p:spPr bwMode="auto">
          <a:xfrm>
            <a:off x="2433790" y="5260975"/>
            <a:ext cx="136525" cy="136525"/>
          </a:xfrm>
          <a:custGeom>
            <a:avLst/>
            <a:gdLst>
              <a:gd name="T0" fmla="*/ 2147483647 w 102"/>
              <a:gd name="T1" fmla="*/ 2147483647 h 101"/>
              <a:gd name="T2" fmla="*/ 0 w 102"/>
              <a:gd name="T3" fmla="*/ 2147483647 h 101"/>
              <a:gd name="T4" fmla="*/ 0 w 102"/>
              <a:gd name="T5" fmla="*/ 0 h 101"/>
              <a:gd name="T6" fmla="*/ 0 60000 65536"/>
              <a:gd name="T7" fmla="*/ 0 60000 65536"/>
              <a:gd name="T8" fmla="*/ 0 60000 65536"/>
              <a:gd name="T9" fmla="*/ 0 w 102"/>
              <a:gd name="T10" fmla="*/ 0 h 101"/>
              <a:gd name="T11" fmla="*/ 102 w 102"/>
              <a:gd name="T12" fmla="*/ 101 h 101"/>
            </a:gdLst>
            <a:ahLst/>
            <a:cxnLst>
              <a:cxn ang="T6">
                <a:pos x="T0" y="T1"/>
              </a:cxn>
              <a:cxn ang="T7">
                <a:pos x="T2" y="T3"/>
              </a:cxn>
              <a:cxn ang="T8">
                <a:pos x="T4" y="T5"/>
              </a:cxn>
            </a:cxnLst>
            <a:rect l="T9" t="T10" r="T11" b="T12"/>
            <a:pathLst>
              <a:path w="102" h="101">
                <a:moveTo>
                  <a:pt x="102" y="101"/>
                </a:moveTo>
                <a:lnTo>
                  <a:pt x="0" y="101"/>
                </a:lnTo>
                <a:lnTo>
                  <a:pt x="0" y="0"/>
                </a:lnTo>
              </a:path>
            </a:pathLst>
          </a:custGeom>
          <a:noFill/>
          <a:ln w="7938">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4" name="Line 174"/>
          <p:cNvSpPr>
            <a:spLocks noChangeShapeType="1"/>
          </p:cNvSpPr>
          <p:nvPr/>
        </p:nvSpPr>
        <p:spPr bwMode="auto">
          <a:xfrm flipH="1">
            <a:off x="2641753" y="5397500"/>
            <a:ext cx="3848100" cy="0"/>
          </a:xfrm>
          <a:prstGeom prst="line">
            <a:avLst/>
          </a:prstGeom>
          <a:noFill/>
          <a:ln w="7938">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15" name="Rectangle 175"/>
          <p:cNvSpPr>
            <a:spLocks noChangeArrowheads="1"/>
          </p:cNvSpPr>
          <p:nvPr/>
        </p:nvSpPr>
        <p:spPr bwMode="auto">
          <a:xfrm>
            <a:off x="3006878" y="5430838"/>
            <a:ext cx="90487"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7</a:t>
            </a:r>
            <a:endParaRPr lang="en-US" sz="1400"/>
          </a:p>
        </p:txBody>
      </p:sp>
      <p:sp>
        <p:nvSpPr>
          <p:cNvPr id="16" name="Rectangle 176"/>
          <p:cNvSpPr>
            <a:spLocks noChangeArrowheads="1"/>
          </p:cNvSpPr>
          <p:nvPr/>
        </p:nvSpPr>
        <p:spPr bwMode="auto">
          <a:xfrm>
            <a:off x="3286278" y="5430838"/>
            <a:ext cx="228600"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8.1</a:t>
            </a:r>
            <a:endParaRPr lang="en-US" sz="1400"/>
          </a:p>
        </p:txBody>
      </p:sp>
      <p:sp>
        <p:nvSpPr>
          <p:cNvPr id="17" name="Rectangle 177"/>
          <p:cNvSpPr>
            <a:spLocks noChangeArrowheads="1"/>
          </p:cNvSpPr>
          <p:nvPr/>
        </p:nvSpPr>
        <p:spPr bwMode="auto">
          <a:xfrm>
            <a:off x="3703790" y="5430838"/>
            <a:ext cx="227013"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9.7</a:t>
            </a:r>
            <a:endParaRPr lang="en-US" sz="1400"/>
          </a:p>
        </p:txBody>
      </p:sp>
      <p:sp>
        <p:nvSpPr>
          <p:cNvPr id="18" name="Rectangle 178"/>
          <p:cNvSpPr>
            <a:spLocks noChangeArrowheads="1"/>
          </p:cNvSpPr>
          <p:nvPr/>
        </p:nvSpPr>
        <p:spPr bwMode="auto">
          <a:xfrm>
            <a:off x="2276628" y="5430838"/>
            <a:ext cx="90487"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0</a:t>
            </a:r>
            <a:endParaRPr lang="en-US" sz="1400"/>
          </a:p>
        </p:txBody>
      </p:sp>
      <p:sp>
        <p:nvSpPr>
          <p:cNvPr id="19" name="Rectangle 179"/>
          <p:cNvSpPr>
            <a:spLocks noChangeArrowheads="1"/>
          </p:cNvSpPr>
          <p:nvPr/>
        </p:nvSpPr>
        <p:spPr bwMode="auto">
          <a:xfrm>
            <a:off x="4091140" y="5435600"/>
            <a:ext cx="182563"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10</a:t>
            </a:r>
            <a:endParaRPr lang="en-US" sz="1400"/>
          </a:p>
        </p:txBody>
      </p:sp>
      <p:sp>
        <p:nvSpPr>
          <p:cNvPr id="20" name="Rectangle 180"/>
          <p:cNvSpPr>
            <a:spLocks noChangeArrowheads="1"/>
          </p:cNvSpPr>
          <p:nvPr/>
        </p:nvSpPr>
        <p:spPr bwMode="auto">
          <a:xfrm>
            <a:off x="5429403" y="5430838"/>
            <a:ext cx="182562"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15</a:t>
            </a:r>
            <a:endParaRPr lang="en-US" sz="1400"/>
          </a:p>
        </p:txBody>
      </p:sp>
      <p:sp>
        <p:nvSpPr>
          <p:cNvPr id="21" name="Rectangle 181"/>
          <p:cNvSpPr>
            <a:spLocks noChangeArrowheads="1"/>
          </p:cNvSpPr>
          <p:nvPr/>
        </p:nvSpPr>
        <p:spPr bwMode="auto">
          <a:xfrm>
            <a:off x="4811865" y="5430838"/>
            <a:ext cx="182563"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13</a:t>
            </a:r>
            <a:endParaRPr lang="en-US" sz="1400"/>
          </a:p>
        </p:txBody>
      </p:sp>
      <p:sp>
        <p:nvSpPr>
          <p:cNvPr id="22" name="Rectangle 182"/>
          <p:cNvSpPr>
            <a:spLocks noChangeArrowheads="1"/>
          </p:cNvSpPr>
          <p:nvPr/>
        </p:nvSpPr>
        <p:spPr bwMode="auto">
          <a:xfrm>
            <a:off x="6045353" y="5430838"/>
            <a:ext cx="182562"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dirty="0">
                <a:solidFill>
                  <a:srgbClr val="000000"/>
                </a:solidFill>
              </a:rPr>
              <a:t>17</a:t>
            </a:r>
            <a:endParaRPr lang="en-US" sz="1400" dirty="0"/>
          </a:p>
        </p:txBody>
      </p:sp>
      <p:sp>
        <p:nvSpPr>
          <p:cNvPr id="23" name="Line 193"/>
          <p:cNvSpPr>
            <a:spLocks noChangeShapeType="1"/>
          </p:cNvSpPr>
          <p:nvPr/>
        </p:nvSpPr>
        <p:spPr bwMode="auto">
          <a:xfrm>
            <a:off x="2433790" y="2757488"/>
            <a:ext cx="109538" cy="0"/>
          </a:xfrm>
          <a:prstGeom prst="line">
            <a:avLst/>
          </a:prstGeom>
          <a:noFill/>
          <a:ln w="7938">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4" name="Line 194"/>
          <p:cNvSpPr>
            <a:spLocks noChangeShapeType="1"/>
          </p:cNvSpPr>
          <p:nvPr/>
        </p:nvSpPr>
        <p:spPr bwMode="auto">
          <a:xfrm>
            <a:off x="2433790" y="3132138"/>
            <a:ext cx="109538" cy="0"/>
          </a:xfrm>
          <a:prstGeom prst="line">
            <a:avLst/>
          </a:prstGeom>
          <a:noFill/>
          <a:ln w="7938">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5" name="Line 195"/>
          <p:cNvSpPr>
            <a:spLocks noChangeShapeType="1"/>
          </p:cNvSpPr>
          <p:nvPr/>
        </p:nvSpPr>
        <p:spPr bwMode="auto">
          <a:xfrm>
            <a:off x="2433790" y="3889375"/>
            <a:ext cx="109538" cy="0"/>
          </a:xfrm>
          <a:prstGeom prst="line">
            <a:avLst/>
          </a:prstGeom>
          <a:noFill/>
          <a:ln w="7938">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6" name="Line 196"/>
          <p:cNvSpPr>
            <a:spLocks noChangeShapeType="1"/>
          </p:cNvSpPr>
          <p:nvPr/>
        </p:nvSpPr>
        <p:spPr bwMode="auto">
          <a:xfrm>
            <a:off x="2433790" y="3513138"/>
            <a:ext cx="109538" cy="0"/>
          </a:xfrm>
          <a:prstGeom prst="line">
            <a:avLst/>
          </a:prstGeom>
          <a:noFill/>
          <a:ln w="7938">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7" name="Line 197"/>
          <p:cNvSpPr>
            <a:spLocks noChangeShapeType="1"/>
          </p:cNvSpPr>
          <p:nvPr/>
        </p:nvSpPr>
        <p:spPr bwMode="auto">
          <a:xfrm>
            <a:off x="2433790" y="4260850"/>
            <a:ext cx="109538" cy="0"/>
          </a:xfrm>
          <a:prstGeom prst="line">
            <a:avLst/>
          </a:prstGeom>
          <a:noFill/>
          <a:ln w="7938">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8" name="Line 198"/>
          <p:cNvSpPr>
            <a:spLocks noChangeShapeType="1"/>
          </p:cNvSpPr>
          <p:nvPr/>
        </p:nvSpPr>
        <p:spPr bwMode="auto">
          <a:xfrm>
            <a:off x="2433790" y="4641850"/>
            <a:ext cx="109538" cy="0"/>
          </a:xfrm>
          <a:prstGeom prst="line">
            <a:avLst/>
          </a:prstGeom>
          <a:noFill/>
          <a:ln w="7938">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9" name="Line 199"/>
          <p:cNvSpPr>
            <a:spLocks noChangeShapeType="1"/>
          </p:cNvSpPr>
          <p:nvPr/>
        </p:nvSpPr>
        <p:spPr bwMode="auto">
          <a:xfrm>
            <a:off x="2433790" y="5018088"/>
            <a:ext cx="109538" cy="0"/>
          </a:xfrm>
          <a:prstGeom prst="line">
            <a:avLst/>
          </a:prstGeom>
          <a:noFill/>
          <a:ln w="7938">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30" name="Line 200"/>
          <p:cNvSpPr>
            <a:spLocks noChangeShapeType="1"/>
          </p:cNvSpPr>
          <p:nvPr/>
        </p:nvSpPr>
        <p:spPr bwMode="auto">
          <a:xfrm flipV="1">
            <a:off x="3051328" y="5286375"/>
            <a:ext cx="0" cy="111125"/>
          </a:xfrm>
          <a:prstGeom prst="line">
            <a:avLst/>
          </a:prstGeom>
          <a:noFill/>
          <a:ln w="7938">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31" name="Line 201"/>
          <p:cNvSpPr>
            <a:spLocks noChangeShapeType="1"/>
          </p:cNvSpPr>
          <p:nvPr/>
        </p:nvSpPr>
        <p:spPr bwMode="auto">
          <a:xfrm flipV="1">
            <a:off x="3387878" y="5286375"/>
            <a:ext cx="0" cy="111125"/>
          </a:xfrm>
          <a:prstGeom prst="line">
            <a:avLst/>
          </a:prstGeom>
          <a:noFill/>
          <a:ln w="7938">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32" name="Line 202"/>
          <p:cNvSpPr>
            <a:spLocks noChangeShapeType="1"/>
          </p:cNvSpPr>
          <p:nvPr/>
        </p:nvSpPr>
        <p:spPr bwMode="auto">
          <a:xfrm flipV="1">
            <a:off x="3881590" y="5286375"/>
            <a:ext cx="0" cy="111125"/>
          </a:xfrm>
          <a:prstGeom prst="line">
            <a:avLst/>
          </a:prstGeom>
          <a:noFill/>
          <a:ln w="7938">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33" name="Freeform 203"/>
          <p:cNvSpPr>
            <a:spLocks/>
          </p:cNvSpPr>
          <p:nvPr/>
        </p:nvSpPr>
        <p:spPr bwMode="auto">
          <a:xfrm>
            <a:off x="3972078" y="5286375"/>
            <a:ext cx="95250" cy="254000"/>
          </a:xfrm>
          <a:custGeom>
            <a:avLst/>
            <a:gdLst>
              <a:gd name="T0" fmla="*/ 0 w 71"/>
              <a:gd name="T1" fmla="*/ 0 h 189"/>
              <a:gd name="T2" fmla="*/ 0 w 71"/>
              <a:gd name="T3" fmla="*/ 2147483647 h 189"/>
              <a:gd name="T4" fmla="*/ 0 w 71"/>
              <a:gd name="T5" fmla="*/ 2147483647 h 189"/>
              <a:gd name="T6" fmla="*/ 2147483647 w 71"/>
              <a:gd name="T7" fmla="*/ 2147483647 h 189"/>
              <a:gd name="T8" fmla="*/ 0 60000 65536"/>
              <a:gd name="T9" fmla="*/ 0 60000 65536"/>
              <a:gd name="T10" fmla="*/ 0 60000 65536"/>
              <a:gd name="T11" fmla="*/ 0 60000 65536"/>
              <a:gd name="T12" fmla="*/ 0 w 71"/>
              <a:gd name="T13" fmla="*/ 0 h 189"/>
              <a:gd name="T14" fmla="*/ 71 w 71"/>
              <a:gd name="T15" fmla="*/ 189 h 189"/>
            </a:gdLst>
            <a:ahLst/>
            <a:cxnLst>
              <a:cxn ang="T8">
                <a:pos x="T0" y="T1"/>
              </a:cxn>
              <a:cxn ang="T9">
                <a:pos x="T2" y="T3"/>
              </a:cxn>
              <a:cxn ang="T10">
                <a:pos x="T4" y="T5"/>
              </a:cxn>
              <a:cxn ang="T11">
                <a:pos x="T6" y="T7"/>
              </a:cxn>
            </a:cxnLst>
            <a:rect l="T12" t="T13" r="T14" b="T15"/>
            <a:pathLst>
              <a:path w="71" h="189">
                <a:moveTo>
                  <a:pt x="0" y="0"/>
                </a:moveTo>
                <a:lnTo>
                  <a:pt x="0" y="82"/>
                </a:lnTo>
                <a:lnTo>
                  <a:pt x="0" y="189"/>
                </a:lnTo>
                <a:lnTo>
                  <a:pt x="71" y="189"/>
                </a:lnTo>
              </a:path>
            </a:pathLst>
          </a:custGeom>
          <a:noFill/>
          <a:ln w="7938">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4" name="Line 204"/>
          <p:cNvSpPr>
            <a:spLocks noChangeShapeType="1"/>
          </p:cNvSpPr>
          <p:nvPr/>
        </p:nvSpPr>
        <p:spPr bwMode="auto">
          <a:xfrm flipV="1">
            <a:off x="4896003" y="5286375"/>
            <a:ext cx="0" cy="111125"/>
          </a:xfrm>
          <a:prstGeom prst="line">
            <a:avLst/>
          </a:prstGeom>
          <a:noFill/>
          <a:ln w="7938">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35" name="Line 205"/>
          <p:cNvSpPr>
            <a:spLocks noChangeShapeType="1"/>
          </p:cNvSpPr>
          <p:nvPr/>
        </p:nvSpPr>
        <p:spPr bwMode="auto">
          <a:xfrm flipV="1">
            <a:off x="5511953" y="5286375"/>
            <a:ext cx="0" cy="111125"/>
          </a:xfrm>
          <a:prstGeom prst="line">
            <a:avLst/>
          </a:prstGeom>
          <a:noFill/>
          <a:ln w="7938">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36" name="Line 206"/>
          <p:cNvSpPr>
            <a:spLocks noChangeShapeType="1"/>
          </p:cNvSpPr>
          <p:nvPr/>
        </p:nvSpPr>
        <p:spPr bwMode="auto">
          <a:xfrm flipV="1">
            <a:off x="6129490" y="5286375"/>
            <a:ext cx="0" cy="111125"/>
          </a:xfrm>
          <a:prstGeom prst="line">
            <a:avLst/>
          </a:prstGeom>
          <a:noFill/>
          <a:ln w="7938">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37" name="Rectangle 207"/>
          <p:cNvSpPr>
            <a:spLocks noChangeArrowheads="1"/>
          </p:cNvSpPr>
          <p:nvPr/>
        </p:nvSpPr>
        <p:spPr bwMode="auto">
          <a:xfrm>
            <a:off x="1989290" y="2662238"/>
            <a:ext cx="411163"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$2.00</a:t>
            </a:r>
            <a:endParaRPr lang="en-US" sz="1400"/>
          </a:p>
        </p:txBody>
      </p:sp>
      <p:sp>
        <p:nvSpPr>
          <p:cNvPr id="38" name="Rectangle 208"/>
          <p:cNvSpPr>
            <a:spLocks noChangeArrowheads="1"/>
          </p:cNvSpPr>
          <p:nvPr/>
        </p:nvSpPr>
        <p:spPr bwMode="auto">
          <a:xfrm>
            <a:off x="2073428" y="3038475"/>
            <a:ext cx="319087"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1.75</a:t>
            </a:r>
            <a:endParaRPr lang="en-US" sz="1400"/>
          </a:p>
        </p:txBody>
      </p:sp>
      <p:sp>
        <p:nvSpPr>
          <p:cNvPr id="39" name="Rectangle 209"/>
          <p:cNvSpPr>
            <a:spLocks noChangeArrowheads="1"/>
          </p:cNvSpPr>
          <p:nvPr/>
        </p:nvSpPr>
        <p:spPr bwMode="auto">
          <a:xfrm>
            <a:off x="2073428" y="3416300"/>
            <a:ext cx="319087"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1.50</a:t>
            </a:r>
            <a:endParaRPr lang="en-US" sz="1400"/>
          </a:p>
        </p:txBody>
      </p:sp>
      <p:sp>
        <p:nvSpPr>
          <p:cNvPr id="40" name="Rectangle 210"/>
          <p:cNvSpPr>
            <a:spLocks noChangeArrowheads="1"/>
          </p:cNvSpPr>
          <p:nvPr/>
        </p:nvSpPr>
        <p:spPr bwMode="auto">
          <a:xfrm>
            <a:off x="2073428" y="3792538"/>
            <a:ext cx="319087"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1.25</a:t>
            </a:r>
            <a:endParaRPr lang="en-US" sz="1400"/>
          </a:p>
        </p:txBody>
      </p:sp>
      <p:sp>
        <p:nvSpPr>
          <p:cNvPr id="41" name="Rectangle 211"/>
          <p:cNvSpPr>
            <a:spLocks noChangeArrowheads="1"/>
          </p:cNvSpPr>
          <p:nvPr/>
        </p:nvSpPr>
        <p:spPr bwMode="auto">
          <a:xfrm>
            <a:off x="2073428" y="4170363"/>
            <a:ext cx="319087"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1.00</a:t>
            </a:r>
            <a:endParaRPr lang="en-US" sz="1400"/>
          </a:p>
        </p:txBody>
      </p:sp>
      <p:sp>
        <p:nvSpPr>
          <p:cNvPr id="42" name="Rectangle 212"/>
          <p:cNvSpPr>
            <a:spLocks noChangeArrowheads="1"/>
          </p:cNvSpPr>
          <p:nvPr/>
        </p:nvSpPr>
        <p:spPr bwMode="auto">
          <a:xfrm>
            <a:off x="2073428" y="4546600"/>
            <a:ext cx="319087"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0.75</a:t>
            </a:r>
            <a:endParaRPr lang="en-US" sz="1400"/>
          </a:p>
        </p:txBody>
      </p:sp>
      <p:sp>
        <p:nvSpPr>
          <p:cNvPr id="43" name="Rectangle 213"/>
          <p:cNvSpPr>
            <a:spLocks noChangeArrowheads="1"/>
          </p:cNvSpPr>
          <p:nvPr/>
        </p:nvSpPr>
        <p:spPr bwMode="auto">
          <a:xfrm>
            <a:off x="2073428" y="4924425"/>
            <a:ext cx="319087"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0.50</a:t>
            </a:r>
            <a:endParaRPr lang="en-US" sz="1400"/>
          </a:p>
        </p:txBody>
      </p:sp>
      <p:sp>
        <p:nvSpPr>
          <p:cNvPr id="44" name="Freeform 224"/>
          <p:cNvSpPr>
            <a:spLocks/>
          </p:cNvSpPr>
          <p:nvPr/>
        </p:nvSpPr>
        <p:spPr bwMode="auto">
          <a:xfrm>
            <a:off x="3079903" y="2757488"/>
            <a:ext cx="2184400" cy="2260600"/>
          </a:xfrm>
          <a:custGeom>
            <a:avLst/>
            <a:gdLst>
              <a:gd name="T0" fmla="*/ 0 w 693"/>
              <a:gd name="T1" fmla="*/ 0 h 715"/>
              <a:gd name="T2" fmla="*/ 2147483647 w 693"/>
              <a:gd name="T3" fmla="*/ 2147483647 h 715"/>
              <a:gd name="T4" fmla="*/ 0 60000 65536"/>
              <a:gd name="T5" fmla="*/ 0 60000 65536"/>
              <a:gd name="T6" fmla="*/ 0 w 693"/>
              <a:gd name="T7" fmla="*/ 0 h 715"/>
              <a:gd name="T8" fmla="*/ 693 w 693"/>
              <a:gd name="T9" fmla="*/ 715 h 715"/>
            </a:gdLst>
            <a:ahLst/>
            <a:cxnLst>
              <a:cxn ang="T4">
                <a:pos x="T0" y="T1"/>
              </a:cxn>
              <a:cxn ang="T5">
                <a:pos x="T2" y="T3"/>
              </a:cxn>
            </a:cxnLst>
            <a:rect l="T6" t="T7" r="T8" b="T9"/>
            <a:pathLst>
              <a:path w="693" h="715">
                <a:moveTo>
                  <a:pt x="0" y="0"/>
                </a:moveTo>
                <a:cubicBezTo>
                  <a:pt x="39" y="192"/>
                  <a:pt x="259" y="593"/>
                  <a:pt x="693" y="715"/>
                </a:cubicBezTo>
              </a:path>
            </a:pathLst>
          </a:custGeom>
          <a:noFill/>
          <a:ln w="30163">
            <a:solidFill>
              <a:srgbClr val="AEC5E7"/>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5" name="Freeform 225"/>
          <p:cNvSpPr>
            <a:spLocks/>
          </p:cNvSpPr>
          <p:nvPr/>
        </p:nvSpPr>
        <p:spPr bwMode="auto">
          <a:xfrm>
            <a:off x="3297390" y="3584575"/>
            <a:ext cx="544513" cy="682625"/>
          </a:xfrm>
          <a:custGeom>
            <a:avLst/>
            <a:gdLst>
              <a:gd name="T0" fmla="*/ 0 w 173"/>
              <a:gd name="T1" fmla="*/ 0 h 216"/>
              <a:gd name="T2" fmla="*/ 2147483647 w 173"/>
              <a:gd name="T3" fmla="*/ 2147483647 h 216"/>
              <a:gd name="T4" fmla="*/ 2147483647 w 173"/>
              <a:gd name="T5" fmla="*/ 2147483647 h 216"/>
              <a:gd name="T6" fmla="*/ 0 60000 65536"/>
              <a:gd name="T7" fmla="*/ 0 60000 65536"/>
              <a:gd name="T8" fmla="*/ 0 60000 65536"/>
              <a:gd name="T9" fmla="*/ 0 w 173"/>
              <a:gd name="T10" fmla="*/ 0 h 216"/>
              <a:gd name="T11" fmla="*/ 173 w 173"/>
              <a:gd name="T12" fmla="*/ 216 h 216"/>
            </a:gdLst>
            <a:ahLst/>
            <a:cxnLst>
              <a:cxn ang="T6">
                <a:pos x="T0" y="T1"/>
              </a:cxn>
              <a:cxn ang="T7">
                <a:pos x="T2" y="T3"/>
              </a:cxn>
              <a:cxn ang="T8">
                <a:pos x="T4" y="T5"/>
              </a:cxn>
            </a:cxnLst>
            <a:rect l="T9" t="T10" r="T11" b="T12"/>
            <a:pathLst>
              <a:path w="173" h="216">
                <a:moveTo>
                  <a:pt x="0" y="0"/>
                </a:moveTo>
                <a:cubicBezTo>
                  <a:pt x="34" y="59"/>
                  <a:pt x="72" y="112"/>
                  <a:pt x="122" y="171"/>
                </a:cubicBezTo>
                <a:cubicBezTo>
                  <a:pt x="122" y="171"/>
                  <a:pt x="149" y="201"/>
                  <a:pt x="173" y="216"/>
                </a:cubicBezTo>
              </a:path>
            </a:pathLst>
          </a:custGeom>
          <a:noFill/>
          <a:ln w="30163">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6" name="Freeform 226"/>
          <p:cNvSpPr>
            <a:spLocks/>
          </p:cNvSpPr>
          <p:nvPr/>
        </p:nvSpPr>
        <p:spPr bwMode="auto">
          <a:xfrm>
            <a:off x="3511703" y="2757488"/>
            <a:ext cx="2617787" cy="2260600"/>
          </a:xfrm>
          <a:custGeom>
            <a:avLst/>
            <a:gdLst>
              <a:gd name="T0" fmla="*/ 0 w 830"/>
              <a:gd name="T1" fmla="*/ 0 h 715"/>
              <a:gd name="T2" fmla="*/ 2147483647 w 830"/>
              <a:gd name="T3" fmla="*/ 2147483647 h 715"/>
              <a:gd name="T4" fmla="*/ 0 60000 65536"/>
              <a:gd name="T5" fmla="*/ 0 60000 65536"/>
              <a:gd name="T6" fmla="*/ 0 w 830"/>
              <a:gd name="T7" fmla="*/ 0 h 715"/>
              <a:gd name="T8" fmla="*/ 830 w 830"/>
              <a:gd name="T9" fmla="*/ 715 h 715"/>
            </a:gdLst>
            <a:ahLst/>
            <a:cxnLst>
              <a:cxn ang="T4">
                <a:pos x="T0" y="T1"/>
              </a:cxn>
              <a:cxn ang="T5">
                <a:pos x="T2" y="T3"/>
              </a:cxn>
            </a:cxnLst>
            <a:rect l="T6" t="T7" r="T8" b="T9"/>
            <a:pathLst>
              <a:path w="830" h="715">
                <a:moveTo>
                  <a:pt x="0" y="0"/>
                </a:moveTo>
                <a:cubicBezTo>
                  <a:pt x="71" y="238"/>
                  <a:pt x="337" y="598"/>
                  <a:pt x="830" y="715"/>
                </a:cubicBezTo>
              </a:path>
            </a:pathLst>
          </a:custGeom>
          <a:noFill/>
          <a:ln w="30163">
            <a:solidFill>
              <a:srgbClr val="3C5DAA"/>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7" name="Line 230"/>
          <p:cNvSpPr>
            <a:spLocks noChangeShapeType="1"/>
          </p:cNvSpPr>
          <p:nvPr/>
        </p:nvSpPr>
        <p:spPr bwMode="auto">
          <a:xfrm flipV="1">
            <a:off x="2386165" y="5159375"/>
            <a:ext cx="95250" cy="53975"/>
          </a:xfrm>
          <a:prstGeom prst="line">
            <a:avLst/>
          </a:prstGeom>
          <a:noFill/>
          <a:ln w="7938">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48" name="Line 231"/>
          <p:cNvSpPr>
            <a:spLocks noChangeShapeType="1"/>
          </p:cNvSpPr>
          <p:nvPr/>
        </p:nvSpPr>
        <p:spPr bwMode="auto">
          <a:xfrm flipV="1">
            <a:off x="2386165" y="5232400"/>
            <a:ext cx="95250" cy="53975"/>
          </a:xfrm>
          <a:prstGeom prst="line">
            <a:avLst/>
          </a:prstGeom>
          <a:noFill/>
          <a:ln w="7938">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49" name="Line 232"/>
          <p:cNvSpPr>
            <a:spLocks noChangeShapeType="1"/>
          </p:cNvSpPr>
          <p:nvPr/>
        </p:nvSpPr>
        <p:spPr bwMode="auto">
          <a:xfrm flipH="1">
            <a:off x="2541740" y="5349875"/>
            <a:ext cx="55563" cy="95250"/>
          </a:xfrm>
          <a:prstGeom prst="line">
            <a:avLst/>
          </a:prstGeom>
          <a:noFill/>
          <a:ln w="7938">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50" name="Line 233"/>
          <p:cNvSpPr>
            <a:spLocks noChangeShapeType="1"/>
          </p:cNvSpPr>
          <p:nvPr/>
        </p:nvSpPr>
        <p:spPr bwMode="auto">
          <a:xfrm flipH="1">
            <a:off x="2616353" y="5349875"/>
            <a:ext cx="53975" cy="95250"/>
          </a:xfrm>
          <a:prstGeom prst="line">
            <a:avLst/>
          </a:prstGeom>
          <a:noFill/>
          <a:ln w="7938">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51" name="Line 234"/>
          <p:cNvSpPr>
            <a:spLocks noChangeShapeType="1"/>
          </p:cNvSpPr>
          <p:nvPr/>
        </p:nvSpPr>
        <p:spPr bwMode="auto">
          <a:xfrm>
            <a:off x="3381528" y="3408363"/>
            <a:ext cx="284162" cy="0"/>
          </a:xfrm>
          <a:prstGeom prst="line">
            <a:avLst/>
          </a:prstGeom>
          <a:noFill/>
          <a:ln w="30163">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52" name="Rectangle 235"/>
          <p:cNvSpPr>
            <a:spLocks noChangeArrowheads="1"/>
          </p:cNvSpPr>
          <p:nvPr/>
        </p:nvSpPr>
        <p:spPr bwMode="auto">
          <a:xfrm>
            <a:off x="5332565" y="4948238"/>
            <a:ext cx="111125"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D</a:t>
            </a:r>
            <a:endParaRPr lang="en-US" sz="1400"/>
          </a:p>
        </p:txBody>
      </p:sp>
      <p:sp>
        <p:nvSpPr>
          <p:cNvPr id="53" name="Rectangle 236"/>
          <p:cNvSpPr>
            <a:spLocks noChangeArrowheads="1"/>
          </p:cNvSpPr>
          <p:nvPr/>
        </p:nvSpPr>
        <p:spPr bwMode="auto">
          <a:xfrm>
            <a:off x="5456390" y="5029200"/>
            <a:ext cx="904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1</a:t>
            </a:r>
            <a:endParaRPr lang="en-US" sz="1400"/>
          </a:p>
        </p:txBody>
      </p:sp>
      <p:sp>
        <p:nvSpPr>
          <p:cNvPr id="54" name="Rectangle 237"/>
          <p:cNvSpPr>
            <a:spLocks noChangeArrowheads="1"/>
          </p:cNvSpPr>
          <p:nvPr/>
        </p:nvSpPr>
        <p:spPr bwMode="auto">
          <a:xfrm>
            <a:off x="6196165" y="4948238"/>
            <a:ext cx="111125"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D</a:t>
            </a:r>
            <a:endParaRPr lang="en-US" sz="1400"/>
          </a:p>
        </p:txBody>
      </p:sp>
      <p:sp>
        <p:nvSpPr>
          <p:cNvPr id="55" name="Rectangle 238"/>
          <p:cNvSpPr>
            <a:spLocks noChangeArrowheads="1"/>
          </p:cNvSpPr>
          <p:nvPr/>
        </p:nvSpPr>
        <p:spPr bwMode="auto">
          <a:xfrm>
            <a:off x="6318403" y="5029200"/>
            <a:ext cx="92075"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2</a:t>
            </a:r>
            <a:endParaRPr lang="en-US" sz="1400"/>
          </a:p>
        </p:txBody>
      </p:sp>
      <p:sp>
        <p:nvSpPr>
          <p:cNvPr id="56" name="Rectangle 239"/>
          <p:cNvSpPr>
            <a:spLocks noChangeArrowheads="1"/>
          </p:cNvSpPr>
          <p:nvPr/>
        </p:nvSpPr>
        <p:spPr bwMode="auto">
          <a:xfrm>
            <a:off x="3137053" y="3308350"/>
            <a:ext cx="103187"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A</a:t>
            </a:r>
            <a:endParaRPr lang="en-US" sz="1400"/>
          </a:p>
        </p:txBody>
      </p:sp>
      <p:sp>
        <p:nvSpPr>
          <p:cNvPr id="57" name="Rectangle 240"/>
          <p:cNvSpPr>
            <a:spLocks noChangeArrowheads="1"/>
          </p:cNvSpPr>
          <p:nvPr/>
        </p:nvSpPr>
        <p:spPr bwMode="auto">
          <a:xfrm>
            <a:off x="3937153" y="3308350"/>
            <a:ext cx="96837"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C</a:t>
            </a:r>
            <a:endParaRPr lang="en-US" sz="1400"/>
          </a:p>
        </p:txBody>
      </p:sp>
      <p:sp>
        <p:nvSpPr>
          <p:cNvPr id="58" name="Rectangle 241"/>
          <p:cNvSpPr>
            <a:spLocks noChangeArrowheads="1"/>
          </p:cNvSpPr>
          <p:nvPr/>
        </p:nvSpPr>
        <p:spPr bwMode="auto">
          <a:xfrm>
            <a:off x="4045103" y="4068763"/>
            <a:ext cx="98425"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marL="1588" indent="-1588"/>
            <a:r>
              <a:rPr lang="en-US" sz="1400">
                <a:solidFill>
                  <a:srgbClr val="000000"/>
                </a:solidFill>
              </a:rPr>
              <a:t>B</a:t>
            </a:r>
            <a:endParaRPr lang="en-US" sz="1400"/>
          </a:p>
        </p:txBody>
      </p:sp>
      <p:sp>
        <p:nvSpPr>
          <p:cNvPr id="59" name="Line 242"/>
          <p:cNvSpPr>
            <a:spLocks noChangeShapeType="1"/>
          </p:cNvSpPr>
          <p:nvPr/>
        </p:nvSpPr>
        <p:spPr bwMode="auto">
          <a:xfrm flipV="1">
            <a:off x="3500590" y="2643188"/>
            <a:ext cx="677863" cy="715962"/>
          </a:xfrm>
          <a:prstGeom prst="line">
            <a:avLst/>
          </a:prstGeom>
          <a:noFill/>
          <a:ln w="7938">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60" name="Line 243"/>
          <p:cNvSpPr>
            <a:spLocks noChangeShapeType="1"/>
          </p:cNvSpPr>
          <p:nvPr/>
        </p:nvSpPr>
        <p:spPr bwMode="auto">
          <a:xfrm flipV="1">
            <a:off x="3587903" y="3643313"/>
            <a:ext cx="947737" cy="358775"/>
          </a:xfrm>
          <a:prstGeom prst="line">
            <a:avLst/>
          </a:prstGeom>
          <a:noFill/>
          <a:ln w="7938">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61" name="Freeform 266"/>
          <p:cNvSpPr>
            <a:spLocks/>
          </p:cNvSpPr>
          <p:nvPr/>
        </p:nvSpPr>
        <p:spPr bwMode="auto">
          <a:xfrm>
            <a:off x="3632353" y="4078288"/>
            <a:ext cx="114300" cy="130175"/>
          </a:xfrm>
          <a:custGeom>
            <a:avLst/>
            <a:gdLst>
              <a:gd name="T0" fmla="*/ 2147483647 w 36"/>
              <a:gd name="T1" fmla="*/ 2147483647 h 41"/>
              <a:gd name="T2" fmla="*/ 2147483647 w 36"/>
              <a:gd name="T3" fmla="*/ 0 h 41"/>
              <a:gd name="T4" fmla="*/ 2147483647 w 36"/>
              <a:gd name="T5" fmla="*/ 0 h 41"/>
              <a:gd name="T6" fmla="*/ 2147483647 w 36"/>
              <a:gd name="T7" fmla="*/ 2147483647 h 41"/>
              <a:gd name="T8" fmla="*/ 2147483647 w 36"/>
              <a:gd name="T9" fmla="*/ 2147483647 h 41"/>
              <a:gd name="T10" fmla="*/ 2147483647 w 36"/>
              <a:gd name="T11" fmla="*/ 2147483647 h 41"/>
              <a:gd name="T12" fmla="*/ 0 w 36"/>
              <a:gd name="T13" fmla="*/ 2147483647 h 41"/>
              <a:gd name="T14" fmla="*/ 0 w 36"/>
              <a:gd name="T15" fmla="*/ 2147483647 h 41"/>
              <a:gd name="T16" fmla="*/ 2147483647 w 36"/>
              <a:gd name="T17" fmla="*/ 2147483647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41"/>
              <a:gd name="T29" fmla="*/ 36 w 36"/>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41">
                <a:moveTo>
                  <a:pt x="15" y="14"/>
                </a:moveTo>
                <a:cubicBezTo>
                  <a:pt x="20" y="0"/>
                  <a:pt x="20" y="0"/>
                  <a:pt x="20" y="0"/>
                </a:cubicBezTo>
                <a:cubicBezTo>
                  <a:pt x="20" y="0"/>
                  <a:pt x="20" y="0"/>
                  <a:pt x="20" y="0"/>
                </a:cubicBezTo>
                <a:cubicBezTo>
                  <a:pt x="27" y="21"/>
                  <a:pt x="27" y="21"/>
                  <a:pt x="27" y="21"/>
                </a:cubicBezTo>
                <a:cubicBezTo>
                  <a:pt x="30" y="28"/>
                  <a:pt x="33" y="34"/>
                  <a:pt x="36" y="41"/>
                </a:cubicBezTo>
                <a:cubicBezTo>
                  <a:pt x="31" y="36"/>
                  <a:pt x="25" y="32"/>
                  <a:pt x="19" y="27"/>
                </a:cubicBezTo>
                <a:cubicBezTo>
                  <a:pt x="0" y="16"/>
                  <a:pt x="0" y="16"/>
                  <a:pt x="0" y="16"/>
                </a:cubicBezTo>
                <a:cubicBezTo>
                  <a:pt x="0" y="16"/>
                  <a:pt x="0" y="16"/>
                  <a:pt x="0" y="16"/>
                </a:cubicBezTo>
                <a:lnTo>
                  <a:pt x="15"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2" name="Freeform 267"/>
          <p:cNvSpPr>
            <a:spLocks/>
          </p:cNvSpPr>
          <p:nvPr/>
        </p:nvSpPr>
        <p:spPr bwMode="auto">
          <a:xfrm>
            <a:off x="3641878" y="3367088"/>
            <a:ext cx="134937" cy="79375"/>
          </a:xfrm>
          <a:custGeom>
            <a:avLst/>
            <a:gdLst>
              <a:gd name="T0" fmla="*/ 2147483647 w 43"/>
              <a:gd name="T1" fmla="*/ 2147483647 h 25"/>
              <a:gd name="T2" fmla="*/ 2147483647 w 43"/>
              <a:gd name="T3" fmla="*/ 0 h 25"/>
              <a:gd name="T4" fmla="*/ 2147483647 w 43"/>
              <a:gd name="T5" fmla="*/ 0 h 25"/>
              <a:gd name="T6" fmla="*/ 2147483647 w 43"/>
              <a:gd name="T7" fmla="*/ 2147483647 h 25"/>
              <a:gd name="T8" fmla="*/ 2147483647 w 43"/>
              <a:gd name="T9" fmla="*/ 2147483647 h 25"/>
              <a:gd name="T10" fmla="*/ 2147483647 w 43"/>
              <a:gd name="T11" fmla="*/ 2147483647 h 25"/>
              <a:gd name="T12" fmla="*/ 2147483647 w 43"/>
              <a:gd name="T13" fmla="*/ 2147483647 h 25"/>
              <a:gd name="T14" fmla="*/ 0 w 43"/>
              <a:gd name="T15" fmla="*/ 2147483647 h 25"/>
              <a:gd name="T16" fmla="*/ 2147483647 w 43"/>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25"/>
              <a:gd name="T29" fmla="*/ 43 w 43"/>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25">
                <a:moveTo>
                  <a:pt x="8" y="13"/>
                </a:moveTo>
                <a:cubicBezTo>
                  <a:pt x="1" y="0"/>
                  <a:pt x="1" y="0"/>
                  <a:pt x="1" y="0"/>
                </a:cubicBezTo>
                <a:cubicBezTo>
                  <a:pt x="1" y="0"/>
                  <a:pt x="1" y="0"/>
                  <a:pt x="1" y="0"/>
                </a:cubicBezTo>
                <a:cubicBezTo>
                  <a:pt x="21" y="8"/>
                  <a:pt x="21" y="8"/>
                  <a:pt x="21" y="8"/>
                </a:cubicBezTo>
                <a:cubicBezTo>
                  <a:pt x="28" y="10"/>
                  <a:pt x="36" y="11"/>
                  <a:pt x="43" y="13"/>
                </a:cubicBezTo>
                <a:cubicBezTo>
                  <a:pt x="36" y="15"/>
                  <a:pt x="28" y="16"/>
                  <a:pt x="21" y="18"/>
                </a:cubicBezTo>
                <a:cubicBezTo>
                  <a:pt x="1" y="25"/>
                  <a:pt x="1" y="25"/>
                  <a:pt x="1" y="25"/>
                </a:cubicBezTo>
                <a:cubicBezTo>
                  <a:pt x="0" y="25"/>
                  <a:pt x="0" y="25"/>
                  <a:pt x="0" y="25"/>
                </a:cubicBezTo>
                <a:lnTo>
                  <a:pt x="8" y="1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3" name="Freeform 268"/>
          <p:cNvSpPr>
            <a:spLocks/>
          </p:cNvSpPr>
          <p:nvPr/>
        </p:nvSpPr>
        <p:spPr bwMode="auto">
          <a:xfrm>
            <a:off x="3460903" y="3863975"/>
            <a:ext cx="114300" cy="130175"/>
          </a:xfrm>
          <a:custGeom>
            <a:avLst/>
            <a:gdLst>
              <a:gd name="T0" fmla="*/ 2147483647 w 36"/>
              <a:gd name="T1" fmla="*/ 2147483647 h 41"/>
              <a:gd name="T2" fmla="*/ 2147483647 w 36"/>
              <a:gd name="T3" fmla="*/ 0 h 41"/>
              <a:gd name="T4" fmla="*/ 2147483647 w 36"/>
              <a:gd name="T5" fmla="*/ 0 h 41"/>
              <a:gd name="T6" fmla="*/ 2147483647 w 36"/>
              <a:gd name="T7" fmla="*/ 2147483647 h 41"/>
              <a:gd name="T8" fmla="*/ 2147483647 w 36"/>
              <a:gd name="T9" fmla="*/ 2147483647 h 41"/>
              <a:gd name="T10" fmla="*/ 2147483647 w 36"/>
              <a:gd name="T11" fmla="*/ 2147483647 h 41"/>
              <a:gd name="T12" fmla="*/ 0 w 36"/>
              <a:gd name="T13" fmla="*/ 2147483647 h 41"/>
              <a:gd name="T14" fmla="*/ 0 w 36"/>
              <a:gd name="T15" fmla="*/ 2147483647 h 41"/>
              <a:gd name="T16" fmla="*/ 2147483647 w 36"/>
              <a:gd name="T17" fmla="*/ 2147483647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41"/>
              <a:gd name="T29" fmla="*/ 36 w 36"/>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41">
                <a:moveTo>
                  <a:pt x="15" y="13"/>
                </a:moveTo>
                <a:cubicBezTo>
                  <a:pt x="20" y="0"/>
                  <a:pt x="20" y="0"/>
                  <a:pt x="20" y="0"/>
                </a:cubicBezTo>
                <a:cubicBezTo>
                  <a:pt x="21" y="0"/>
                  <a:pt x="21" y="0"/>
                  <a:pt x="21" y="0"/>
                </a:cubicBezTo>
                <a:cubicBezTo>
                  <a:pt x="27" y="21"/>
                  <a:pt x="27" y="21"/>
                  <a:pt x="27" y="21"/>
                </a:cubicBezTo>
                <a:cubicBezTo>
                  <a:pt x="30" y="28"/>
                  <a:pt x="33" y="34"/>
                  <a:pt x="36" y="41"/>
                </a:cubicBezTo>
                <a:cubicBezTo>
                  <a:pt x="30" y="36"/>
                  <a:pt x="25" y="31"/>
                  <a:pt x="19" y="27"/>
                </a:cubicBezTo>
                <a:cubicBezTo>
                  <a:pt x="0" y="15"/>
                  <a:pt x="0" y="15"/>
                  <a:pt x="0" y="15"/>
                </a:cubicBezTo>
                <a:cubicBezTo>
                  <a:pt x="0" y="15"/>
                  <a:pt x="0" y="15"/>
                  <a:pt x="0" y="15"/>
                </a:cubicBezTo>
                <a:lnTo>
                  <a:pt x="15" y="1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 name="Freeform 269"/>
          <p:cNvSpPr>
            <a:spLocks/>
          </p:cNvSpPr>
          <p:nvPr/>
        </p:nvSpPr>
        <p:spPr bwMode="auto">
          <a:xfrm>
            <a:off x="3313265" y="3648075"/>
            <a:ext cx="107950" cy="131763"/>
          </a:xfrm>
          <a:custGeom>
            <a:avLst/>
            <a:gdLst>
              <a:gd name="T0" fmla="*/ 2147483647 w 34"/>
              <a:gd name="T1" fmla="*/ 2147483647 h 42"/>
              <a:gd name="T2" fmla="*/ 2147483647 w 34"/>
              <a:gd name="T3" fmla="*/ 0 h 42"/>
              <a:gd name="T4" fmla="*/ 2147483647 w 34"/>
              <a:gd name="T5" fmla="*/ 0 h 42"/>
              <a:gd name="T6" fmla="*/ 2147483647 w 34"/>
              <a:gd name="T7" fmla="*/ 2147483647 h 42"/>
              <a:gd name="T8" fmla="*/ 2147483647 w 34"/>
              <a:gd name="T9" fmla="*/ 2147483647 h 42"/>
              <a:gd name="T10" fmla="*/ 2147483647 w 34"/>
              <a:gd name="T11" fmla="*/ 2147483647 h 42"/>
              <a:gd name="T12" fmla="*/ 0 w 34"/>
              <a:gd name="T13" fmla="*/ 2147483647 h 42"/>
              <a:gd name="T14" fmla="*/ 0 w 34"/>
              <a:gd name="T15" fmla="*/ 2147483647 h 42"/>
              <a:gd name="T16" fmla="*/ 2147483647 w 34"/>
              <a:gd name="T17" fmla="*/ 2147483647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42"/>
              <a:gd name="T29" fmla="*/ 34 w 34"/>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42">
                <a:moveTo>
                  <a:pt x="15" y="13"/>
                </a:moveTo>
                <a:cubicBezTo>
                  <a:pt x="21" y="0"/>
                  <a:pt x="21" y="0"/>
                  <a:pt x="21" y="0"/>
                </a:cubicBezTo>
                <a:cubicBezTo>
                  <a:pt x="22" y="0"/>
                  <a:pt x="22" y="0"/>
                  <a:pt x="22" y="0"/>
                </a:cubicBezTo>
                <a:cubicBezTo>
                  <a:pt x="26" y="22"/>
                  <a:pt x="26" y="22"/>
                  <a:pt x="26" y="22"/>
                </a:cubicBezTo>
                <a:cubicBezTo>
                  <a:pt x="29" y="29"/>
                  <a:pt x="31" y="36"/>
                  <a:pt x="34" y="42"/>
                </a:cubicBezTo>
                <a:cubicBezTo>
                  <a:pt x="29" y="37"/>
                  <a:pt x="24" y="32"/>
                  <a:pt x="18" y="27"/>
                </a:cubicBezTo>
                <a:cubicBezTo>
                  <a:pt x="0" y="14"/>
                  <a:pt x="0" y="14"/>
                  <a:pt x="0" y="14"/>
                </a:cubicBezTo>
                <a:cubicBezTo>
                  <a:pt x="0" y="14"/>
                  <a:pt x="0" y="14"/>
                  <a:pt x="0" y="14"/>
                </a:cubicBezTo>
                <a:lnTo>
                  <a:pt x="15" y="1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5" name="Rectangle 270"/>
          <p:cNvSpPr>
            <a:spLocks noChangeArrowheads="1"/>
          </p:cNvSpPr>
          <p:nvPr/>
        </p:nvSpPr>
        <p:spPr bwMode="auto">
          <a:xfrm>
            <a:off x="3865715" y="4249738"/>
            <a:ext cx="39688" cy="285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66" name="Freeform 271"/>
          <p:cNvSpPr>
            <a:spLocks/>
          </p:cNvSpPr>
          <p:nvPr/>
        </p:nvSpPr>
        <p:spPr bwMode="auto">
          <a:xfrm>
            <a:off x="3776815" y="4205288"/>
            <a:ext cx="131763" cy="107950"/>
          </a:xfrm>
          <a:custGeom>
            <a:avLst/>
            <a:gdLst>
              <a:gd name="T0" fmla="*/ 2147483647 w 42"/>
              <a:gd name="T1" fmla="*/ 2147483647 h 34"/>
              <a:gd name="T2" fmla="*/ 2147483647 w 42"/>
              <a:gd name="T3" fmla="*/ 0 h 34"/>
              <a:gd name="T4" fmla="*/ 2147483647 w 42"/>
              <a:gd name="T5" fmla="*/ 0 h 34"/>
              <a:gd name="T6" fmla="*/ 2147483647 w 42"/>
              <a:gd name="T7" fmla="*/ 2147483647 h 34"/>
              <a:gd name="T8" fmla="*/ 2147483647 w 42"/>
              <a:gd name="T9" fmla="*/ 2147483647 h 34"/>
              <a:gd name="T10" fmla="*/ 2147483647 w 42"/>
              <a:gd name="T11" fmla="*/ 2147483647 h 34"/>
              <a:gd name="T12" fmla="*/ 0 w 42"/>
              <a:gd name="T13" fmla="*/ 2147483647 h 34"/>
              <a:gd name="T14" fmla="*/ 0 w 42"/>
              <a:gd name="T15" fmla="*/ 2147483647 h 34"/>
              <a:gd name="T16" fmla="*/ 2147483647 w 42"/>
              <a:gd name="T17" fmla="*/ 214748364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34"/>
              <a:gd name="T29" fmla="*/ 42 w 42"/>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34">
                <a:moveTo>
                  <a:pt x="13" y="15"/>
                </a:moveTo>
                <a:cubicBezTo>
                  <a:pt x="14" y="0"/>
                  <a:pt x="14" y="0"/>
                  <a:pt x="14" y="0"/>
                </a:cubicBezTo>
                <a:cubicBezTo>
                  <a:pt x="14" y="0"/>
                  <a:pt x="14" y="0"/>
                  <a:pt x="14" y="0"/>
                </a:cubicBezTo>
                <a:cubicBezTo>
                  <a:pt x="27" y="18"/>
                  <a:pt x="27" y="18"/>
                  <a:pt x="27" y="18"/>
                </a:cubicBezTo>
                <a:cubicBezTo>
                  <a:pt x="32" y="23"/>
                  <a:pt x="37" y="28"/>
                  <a:pt x="42" y="34"/>
                </a:cubicBezTo>
                <a:cubicBezTo>
                  <a:pt x="36" y="31"/>
                  <a:pt x="29" y="28"/>
                  <a:pt x="22" y="26"/>
                </a:cubicBezTo>
                <a:cubicBezTo>
                  <a:pt x="0" y="22"/>
                  <a:pt x="0" y="22"/>
                  <a:pt x="0" y="22"/>
                </a:cubicBezTo>
                <a:cubicBezTo>
                  <a:pt x="0" y="21"/>
                  <a:pt x="0" y="21"/>
                  <a:pt x="0" y="21"/>
                </a:cubicBezTo>
                <a:lnTo>
                  <a:pt x="13"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cxnSp>
        <p:nvCxnSpPr>
          <p:cNvPr id="67" name="Straight Connector 86"/>
          <p:cNvCxnSpPr>
            <a:cxnSpLocks noChangeShapeType="1"/>
          </p:cNvCxnSpPr>
          <p:nvPr/>
        </p:nvCxnSpPr>
        <p:spPr bwMode="auto">
          <a:xfrm>
            <a:off x="2632228" y="3506788"/>
            <a:ext cx="1217612" cy="1587"/>
          </a:xfrm>
          <a:prstGeom prst="line">
            <a:avLst/>
          </a:prstGeom>
          <a:noFill/>
          <a:ln w="22225">
            <a:solidFill>
              <a:srgbClr val="9C9C9C"/>
            </a:solidFill>
            <a:prstDash val="sysDot"/>
            <a:round/>
            <a:headEnd/>
            <a:tailEnd type="none" w="med" len="lg"/>
          </a:ln>
          <a:extLst>
            <a:ext uri="{909E8E84-426E-40dd-AFC4-6F175D3DCCD1}">
              <a14:hiddenFill xmlns="" xmlns:a14="http://schemas.microsoft.com/office/drawing/2010/main">
                <a:noFill/>
              </a14:hiddenFill>
            </a:ext>
          </a:extLst>
        </p:spPr>
      </p:cxnSp>
      <p:cxnSp>
        <p:nvCxnSpPr>
          <p:cNvPr id="68" name="Straight Connector 86"/>
          <p:cNvCxnSpPr>
            <a:cxnSpLocks noChangeShapeType="1"/>
          </p:cNvCxnSpPr>
          <p:nvPr/>
        </p:nvCxnSpPr>
        <p:spPr bwMode="auto">
          <a:xfrm>
            <a:off x="3883178" y="3522663"/>
            <a:ext cx="0" cy="1671637"/>
          </a:xfrm>
          <a:prstGeom prst="line">
            <a:avLst/>
          </a:prstGeom>
          <a:noFill/>
          <a:ln w="22225">
            <a:solidFill>
              <a:srgbClr val="9C9C9C"/>
            </a:solidFill>
            <a:prstDash val="sysDot"/>
            <a:round/>
            <a:headEnd/>
            <a:tailEnd type="none" w="med" len="lg"/>
          </a:ln>
          <a:extLst>
            <a:ext uri="{909E8E84-426E-40dd-AFC4-6F175D3DCCD1}">
              <a14:hiddenFill xmlns="" xmlns:a14="http://schemas.microsoft.com/office/drawing/2010/main">
                <a:noFill/>
              </a14:hiddenFill>
            </a:ext>
          </a:extLst>
        </p:spPr>
      </p:cxnSp>
      <p:sp>
        <p:nvSpPr>
          <p:cNvPr id="69" name="Oval 228"/>
          <p:cNvSpPr>
            <a:spLocks noChangeArrowheads="1"/>
          </p:cNvSpPr>
          <p:nvPr/>
        </p:nvSpPr>
        <p:spPr bwMode="auto">
          <a:xfrm>
            <a:off x="3835553" y="3465513"/>
            <a:ext cx="93662" cy="90487"/>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cxnSp>
        <p:nvCxnSpPr>
          <p:cNvPr id="70" name="Straight Connector 86"/>
          <p:cNvCxnSpPr>
            <a:cxnSpLocks noChangeShapeType="1"/>
          </p:cNvCxnSpPr>
          <p:nvPr/>
        </p:nvCxnSpPr>
        <p:spPr bwMode="auto">
          <a:xfrm>
            <a:off x="3383115" y="3521075"/>
            <a:ext cx="0" cy="1671638"/>
          </a:xfrm>
          <a:prstGeom prst="line">
            <a:avLst/>
          </a:prstGeom>
          <a:noFill/>
          <a:ln w="22225">
            <a:solidFill>
              <a:srgbClr val="9C9C9C"/>
            </a:solidFill>
            <a:prstDash val="sysDot"/>
            <a:round/>
            <a:headEnd/>
            <a:tailEnd type="none" w="med" len="lg"/>
          </a:ln>
          <a:extLst>
            <a:ext uri="{909E8E84-426E-40dd-AFC4-6F175D3DCCD1}">
              <a14:hiddenFill xmlns="" xmlns:a14="http://schemas.microsoft.com/office/drawing/2010/main">
                <a:noFill/>
              </a14:hiddenFill>
            </a:ext>
          </a:extLst>
        </p:spPr>
      </p:cxnSp>
      <p:sp>
        <p:nvSpPr>
          <p:cNvPr id="71" name="Oval 227"/>
          <p:cNvSpPr>
            <a:spLocks noChangeArrowheads="1"/>
          </p:cNvSpPr>
          <p:nvPr/>
        </p:nvSpPr>
        <p:spPr bwMode="auto">
          <a:xfrm>
            <a:off x="3341840" y="3465513"/>
            <a:ext cx="92075" cy="90487"/>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cxnSp>
        <p:nvCxnSpPr>
          <p:cNvPr id="72" name="Straight Connector 86"/>
          <p:cNvCxnSpPr>
            <a:cxnSpLocks noChangeShapeType="1"/>
          </p:cNvCxnSpPr>
          <p:nvPr/>
        </p:nvCxnSpPr>
        <p:spPr bwMode="auto">
          <a:xfrm>
            <a:off x="2632228" y="4262438"/>
            <a:ext cx="1344612" cy="1587"/>
          </a:xfrm>
          <a:prstGeom prst="line">
            <a:avLst/>
          </a:prstGeom>
          <a:noFill/>
          <a:ln w="22225">
            <a:solidFill>
              <a:srgbClr val="9C9C9C"/>
            </a:solidFill>
            <a:prstDash val="sysDot"/>
            <a:round/>
            <a:headEnd/>
            <a:tailEnd type="none" w="med" len="lg"/>
          </a:ln>
          <a:extLst>
            <a:ext uri="{909E8E84-426E-40dd-AFC4-6F175D3DCCD1}">
              <a14:hiddenFill xmlns="" xmlns:a14="http://schemas.microsoft.com/office/drawing/2010/main">
                <a:noFill/>
              </a14:hiddenFill>
            </a:ext>
          </a:extLst>
        </p:spPr>
      </p:cxnSp>
      <p:cxnSp>
        <p:nvCxnSpPr>
          <p:cNvPr id="73" name="Straight Connector 86"/>
          <p:cNvCxnSpPr>
            <a:cxnSpLocks noChangeShapeType="1"/>
          </p:cNvCxnSpPr>
          <p:nvPr/>
        </p:nvCxnSpPr>
        <p:spPr bwMode="auto">
          <a:xfrm>
            <a:off x="3976840" y="4294188"/>
            <a:ext cx="0" cy="900112"/>
          </a:xfrm>
          <a:prstGeom prst="line">
            <a:avLst/>
          </a:prstGeom>
          <a:noFill/>
          <a:ln w="22225">
            <a:solidFill>
              <a:srgbClr val="9C9C9C"/>
            </a:solidFill>
            <a:prstDash val="sysDot"/>
            <a:round/>
            <a:headEnd/>
            <a:tailEnd type="none" w="med" len="lg"/>
          </a:ln>
          <a:extLst>
            <a:ext uri="{909E8E84-426E-40dd-AFC4-6F175D3DCCD1}">
              <a14:hiddenFill xmlns="" xmlns:a14="http://schemas.microsoft.com/office/drawing/2010/main">
                <a:noFill/>
              </a14:hiddenFill>
            </a:ext>
          </a:extLst>
        </p:spPr>
      </p:cxnSp>
      <p:sp>
        <p:nvSpPr>
          <p:cNvPr id="74" name="Oval 229"/>
          <p:cNvSpPr>
            <a:spLocks noChangeArrowheads="1"/>
          </p:cNvSpPr>
          <p:nvPr/>
        </p:nvSpPr>
        <p:spPr bwMode="auto">
          <a:xfrm>
            <a:off x="3929215" y="4217988"/>
            <a:ext cx="90488" cy="92075"/>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nvGrpSpPr>
          <p:cNvPr id="75" name="Group 75"/>
          <p:cNvGrpSpPr>
            <a:grpSpLocks/>
          </p:cNvGrpSpPr>
          <p:nvPr/>
        </p:nvGrpSpPr>
        <p:grpSpPr bwMode="auto">
          <a:xfrm>
            <a:off x="3616478" y="2071688"/>
            <a:ext cx="1633537" cy="588962"/>
            <a:chOff x="3366807" y="2071678"/>
            <a:chExt cx="1633821" cy="589537"/>
          </a:xfrm>
        </p:grpSpPr>
        <p:sp>
          <p:nvSpPr>
            <p:cNvPr id="76" name="Freeform 244"/>
            <p:cNvSpPr>
              <a:spLocks/>
            </p:cNvSpPr>
            <p:nvPr/>
          </p:nvSpPr>
          <p:spPr bwMode="auto">
            <a:xfrm>
              <a:off x="3366807" y="2071678"/>
              <a:ext cx="1633821" cy="562524"/>
            </a:xfrm>
            <a:custGeom>
              <a:avLst/>
              <a:gdLst>
                <a:gd name="T0" fmla="*/ 2147483647 w 399"/>
                <a:gd name="T1" fmla="*/ 2147483647 h 138"/>
                <a:gd name="T2" fmla="*/ 2147483647 w 399"/>
                <a:gd name="T3" fmla="*/ 2147483647 h 138"/>
                <a:gd name="T4" fmla="*/ 2147483647 w 399"/>
                <a:gd name="T5" fmla="*/ 2147483647 h 138"/>
                <a:gd name="T6" fmla="*/ 0 w 399"/>
                <a:gd name="T7" fmla="*/ 2147483647 h 138"/>
                <a:gd name="T8" fmla="*/ 0 w 399"/>
                <a:gd name="T9" fmla="*/ 2147483647 h 138"/>
                <a:gd name="T10" fmla="*/ 2147483647 w 399"/>
                <a:gd name="T11" fmla="*/ 0 h 138"/>
                <a:gd name="T12" fmla="*/ 2147483647 w 399"/>
                <a:gd name="T13" fmla="*/ 0 h 138"/>
                <a:gd name="T14" fmla="*/ 2147483647 w 399"/>
                <a:gd name="T15" fmla="*/ 2147483647 h 138"/>
                <a:gd name="T16" fmla="*/ 2147483647 w 399"/>
                <a:gd name="T17" fmla="*/ 2147483647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9" h="138">
                  <a:moveTo>
                    <a:pt x="399" y="108"/>
                  </a:moveTo>
                  <a:cubicBezTo>
                    <a:pt x="399" y="125"/>
                    <a:pt x="387" y="138"/>
                    <a:pt x="373" y="138"/>
                  </a:cubicBezTo>
                  <a:cubicBezTo>
                    <a:pt x="26" y="138"/>
                    <a:pt x="26" y="138"/>
                    <a:pt x="26" y="138"/>
                  </a:cubicBezTo>
                  <a:cubicBezTo>
                    <a:pt x="12" y="138"/>
                    <a:pt x="0" y="125"/>
                    <a:pt x="0" y="108"/>
                  </a:cubicBezTo>
                  <a:cubicBezTo>
                    <a:pt x="0" y="31"/>
                    <a:pt x="0" y="31"/>
                    <a:pt x="0" y="31"/>
                  </a:cubicBezTo>
                  <a:cubicBezTo>
                    <a:pt x="0" y="14"/>
                    <a:pt x="12" y="0"/>
                    <a:pt x="26" y="0"/>
                  </a:cubicBezTo>
                  <a:cubicBezTo>
                    <a:pt x="373" y="0"/>
                    <a:pt x="373" y="0"/>
                    <a:pt x="373" y="0"/>
                  </a:cubicBezTo>
                  <a:cubicBezTo>
                    <a:pt x="387" y="0"/>
                    <a:pt x="399" y="14"/>
                    <a:pt x="399" y="31"/>
                  </a:cubicBezTo>
                  <a:lnTo>
                    <a:pt x="399" y="108"/>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sz="2000"/>
            </a:p>
          </p:txBody>
        </p:sp>
        <p:sp>
          <p:nvSpPr>
            <p:cNvPr id="77" name="TextBox 56"/>
            <p:cNvSpPr txBox="1">
              <a:spLocks noChangeArrowheads="1"/>
            </p:cNvSpPr>
            <p:nvPr/>
          </p:nvSpPr>
          <p:spPr bwMode="auto">
            <a:xfrm>
              <a:off x="3378566" y="2076440"/>
              <a:ext cx="160682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600">
                  <a:ea typeface="MS PGothic" pitchFamily="34" charset="-128"/>
                </a:rPr>
                <a:t>A shift of the demand curve…</a:t>
              </a:r>
            </a:p>
          </p:txBody>
        </p:sp>
      </p:grpSp>
      <p:grpSp>
        <p:nvGrpSpPr>
          <p:cNvPr id="78" name="Group 74"/>
          <p:cNvGrpSpPr>
            <a:grpSpLocks/>
          </p:cNvGrpSpPr>
          <p:nvPr/>
        </p:nvGrpSpPr>
        <p:grpSpPr bwMode="auto">
          <a:xfrm>
            <a:off x="4505478" y="3194050"/>
            <a:ext cx="2187575" cy="852488"/>
            <a:chOff x="4255768" y="3193999"/>
            <a:chExt cx="2188440" cy="852638"/>
          </a:xfrm>
        </p:grpSpPr>
        <p:sp>
          <p:nvSpPr>
            <p:cNvPr id="79" name="Freeform 252"/>
            <p:cNvSpPr>
              <a:spLocks/>
            </p:cNvSpPr>
            <p:nvPr/>
          </p:nvSpPr>
          <p:spPr bwMode="auto">
            <a:xfrm>
              <a:off x="4257356" y="3193999"/>
              <a:ext cx="2082036" cy="784363"/>
            </a:xfrm>
            <a:custGeom>
              <a:avLst/>
              <a:gdLst>
                <a:gd name="T0" fmla="*/ 2147483647 w 409"/>
                <a:gd name="T1" fmla="*/ 2147483647 h 249"/>
                <a:gd name="T2" fmla="*/ 2147483647 w 409"/>
                <a:gd name="T3" fmla="*/ 2147483647 h 249"/>
                <a:gd name="T4" fmla="*/ 2147483647 w 409"/>
                <a:gd name="T5" fmla="*/ 2147483647 h 249"/>
                <a:gd name="T6" fmla="*/ 0 w 409"/>
                <a:gd name="T7" fmla="*/ 2147483647 h 249"/>
                <a:gd name="T8" fmla="*/ 0 w 409"/>
                <a:gd name="T9" fmla="*/ 2147483647 h 249"/>
                <a:gd name="T10" fmla="*/ 2147483647 w 409"/>
                <a:gd name="T11" fmla="*/ 0 h 249"/>
                <a:gd name="T12" fmla="*/ 2147483647 w 409"/>
                <a:gd name="T13" fmla="*/ 0 h 249"/>
                <a:gd name="T14" fmla="*/ 2147483647 w 409"/>
                <a:gd name="T15" fmla="*/ 2147483647 h 249"/>
                <a:gd name="T16" fmla="*/ 2147483647 w 409"/>
                <a:gd name="T17" fmla="*/ 2147483647 h 2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9" h="249">
                  <a:moveTo>
                    <a:pt x="409" y="218"/>
                  </a:moveTo>
                  <a:cubicBezTo>
                    <a:pt x="409" y="235"/>
                    <a:pt x="397" y="249"/>
                    <a:pt x="383" y="249"/>
                  </a:cubicBezTo>
                  <a:cubicBezTo>
                    <a:pt x="26" y="249"/>
                    <a:pt x="26" y="249"/>
                    <a:pt x="26" y="249"/>
                  </a:cubicBezTo>
                  <a:cubicBezTo>
                    <a:pt x="12" y="249"/>
                    <a:pt x="0" y="235"/>
                    <a:pt x="0" y="218"/>
                  </a:cubicBezTo>
                  <a:cubicBezTo>
                    <a:pt x="0" y="31"/>
                    <a:pt x="0" y="31"/>
                    <a:pt x="0" y="31"/>
                  </a:cubicBezTo>
                  <a:cubicBezTo>
                    <a:pt x="0" y="14"/>
                    <a:pt x="12" y="0"/>
                    <a:pt x="26" y="0"/>
                  </a:cubicBezTo>
                  <a:cubicBezTo>
                    <a:pt x="383" y="0"/>
                    <a:pt x="383" y="0"/>
                    <a:pt x="383" y="0"/>
                  </a:cubicBezTo>
                  <a:cubicBezTo>
                    <a:pt x="397" y="0"/>
                    <a:pt x="409" y="14"/>
                    <a:pt x="409" y="31"/>
                  </a:cubicBezTo>
                  <a:lnTo>
                    <a:pt x="409" y="218"/>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en-US"/>
            </a:p>
          </p:txBody>
        </p:sp>
        <p:sp>
          <p:nvSpPr>
            <p:cNvPr id="80" name="TextBox 56"/>
            <p:cNvSpPr txBox="1">
              <a:spLocks noChangeArrowheads="1"/>
            </p:cNvSpPr>
            <p:nvPr/>
          </p:nvSpPr>
          <p:spPr bwMode="auto">
            <a:xfrm>
              <a:off x="4255768" y="3215640"/>
              <a:ext cx="218844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600">
                  <a:ea typeface="MS PGothic" pitchFamily="34" charset="-128"/>
                </a:rPr>
                <a:t>… is not the same thing as a movement along the demand curve</a:t>
              </a:r>
            </a:p>
          </p:txBody>
        </p:sp>
      </p:grpSp>
      <p:sp>
        <p:nvSpPr>
          <p:cNvPr id="81" name="Rectangle 293"/>
          <p:cNvSpPr>
            <a:spLocks noChangeArrowheads="1"/>
          </p:cNvSpPr>
          <p:nvPr/>
        </p:nvSpPr>
        <p:spPr bwMode="auto">
          <a:xfrm>
            <a:off x="903440" y="1851025"/>
            <a:ext cx="1408113"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marL="1588" indent="-1588" algn="ctr"/>
            <a:r>
              <a:rPr lang="en-US" sz="1400" b="1" dirty="0">
                <a:solidFill>
                  <a:srgbClr val="000000"/>
                </a:solidFill>
              </a:rPr>
              <a:t>Price of cotton (per pound)</a:t>
            </a:r>
            <a:endParaRPr lang="en-US" sz="1400" b="1" dirty="0"/>
          </a:p>
        </p:txBody>
      </p:sp>
      <p:sp>
        <p:nvSpPr>
          <p:cNvPr id="82" name="Rectangle 294"/>
          <p:cNvSpPr>
            <a:spLocks noChangeArrowheads="1"/>
          </p:cNvSpPr>
          <p:nvPr/>
        </p:nvSpPr>
        <p:spPr bwMode="auto">
          <a:xfrm>
            <a:off x="5607203" y="5715000"/>
            <a:ext cx="18986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marL="1588" indent="-1588" algn="ctr"/>
            <a:r>
              <a:rPr lang="en-US" sz="1400" b="1" dirty="0">
                <a:solidFill>
                  <a:srgbClr val="000000"/>
                </a:solidFill>
              </a:rPr>
              <a:t>Quantity of cotton (billions of pounds)</a:t>
            </a:r>
            <a:endParaRPr lang="en-US" sz="1400" b="1" dirty="0"/>
          </a:p>
        </p:txBody>
      </p:sp>
      <p:sp>
        <p:nvSpPr>
          <p:cNvPr id="83" name="Rectangle 3"/>
          <p:cNvSpPr txBox="1">
            <a:spLocks noChangeArrowheads="1"/>
          </p:cNvSpPr>
          <p:nvPr/>
        </p:nvSpPr>
        <p:spPr>
          <a:xfrm>
            <a:off x="5618684" y="1340538"/>
            <a:ext cx="4244643" cy="903599"/>
          </a:xfrm>
          <a:prstGeom prst="rect">
            <a:avLst/>
          </a:prstGeom>
          <a:solidFill>
            <a:schemeClr val="accent6">
              <a:lumMod val="40000"/>
              <a:lumOff val="60000"/>
            </a:schemeClr>
          </a:solidFill>
          <a:effectLst>
            <a:outerShdw blurRad="50800" dist="38100" dir="2700000" algn="tl" rotWithShape="0">
              <a:prstClr val="black">
                <a:alpha val="40000"/>
              </a:prstClr>
            </a:outerShdw>
          </a:effectLst>
          <a:scene3d>
            <a:camera prst="orthographicFront"/>
            <a:lightRig rig="threePt" dir="t"/>
          </a:scene3d>
          <a:sp3d>
            <a:bevelT/>
          </a:sp3d>
        </p:spPr>
        <p:txBody>
          <a:bodyPr/>
          <a:lstStyle/>
          <a:p>
            <a:pPr indent="4763" fontAlgn="auto">
              <a:spcBef>
                <a:spcPct val="20000"/>
              </a:spcBef>
              <a:spcAft>
                <a:spcPts val="0"/>
              </a:spcAft>
              <a:buFont typeface="Wingdings" pitchFamily="2" charset="2"/>
              <a:buNone/>
              <a:defRPr/>
            </a:pPr>
            <a:r>
              <a:rPr lang="en-US" sz="1600" dirty="0">
                <a:latin typeface="+mn-lt"/>
              </a:rPr>
              <a:t>A movement along the demand curve is a change in the quantity demanded of a good that is the result of a change in that good’s price.</a:t>
            </a:r>
          </a:p>
        </p:txBody>
      </p:sp>
      <p:sp>
        <p:nvSpPr>
          <p:cNvPr id="85" name="TextBox 84"/>
          <p:cNvSpPr txBox="1"/>
          <p:nvPr/>
        </p:nvSpPr>
        <p:spPr>
          <a:xfrm>
            <a:off x="9441297" y="6377078"/>
            <a:ext cx="1492716"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2 | Module 5</a:t>
            </a:r>
          </a:p>
        </p:txBody>
      </p:sp>
      <p:pic>
        <p:nvPicPr>
          <p:cNvPr id="84" name="Picture 8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32323" y="2549545"/>
            <a:ext cx="2369195" cy="3854962"/>
          </a:xfrm>
          <a:prstGeom prst="rect">
            <a:avLst/>
          </a:prstGeom>
        </p:spPr>
      </p:pic>
    </p:spTree>
    <p:extLst>
      <p:ext uri="{BB962C8B-B14F-4D97-AF65-F5344CB8AC3E}">
        <p14:creationId xmlns:p14="http://schemas.microsoft.com/office/powerpoint/2010/main" val="363622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1000"/>
                                        <p:tgtEl>
                                          <p:spTgt spid="5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wipe(left)">
                                      <p:cBhvr>
                                        <p:cTn id="11" dur="1000"/>
                                        <p:tgtEl>
                                          <p:spTgt spid="7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left)">
                                      <p:cBhvr>
                                        <p:cTn id="16" dur="1000"/>
                                        <p:tgtEl>
                                          <p:spTgt spid="60"/>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78"/>
                                        </p:tgtEl>
                                        <p:attrNameLst>
                                          <p:attrName>style.visibility</p:attrName>
                                        </p:attrNameLst>
                                      </p:cBhvr>
                                      <p:to>
                                        <p:strVal val="visible"/>
                                      </p:to>
                                    </p:set>
                                    <p:animEffect transition="in" filter="wipe(left)">
                                      <p:cBhvr>
                                        <p:cTn id="20"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7719</TotalTime>
  <Words>3083</Words>
  <Application>Microsoft Macintosh PowerPoint</Application>
  <PresentationFormat>Widescreen</PresentationFormat>
  <Paragraphs>951</Paragraphs>
  <Slides>51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51</vt:i4>
      </vt:variant>
    </vt:vector>
  </HeadingPairs>
  <TitlesOfParts>
    <vt:vector size="62" baseType="lpstr">
      <vt:lpstr>MS PGothic</vt:lpstr>
      <vt:lpstr>Arial</vt:lpstr>
      <vt:lpstr>Arial Rounded MT Bold</vt:lpstr>
      <vt:lpstr>Calibri</vt:lpstr>
      <vt:lpstr>Calibri Light</vt:lpstr>
      <vt:lpstr>Candara</vt:lpstr>
      <vt:lpstr>Century Gothic</vt:lpstr>
      <vt:lpstr>Myriad Roman</vt:lpstr>
      <vt:lpstr>Times New Roman</vt:lpstr>
      <vt:lpstr>Wingdings</vt:lpstr>
      <vt:lpstr>Office Theme</vt:lpstr>
      <vt:lpstr>Today's 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Practice</vt:lpstr>
      <vt:lpstr>Practice</vt:lpstr>
      <vt:lpstr>Practice</vt:lpstr>
      <vt:lpstr>Practice</vt:lpstr>
      <vt:lpstr>Practice</vt:lpstr>
      <vt:lpstr>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Macmillan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Pierce-Bratcher, Janie</dc:creator>
  <cp:lastModifiedBy>Microsoft Office User</cp:lastModifiedBy>
  <cp:revision>47</cp:revision>
  <dcterms:created xsi:type="dcterms:W3CDTF">2015-01-29T01:02:02Z</dcterms:created>
  <dcterms:modified xsi:type="dcterms:W3CDTF">2019-02-16T13:47:41Z</dcterms:modified>
</cp:coreProperties>
</file>