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73" r:id="rId4"/>
    <p:sldId id="262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60" r:id="rId13"/>
    <p:sldId id="261" r:id="rId14"/>
    <p:sldId id="272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57" autoAdjust="0"/>
    <p:restoredTop sz="94660"/>
  </p:normalViewPr>
  <p:slideViewPr>
    <p:cSldViewPr snapToGrid="0">
      <p:cViewPr varScale="1">
        <p:scale>
          <a:sx n="81" d="100"/>
          <a:sy n="81" d="100"/>
        </p:scale>
        <p:origin x="208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6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2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7/9/19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7/9/19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7/9/19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AE4F-E05A-4880-B62A-C2AA411592DC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mjmfoodie" TargetMode="External"/><Relationship Id="rId2" Type="http://schemas.openxmlformats.org/officeDocument/2006/relationships/hyperlink" Target="https://www.edx.org/course/apr-macroeconomics-davidson-next-macapfull-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284480"/>
            <a:ext cx="11572240" cy="63398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ntagon 1"/>
          <p:cNvSpPr/>
          <p:nvPr/>
        </p:nvSpPr>
        <p:spPr>
          <a:xfrm>
            <a:off x="10160" y="1076960"/>
            <a:ext cx="4124960" cy="468376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What You Will Learn in this Module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7986" y="353404"/>
            <a:ext cx="6967891" cy="616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lvl="0" indent="-339725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How scarcity and choice are central to the study of economics</a:t>
            </a:r>
          </a:p>
          <a:p>
            <a:pPr marL="339725" lvl="0" indent="-339725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The importance of opportunity cost in individual choice and decision making</a:t>
            </a:r>
          </a:p>
          <a:p>
            <a:pPr marL="339725" lvl="0" indent="-339725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The difference between positive economics and normative economics</a:t>
            </a:r>
          </a:p>
          <a:p>
            <a:pPr marL="339725" lvl="0" indent="-339725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When Economists agree and why they sometimes disagree</a:t>
            </a:r>
          </a:p>
          <a:p>
            <a:pPr marL="339725" lvl="0" indent="-339725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What makes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macroeconomics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different from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microeconomics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5853" y="3616893"/>
            <a:ext cx="4325625" cy="28345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5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1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69705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Positive v. Normative Economics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937" y="1822133"/>
            <a:ext cx="5006310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5913" lvl="0" indent="-3159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Positive economics </a:t>
            </a:r>
            <a:r>
              <a:rPr lang="en-US" sz="2600" dirty="0">
                <a:solidFill>
                  <a:prstClr val="black"/>
                </a:solidFill>
              </a:rPr>
              <a:t>is the branch of economic analysis that describes the way the economy actually works.</a:t>
            </a:r>
          </a:p>
          <a:p>
            <a:pPr lvl="0">
              <a:spcBef>
                <a:spcPct val="20000"/>
              </a:spcBef>
              <a:defRPr/>
            </a:pPr>
            <a:endParaRPr lang="en-US" sz="2600" b="1" dirty="0">
              <a:solidFill>
                <a:prstClr val="black"/>
              </a:solidFill>
            </a:endParaRPr>
          </a:p>
          <a:p>
            <a:pPr marL="315913" lvl="0" indent="-3159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Normative economics </a:t>
            </a:r>
            <a:r>
              <a:rPr lang="en-US" sz="2600" dirty="0">
                <a:solidFill>
                  <a:prstClr val="black"/>
                </a:solidFill>
              </a:rPr>
              <a:t>makes prescriptions about the way the economy </a:t>
            </a:r>
            <a:r>
              <a:rPr lang="en-US" sz="2600" i="1" dirty="0">
                <a:solidFill>
                  <a:prstClr val="black"/>
                </a:solidFill>
              </a:rPr>
              <a:t>should </a:t>
            </a:r>
            <a:r>
              <a:rPr lang="en-US" sz="2600" dirty="0">
                <a:solidFill>
                  <a:prstClr val="black"/>
                </a:solidFill>
              </a:rPr>
              <a:t>work.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1</a:t>
            </a:r>
          </a:p>
        </p:txBody>
      </p:sp>
      <p:pic>
        <p:nvPicPr>
          <p:cNvPr id="13" name="Picture 2" descr="Krug_AP_2e_Econ_1UN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224" y="1593374"/>
            <a:ext cx="6303204" cy="410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048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When and Why Economists Disagree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7729" y="1911661"/>
            <a:ext cx="4209158" cy="303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0" indent="-6350" fontAlgn="base">
              <a:spcBef>
                <a:spcPct val="20000"/>
              </a:spcBef>
              <a:spcAft>
                <a:spcPct val="0"/>
              </a:spcAft>
            </a:pPr>
            <a:r>
              <a:rPr lang="en-US" sz="2600" dirty="0">
                <a:solidFill>
                  <a:prstClr val="black"/>
                </a:solidFill>
              </a:rPr>
              <a:t>There are two main reasons economists disagree:</a:t>
            </a:r>
          </a:p>
          <a:p>
            <a:pPr marL="530225" lvl="2" indent="-2349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2400" dirty="0">
              <a:solidFill>
                <a:prstClr val="black"/>
              </a:solidFill>
            </a:endParaRPr>
          </a:p>
          <a:p>
            <a:pPr marL="530225" lvl="2" indent="-2349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Which simplifications to make in a model</a:t>
            </a:r>
          </a:p>
          <a:p>
            <a:pPr marL="530225" lvl="2" indent="-2349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530225" lvl="2" indent="-2349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Values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1</a:t>
            </a:r>
          </a:p>
        </p:txBody>
      </p:sp>
      <p:pic>
        <p:nvPicPr>
          <p:cNvPr id="13" name="Picture 1" descr="Krug_AP_2e_Econ_1UN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56" y="1491139"/>
            <a:ext cx="5325773" cy="438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251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4960" y="518160"/>
            <a:ext cx="11572240" cy="6106160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4960" y="1178560"/>
            <a:ext cx="11572240" cy="54457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51280" y="365125"/>
            <a:ext cx="1595120" cy="94551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640" y="626666"/>
            <a:ext cx="4121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When Economists Agree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4348" y="1601748"/>
            <a:ext cx="10553463" cy="688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063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Many economists agreed on their responses to statements such as: “Tariffs and import quotas usually reduce general economic welfare,” and “A ceiling on rents reduces the quantity and quality of housing available.”</a:t>
            </a:r>
          </a:p>
          <a:p>
            <a:pPr marL="295275" lvl="0" indent="-2063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What is interesting is that many non-economists disagree with economists on these statements.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1</a:t>
            </a:r>
          </a:p>
        </p:txBody>
      </p:sp>
    </p:spTree>
    <p:extLst>
      <p:ext uri="{BB962C8B-B14F-4D97-AF65-F5344CB8AC3E}">
        <p14:creationId xmlns:p14="http://schemas.microsoft.com/office/powerpoint/2010/main" val="3981214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320" y="1672869"/>
            <a:ext cx="10891520" cy="836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95275">
              <a:spcBef>
                <a:spcPct val="20000"/>
              </a:spcBef>
              <a:buClr>
                <a:srgbClr val="E2AC00"/>
              </a:buClr>
              <a:buSzPct val="100000"/>
              <a:buFontTx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Everyone has to make choices about what to do and what not to do. </a:t>
            </a:r>
            <a:r>
              <a:rPr lang="en-US" sz="2600" b="1" dirty="0">
                <a:solidFill>
                  <a:prstClr val="black"/>
                </a:solidFill>
              </a:rPr>
              <a:t>Individual choice</a:t>
            </a:r>
            <a:r>
              <a:rPr lang="en-US" sz="2600" dirty="0">
                <a:solidFill>
                  <a:prstClr val="black"/>
                </a:solidFill>
              </a:rPr>
              <a:t> is the basis of economics.</a:t>
            </a:r>
          </a:p>
          <a:p>
            <a:pPr marL="295275" lvl="0" indent="-295275">
              <a:spcBef>
                <a:spcPct val="20000"/>
              </a:spcBef>
              <a:buClr>
                <a:srgbClr val="E2AC00"/>
              </a:buClr>
              <a:buSzPct val="100000"/>
              <a:buFontTx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The reason choices must be made is that </a:t>
            </a:r>
            <a:r>
              <a:rPr lang="en-US" sz="2600" b="1" dirty="0">
                <a:solidFill>
                  <a:prstClr val="black"/>
                </a:solidFill>
              </a:rPr>
              <a:t>resources</a:t>
            </a:r>
            <a:r>
              <a:rPr lang="en-US" sz="2600" dirty="0">
                <a:solidFill>
                  <a:prstClr val="black"/>
                </a:solidFill>
              </a:rPr>
              <a:t>—anything that can be used to produce something else—are </a:t>
            </a:r>
            <a:r>
              <a:rPr lang="en-US" sz="2600" b="1" dirty="0">
                <a:solidFill>
                  <a:prstClr val="black"/>
                </a:solidFill>
              </a:rPr>
              <a:t>scarce</a:t>
            </a:r>
            <a:r>
              <a:rPr lang="en-US" sz="2600" dirty="0">
                <a:solidFill>
                  <a:prstClr val="black"/>
                </a:solidFill>
              </a:rPr>
              <a:t>. </a:t>
            </a:r>
          </a:p>
          <a:p>
            <a:pPr marL="295275" lvl="0" indent="-295275">
              <a:spcBef>
                <a:spcPct val="20000"/>
              </a:spcBef>
              <a:buClr>
                <a:srgbClr val="E2AC00"/>
              </a:buClr>
              <a:buSzPct val="100000"/>
              <a:buFontTx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Because you must choose among limited alternatives, the true cost of anything is what you must give up to get it— all costs are </a:t>
            </a:r>
            <a:r>
              <a:rPr lang="en-US" sz="2600" b="1" dirty="0">
                <a:solidFill>
                  <a:prstClr val="black"/>
                </a:solidFill>
              </a:rPr>
              <a:t>opportunity costs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</a:p>
          <a:p>
            <a:pPr marL="295275" lvl="0" indent="-295275">
              <a:spcBef>
                <a:spcPct val="20000"/>
              </a:spcBef>
              <a:buClr>
                <a:srgbClr val="E2AC00"/>
              </a:buClr>
              <a:buSzPct val="100000"/>
              <a:buFontTx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Macroeconomics is the study of the behavior of the economy as a whole. Macroeconomics differs from microeconomics in the type of questions it tries to answer and in its strong policy focus.</a:t>
            </a:r>
            <a:endParaRPr lang="tr-TR" sz="2600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1</a:t>
            </a:r>
          </a:p>
        </p:txBody>
      </p:sp>
    </p:spTree>
    <p:extLst>
      <p:ext uri="{BB962C8B-B14F-4D97-AF65-F5344CB8AC3E}">
        <p14:creationId xmlns:p14="http://schemas.microsoft.com/office/powerpoint/2010/main" val="550611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320" y="1672869"/>
            <a:ext cx="108915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indent="-295275">
              <a:buClr>
                <a:srgbClr val="FFCC00"/>
              </a:buClr>
              <a:buFontTx/>
              <a:buAutoNum type="arabicPeriod" startAt="5"/>
            </a:pPr>
            <a:r>
              <a:rPr lang="tr-TR" sz="2600" dirty="0"/>
              <a:t>Economists use economic models both for </a:t>
            </a:r>
            <a:r>
              <a:rPr lang="tr-TR" sz="2600" b="1" dirty="0"/>
              <a:t>positive</a:t>
            </a:r>
            <a:r>
              <a:rPr lang="en-US" sz="2600" b="1" dirty="0"/>
              <a:t> </a:t>
            </a:r>
            <a:r>
              <a:rPr lang="tr-TR" sz="2600" b="1" dirty="0"/>
              <a:t>economics</a:t>
            </a:r>
            <a:r>
              <a:rPr lang="tr-TR" sz="2600" dirty="0"/>
              <a:t>,</a:t>
            </a:r>
            <a:r>
              <a:rPr lang="tr-TR" sz="2600" b="1" dirty="0"/>
              <a:t> </a:t>
            </a:r>
            <a:r>
              <a:rPr lang="tr-TR" sz="2600" dirty="0"/>
              <a:t>which describes how the economy works,</a:t>
            </a:r>
            <a:r>
              <a:rPr lang="en-US" sz="2600" dirty="0"/>
              <a:t> </a:t>
            </a:r>
            <a:r>
              <a:rPr lang="tr-TR" sz="2600" dirty="0"/>
              <a:t>and for </a:t>
            </a:r>
            <a:r>
              <a:rPr lang="tr-TR" sz="2600" b="1" dirty="0"/>
              <a:t>normative economics</a:t>
            </a:r>
            <a:r>
              <a:rPr lang="tr-TR" sz="2600" dirty="0"/>
              <a:t>,</a:t>
            </a:r>
            <a:r>
              <a:rPr lang="tr-TR" sz="2600" b="1" dirty="0"/>
              <a:t> </a:t>
            </a:r>
            <a:r>
              <a:rPr lang="tr-TR" sz="2600" dirty="0"/>
              <a:t>which prescribes how</a:t>
            </a:r>
            <a:r>
              <a:rPr lang="en-US" sz="2600" dirty="0"/>
              <a:t> </a:t>
            </a:r>
            <a:r>
              <a:rPr lang="tr-TR" sz="2600" dirty="0"/>
              <a:t>the economy </a:t>
            </a:r>
            <a:r>
              <a:rPr lang="tr-TR" sz="2600" i="1" dirty="0"/>
              <a:t>should </a:t>
            </a:r>
            <a:r>
              <a:rPr lang="tr-TR" sz="2600" dirty="0"/>
              <a:t>work.</a:t>
            </a:r>
            <a:endParaRPr lang="en-US" sz="2600" dirty="0"/>
          </a:p>
          <a:p>
            <a:pPr marL="295275" indent="-295275">
              <a:buClr>
                <a:srgbClr val="FFCC00"/>
              </a:buClr>
              <a:buFontTx/>
              <a:buAutoNum type="arabicPeriod" startAt="5"/>
            </a:pPr>
            <a:r>
              <a:rPr lang="tr-TR" sz="2600" dirty="0"/>
              <a:t>There are two main reasons economists disagree. One</a:t>
            </a:r>
            <a:r>
              <a:rPr lang="en-US" sz="2600" dirty="0"/>
              <a:t>, </a:t>
            </a:r>
            <a:r>
              <a:rPr lang="tr-TR" sz="2600" dirty="0"/>
              <a:t>they may disagree about which simplifications to make i</a:t>
            </a:r>
            <a:r>
              <a:rPr lang="en-US" sz="2600" dirty="0"/>
              <a:t>n </a:t>
            </a:r>
            <a:r>
              <a:rPr lang="tr-TR" sz="2600" dirty="0"/>
              <a:t>a model. Two, economists may disagree—like everyone</a:t>
            </a:r>
            <a:r>
              <a:rPr lang="en-US" sz="2600" dirty="0"/>
              <a:t> </a:t>
            </a:r>
            <a:r>
              <a:rPr lang="tr-TR" sz="2600" dirty="0"/>
              <a:t>else—about values.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1</a:t>
            </a:r>
          </a:p>
        </p:txBody>
      </p:sp>
    </p:spTree>
    <p:extLst>
      <p:ext uri="{BB962C8B-B14F-4D97-AF65-F5344CB8AC3E}">
        <p14:creationId xmlns:p14="http://schemas.microsoft.com/office/powerpoint/2010/main" val="3439314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Thought – Work as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For each of the following statements, identify if it refers to a macroeconomics or a microeconomics concept.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unemployment rate is holding steady at 7.2%. </a:t>
            </a:r>
          </a:p>
          <a:p>
            <a:r>
              <a:rPr lang="en-US" sz="2400" dirty="0"/>
              <a:t>Congress should lower taxes to allow consumers to keep more of their income. </a:t>
            </a:r>
          </a:p>
          <a:p>
            <a:r>
              <a:rPr lang="en-US" sz="2400" dirty="0"/>
              <a:t>Colleges should lower the tuition for freshmen and sophomores. </a:t>
            </a:r>
          </a:p>
          <a:p>
            <a:r>
              <a:rPr lang="en-US" sz="2400" dirty="0"/>
              <a:t>The price of cars is rising in spite of a recent recession. </a:t>
            </a:r>
          </a:p>
          <a:p>
            <a:r>
              <a:rPr lang="en-US" sz="2400" dirty="0"/>
              <a:t>Increases in personal tax rates hurts middleclass workers. </a:t>
            </a:r>
          </a:p>
          <a:p>
            <a:r>
              <a:rPr lang="en-US" sz="2400" dirty="0"/>
              <a:t>Microsoft will be sending one million tablets to Germany.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6872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unemployment rate is holding steady at 7.2%.  </a:t>
            </a:r>
            <a:r>
              <a:rPr lang="en-US" b="1" dirty="0"/>
              <a:t>MACRO</a:t>
            </a:r>
            <a:endParaRPr lang="en-US" dirty="0"/>
          </a:p>
          <a:p>
            <a:r>
              <a:rPr lang="en-US" dirty="0"/>
              <a:t>Congress should lower taxes to allow consumers to keep more of their income. </a:t>
            </a:r>
            <a:r>
              <a:rPr lang="en-US" b="1" dirty="0"/>
              <a:t>MACRO</a:t>
            </a:r>
            <a:endParaRPr lang="en-US" dirty="0"/>
          </a:p>
          <a:p>
            <a:r>
              <a:rPr lang="en-US" dirty="0"/>
              <a:t>Colleges should lower the tuition for freshmen and sophomores. </a:t>
            </a:r>
            <a:r>
              <a:rPr lang="en-US" b="1" dirty="0"/>
              <a:t>MICRO</a:t>
            </a:r>
            <a:endParaRPr lang="en-US" dirty="0"/>
          </a:p>
          <a:p>
            <a:r>
              <a:rPr lang="en-US" dirty="0"/>
              <a:t>The price of cars is rising in spite of a recent recession. </a:t>
            </a:r>
            <a:r>
              <a:rPr lang="en-US" b="1" dirty="0"/>
              <a:t>MICRO</a:t>
            </a:r>
            <a:endParaRPr lang="en-US" dirty="0"/>
          </a:p>
          <a:p>
            <a:r>
              <a:rPr lang="en-US" dirty="0"/>
              <a:t>Increases in personal tax rates hurts middleclass workers. </a:t>
            </a:r>
            <a:r>
              <a:rPr lang="en-US" b="1" dirty="0"/>
              <a:t>MACRO</a:t>
            </a:r>
            <a:endParaRPr lang="en-US" dirty="0"/>
          </a:p>
          <a:p>
            <a:r>
              <a:rPr lang="en-US" dirty="0"/>
              <a:t>Microsoft will be sending one million tablets to Germany. </a:t>
            </a:r>
            <a:r>
              <a:rPr lang="en-US" b="1" dirty="0"/>
              <a:t>MICRO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9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077" y="1348154"/>
            <a:ext cx="11234615" cy="53144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For each of the following statements, identify if it refers to a positive or a normative economics statement. </a:t>
            </a:r>
          </a:p>
          <a:p>
            <a:r>
              <a:rPr lang="en-US" dirty="0"/>
              <a:t>The high school should allocate more parking spaces to seniors. </a:t>
            </a:r>
          </a:p>
          <a:p>
            <a:r>
              <a:rPr lang="en-US" dirty="0"/>
              <a:t>The unemployment rate is holding steady at 7.2% </a:t>
            </a:r>
          </a:p>
          <a:p>
            <a:r>
              <a:rPr lang="en-US" dirty="0"/>
              <a:t>Colleges should lower the tuition for freshmen and sophomores. </a:t>
            </a:r>
          </a:p>
          <a:p>
            <a:r>
              <a:rPr lang="en-US" dirty="0"/>
              <a:t>Generally, if stores lowered product prices, more people would buy the products. </a:t>
            </a:r>
          </a:p>
          <a:p>
            <a:r>
              <a:rPr lang="en-US" dirty="0"/>
              <a:t>Movie prices should increase by 5% this year.</a:t>
            </a:r>
          </a:p>
          <a:p>
            <a:r>
              <a:rPr lang="en-US" dirty="0"/>
              <a:t>College athletes should be paid for their participation.</a:t>
            </a:r>
          </a:p>
          <a:p>
            <a:r>
              <a:rPr lang="en-US" dirty="0"/>
              <a:t>How much should colleges pay athletes for their participation? </a:t>
            </a:r>
          </a:p>
          <a:p>
            <a:r>
              <a:rPr lang="en-US" dirty="0"/>
              <a:t>An average electric bill for a family of 4 is $325/month.</a:t>
            </a:r>
          </a:p>
          <a:p>
            <a:r>
              <a:rPr lang="en-US" dirty="0"/>
              <a:t>More people should vote in local elections.</a:t>
            </a:r>
          </a:p>
          <a:p>
            <a:r>
              <a:rPr lang="en-US" dirty="0"/>
              <a:t>High schools should begin classes later in the day.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400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462" y="1367692"/>
            <a:ext cx="10611338" cy="480927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high school should allocate more parking spaces to seniors. </a:t>
            </a:r>
            <a:r>
              <a:rPr lang="en-US" b="1" dirty="0"/>
              <a:t>Normative</a:t>
            </a:r>
            <a:endParaRPr lang="en-US" dirty="0"/>
          </a:p>
          <a:p>
            <a:r>
              <a:rPr lang="en-US" dirty="0"/>
              <a:t>The unemployment rate is holding steady at 7.2% </a:t>
            </a:r>
            <a:r>
              <a:rPr lang="en-US" b="1" dirty="0"/>
              <a:t>Positive</a:t>
            </a:r>
            <a:endParaRPr lang="en-US" dirty="0"/>
          </a:p>
          <a:p>
            <a:r>
              <a:rPr lang="en-US" dirty="0"/>
              <a:t>Colleges should lower the tuition for freshmen and sophomores. </a:t>
            </a:r>
            <a:r>
              <a:rPr lang="en-US" b="1" dirty="0"/>
              <a:t>Normative</a:t>
            </a:r>
            <a:endParaRPr lang="en-US" dirty="0"/>
          </a:p>
          <a:p>
            <a:r>
              <a:rPr lang="en-US" dirty="0"/>
              <a:t>Generally, if stores lowered product prices, more people would buy the products. </a:t>
            </a:r>
            <a:r>
              <a:rPr lang="en-US" b="1" dirty="0"/>
              <a:t>Positive</a:t>
            </a:r>
            <a:endParaRPr lang="en-US" dirty="0"/>
          </a:p>
          <a:p>
            <a:r>
              <a:rPr lang="en-US" dirty="0"/>
              <a:t>Movie prices should increase by 5% this </a:t>
            </a:r>
            <a:r>
              <a:rPr lang="en-US" dirty="0" err="1"/>
              <a:t>year.</a:t>
            </a:r>
            <a:r>
              <a:rPr lang="en-US" b="1" dirty="0" err="1"/>
              <a:t>Positive</a:t>
            </a:r>
            <a:r>
              <a:rPr lang="en-US" b="1" dirty="0"/>
              <a:t> </a:t>
            </a:r>
          </a:p>
          <a:p>
            <a:r>
              <a:rPr lang="en-US" dirty="0"/>
              <a:t>College athletes should be paid for their participation. </a:t>
            </a:r>
            <a:r>
              <a:rPr lang="en-US" b="1" dirty="0"/>
              <a:t>Normative</a:t>
            </a:r>
          </a:p>
          <a:p>
            <a:r>
              <a:rPr lang="en-US" dirty="0"/>
              <a:t>How much should colleges pay athletes for their participation? </a:t>
            </a:r>
            <a:r>
              <a:rPr lang="en-US" b="1" dirty="0"/>
              <a:t>Normative</a:t>
            </a:r>
          </a:p>
          <a:p>
            <a:r>
              <a:rPr lang="en-US" dirty="0"/>
              <a:t>An average electric bill for a family of 4 is $325/month.</a:t>
            </a:r>
            <a:br>
              <a:rPr lang="en-US" dirty="0"/>
            </a:br>
            <a:r>
              <a:rPr lang="en-US" b="1" dirty="0"/>
              <a:t>Positive </a:t>
            </a:r>
          </a:p>
          <a:p>
            <a:r>
              <a:rPr lang="en-US" dirty="0"/>
              <a:t>More people should vote in local elections.</a:t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Normative</a:t>
            </a:r>
          </a:p>
          <a:p>
            <a:r>
              <a:rPr lang="en-US" dirty="0"/>
              <a:t>High schools should begin classes later in the day.  </a:t>
            </a:r>
            <a:r>
              <a:rPr lang="en-US" b="1" dirty="0"/>
              <a:t>Normative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27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Economic Way of Thinking lecture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Partner practice – Macro </a:t>
            </a:r>
            <a:r>
              <a:rPr lang="en-US" sz="3200" dirty="0" err="1"/>
              <a:t>vs</a:t>
            </a:r>
            <a:r>
              <a:rPr lang="en-US" sz="3200" dirty="0"/>
              <a:t> Micro and Positive </a:t>
            </a:r>
            <a:r>
              <a:rPr lang="en-US" sz="3200" dirty="0" err="1"/>
              <a:t>vs</a:t>
            </a:r>
            <a:r>
              <a:rPr lang="en-US" sz="3200" dirty="0"/>
              <a:t> Normative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Extra practice/review: </a:t>
            </a:r>
            <a:r>
              <a:rPr lang="en-US" sz="3200" dirty="0" err="1"/>
              <a:t>reffnomics.com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				</a:t>
            </a:r>
            <a:r>
              <a:rPr lang="en-US" sz="3200" dirty="0">
                <a:hlinkClick r:id="rId2"/>
              </a:rPr>
              <a:t>Davidson project edx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				</a:t>
            </a:r>
            <a:r>
              <a:rPr lang="en-US" sz="3200" dirty="0">
                <a:hlinkClick r:id="rId3"/>
              </a:rPr>
              <a:t>mjm foodie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415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284480"/>
            <a:ext cx="11572240" cy="63398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ntagon 1"/>
          <p:cNvSpPr/>
          <p:nvPr/>
        </p:nvSpPr>
        <p:spPr>
          <a:xfrm>
            <a:off x="10160" y="1076960"/>
            <a:ext cx="4124960" cy="468376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What You Will Learn in this Module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7986" y="353404"/>
            <a:ext cx="6967891" cy="616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lvl="0" indent="-339725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How scarcity and choice are central to the study of economics</a:t>
            </a:r>
          </a:p>
          <a:p>
            <a:pPr marL="339725" lvl="0" indent="-339725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The importance of opportunity cost in individual choice and decision making</a:t>
            </a:r>
          </a:p>
          <a:p>
            <a:pPr marL="339725" lvl="0" indent="-339725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The difference between positive economics and normative economics</a:t>
            </a:r>
          </a:p>
          <a:p>
            <a:pPr marL="339725" lvl="0" indent="-339725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When Economists agree and why they sometimes disagree</a:t>
            </a:r>
          </a:p>
          <a:p>
            <a:pPr marL="339725" lvl="0" indent="-339725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What makes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macroeconomics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different from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microeconomics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5853" y="3616893"/>
            <a:ext cx="4325625" cy="28345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5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4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5"/>
            <a:ext cx="557745" cy="569704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Individual Choice: The Core of Economics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994515" cy="517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5913" lvl="0" indent="-3159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b="1" dirty="0">
                <a:solidFill>
                  <a:prstClr val="black"/>
                </a:solidFill>
              </a:rPr>
              <a:t>Individual choice</a:t>
            </a:r>
            <a:r>
              <a:rPr lang="en-US" sz="2600" dirty="0">
                <a:solidFill>
                  <a:prstClr val="black"/>
                </a:solidFill>
              </a:rPr>
              <a:t> is the decision by an individual of what to do, which necessarily involves a decision of what not to do.</a:t>
            </a:r>
          </a:p>
          <a:p>
            <a:pPr marL="315913" lvl="0" indent="-3159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Basic principles behind the individual choices include: </a:t>
            </a:r>
          </a:p>
          <a:p>
            <a:pPr marL="6567488" lvl="1" indent="-346075">
              <a:spcBef>
                <a:spcPct val="20000"/>
              </a:spcBef>
              <a:buClr>
                <a:srgbClr val="F79646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Resources are scarce. </a:t>
            </a:r>
          </a:p>
          <a:p>
            <a:pPr marL="6567488" lvl="1" indent="-346075">
              <a:spcBef>
                <a:spcPct val="20000"/>
              </a:spcBef>
              <a:buClr>
                <a:srgbClr val="F79646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The real cost of something is what you must give up to get it. </a:t>
            </a:r>
          </a:p>
          <a:p>
            <a:pPr marL="6567488" lvl="1" indent="-346075">
              <a:spcBef>
                <a:spcPct val="20000"/>
              </a:spcBef>
              <a:buClr>
                <a:srgbClr val="F79646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“How much?” is a decision at the margin. </a:t>
            </a:r>
          </a:p>
          <a:p>
            <a:pPr marL="6567488" lvl="1" indent="-346075">
              <a:spcBef>
                <a:spcPct val="20000"/>
              </a:spcBef>
              <a:buClr>
                <a:srgbClr val="F79646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People usually take advantage of opportunities to make themselves better off.</a:t>
            </a:r>
          </a:p>
          <a:p>
            <a:pPr marL="3824288"/>
            <a:endParaRPr lang="en-US" dirty="0"/>
          </a:p>
          <a:p>
            <a:pPr marL="3824288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67183"/>
            <a:ext cx="6732314" cy="33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27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69705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Resources Are Scarce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741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lvl="0" indent="-31432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 </a:t>
            </a:r>
            <a:r>
              <a:rPr lang="en-US" sz="2600" b="1" dirty="0">
                <a:solidFill>
                  <a:prstClr val="black"/>
                </a:solidFill>
              </a:rPr>
              <a:t>resource</a:t>
            </a:r>
            <a:r>
              <a:rPr lang="en-US" sz="2600" dirty="0">
                <a:solidFill>
                  <a:prstClr val="black"/>
                </a:solidFill>
              </a:rPr>
              <a:t> is anything that can be used to produce something else. </a:t>
            </a:r>
          </a:p>
          <a:p>
            <a:pPr marL="925513" lvl="1" indent="-293688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Ex.: Land, labor, capital, entrepreneurship</a:t>
            </a:r>
          </a:p>
          <a:p>
            <a:pPr marL="631825" lvl="1">
              <a:spcBef>
                <a:spcPct val="20000"/>
              </a:spcBef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403225" lvl="0" indent="-31432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Resources are </a:t>
            </a:r>
            <a:r>
              <a:rPr lang="en-US" sz="2600" b="1" dirty="0">
                <a:solidFill>
                  <a:prstClr val="black"/>
                </a:solidFill>
              </a:rPr>
              <a:t>scarce</a:t>
            </a:r>
            <a:r>
              <a:rPr lang="en-US" sz="2600" dirty="0">
                <a:solidFill>
                  <a:prstClr val="black"/>
                </a:solidFill>
              </a:rPr>
              <a:t> – the quantity available isn’t large enough to satisfy all productive uses. </a:t>
            </a:r>
          </a:p>
          <a:p>
            <a:pPr marL="925513" lvl="1" indent="-293688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Ex.: Petroleum, lumber, intelligence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1</a:t>
            </a:r>
          </a:p>
        </p:txBody>
      </p:sp>
    </p:spTree>
    <p:extLst>
      <p:ext uri="{BB962C8B-B14F-4D97-AF65-F5344CB8AC3E}">
        <p14:creationId xmlns:p14="http://schemas.microsoft.com/office/powerpoint/2010/main" val="366432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Krug_AP_2e_Econ_1UN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796" y="1502201"/>
            <a:ext cx="3961636" cy="478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69705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Opportunity Cost: The Real Cost of Something Is What You Must Give Up to Get It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838" y="2055813"/>
            <a:ext cx="7323542" cy="232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5913" lvl="0" indent="-31591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real cost of an item is its </a:t>
            </a:r>
            <a:r>
              <a:rPr lang="en-US" sz="2600" b="1" dirty="0">
                <a:solidFill>
                  <a:prstClr val="black"/>
                </a:solidFill>
              </a:rPr>
              <a:t>opportunity cost</a:t>
            </a:r>
            <a:r>
              <a:rPr lang="en-US" sz="2600" dirty="0">
                <a:solidFill>
                  <a:prstClr val="black"/>
                </a:solidFill>
              </a:rPr>
              <a:t>: what you must give up in order to get it.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15913" lvl="0" indent="-31591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Opportunity cost is crucial to understanding individual choice.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1</a:t>
            </a:r>
          </a:p>
        </p:txBody>
      </p:sp>
      <p:pic>
        <p:nvPicPr>
          <p:cNvPr id="13" name="Picture 1" descr="Krug_AP_2e_Econ_1UN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829" y="3949525"/>
            <a:ext cx="2942727" cy="237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989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69705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Macroeconomics vs. Microeconomics 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lvl="0" indent="-7938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</a:rPr>
              <a:t>Let’s begin by looking more carefully at the difference between microeconomic and macroeconomic questions.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21279" y="2784933"/>
            <a:ext cx="7286625" cy="32146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583267" y="2775408"/>
            <a:ext cx="2324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rgbClr val="E2AC00"/>
                </a:solidFill>
                <a:cs typeface="Times New Roman" pitchFamily="18" charset="0"/>
              </a:rPr>
              <a:t>MICROECONOMIC QUESTIONS</a:t>
            </a:r>
            <a:endParaRPr lang="en-US" sz="2200" b="1">
              <a:solidFill>
                <a:srgbClr val="E2AC00"/>
              </a:solidFill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921279" y="3497720"/>
            <a:ext cx="3421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00">
                <a:cs typeface="Times New Roman" pitchFamily="18" charset="0"/>
              </a:rPr>
              <a:t>Go to business school or take a job?</a:t>
            </a:r>
            <a:endParaRPr lang="en-US" sz="220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921279" y="4607383"/>
            <a:ext cx="36417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00">
                <a:cs typeface="Times New Roman" pitchFamily="18" charset="0"/>
              </a:rPr>
              <a:t>What determines the salary offered by Citibank to Cherie Camajo, a new Columbia MBA?</a:t>
            </a:r>
            <a:endParaRPr lang="en-US" sz="2200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812242" y="4621670"/>
            <a:ext cx="33956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00" dirty="0">
                <a:cs typeface="Times New Roman" pitchFamily="18" charset="0"/>
              </a:rPr>
              <a:t>What determines the overall salary levels paid to workers in a given year?</a:t>
            </a:r>
            <a:endParaRPr lang="en-US" sz="2200" dirty="0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812242" y="3516770"/>
            <a:ext cx="33956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00">
                <a:cs typeface="Times New Roman" pitchFamily="18" charset="0"/>
              </a:rPr>
              <a:t>How many people are employed in the economy as a whole?</a:t>
            </a:r>
            <a:endParaRPr lang="en-US" sz="2200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124979" y="2772233"/>
            <a:ext cx="24812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rgbClr val="C00000"/>
                </a:solidFill>
                <a:cs typeface="Times New Roman" pitchFamily="18" charset="0"/>
              </a:rPr>
              <a:t>MACROECONOMIC QUESTIONS</a:t>
            </a:r>
            <a:endParaRPr lang="en-US" sz="2200" b="1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921279" y="3499308"/>
            <a:ext cx="72866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21279" y="4594683"/>
            <a:ext cx="72866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0"/>
          </p:cNvCxnSpPr>
          <p:nvPr/>
        </p:nvCxnSpPr>
        <p:spPr>
          <a:xfrm rot="16200000" flipH="1" flipV="1">
            <a:off x="3956454" y="4391483"/>
            <a:ext cx="3214687" cy="1588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1</a:t>
            </a:r>
          </a:p>
        </p:txBody>
      </p:sp>
    </p:spTree>
    <p:extLst>
      <p:ext uri="{BB962C8B-B14F-4D97-AF65-F5344CB8AC3E}">
        <p14:creationId xmlns:p14="http://schemas.microsoft.com/office/powerpoint/2010/main" val="9906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58106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Macroeconomics vs. Microeconomics 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03665" y="1497012"/>
            <a:ext cx="7286625" cy="49768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965653" y="1570037"/>
            <a:ext cx="2324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rgbClr val="E2AC00"/>
                </a:solidFill>
                <a:cs typeface="Times New Roman" pitchFamily="18" charset="0"/>
              </a:rPr>
              <a:t>MICROECONOMIC QUESTIONS</a:t>
            </a:r>
            <a:endParaRPr lang="en-US" sz="2200" b="1">
              <a:solidFill>
                <a:srgbClr val="E2AC00"/>
              </a:solidFill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303665" y="3679825"/>
            <a:ext cx="3641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cs typeface="Times New Roman" pitchFamily="18" charset="0"/>
              </a:rPr>
              <a:t>What government policies should be adopted to make it easier for low-income students to attend college?</a:t>
            </a:r>
            <a:endParaRPr lang="en-US" sz="200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303665" y="5378450"/>
            <a:ext cx="3641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cs typeface="Times New Roman" pitchFamily="18" charset="0"/>
              </a:rPr>
              <a:t>What determines whether Citibank opens a new office in Shanghai?</a:t>
            </a:r>
            <a:endParaRPr lang="en-US" sz="2000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194628" y="5070475"/>
            <a:ext cx="33956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cs typeface="Times New Roman" pitchFamily="18" charset="0"/>
              </a:rPr>
              <a:t>What determines the overall trade in goods, services and financial assets between the U.S. and the rest of the world?</a:t>
            </a:r>
            <a:endParaRPr lang="en-US" sz="2000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6194628" y="3698875"/>
            <a:ext cx="33956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cs typeface="Times New Roman" pitchFamily="18" charset="0"/>
              </a:rPr>
              <a:t>What government policies should be adopted to promote full employment and growth in the economy as a whole?</a:t>
            </a:r>
            <a:endParaRPr lang="en-US" sz="2000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507365" y="1568450"/>
            <a:ext cx="24812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rgbClr val="C00000"/>
                </a:solidFill>
                <a:cs typeface="Times New Roman" pitchFamily="18" charset="0"/>
              </a:rPr>
              <a:t>MACROECONOMIC QUESTIONS</a:t>
            </a:r>
            <a:endParaRPr lang="en-US" sz="2200" b="1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303665" y="3608387"/>
            <a:ext cx="7286625" cy="1588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303665" y="5072062"/>
            <a:ext cx="7286625" cy="1588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0"/>
          </p:cNvCxnSpPr>
          <p:nvPr/>
        </p:nvCxnSpPr>
        <p:spPr>
          <a:xfrm rot="16200000" flipH="1" flipV="1">
            <a:off x="3442696" y="3999706"/>
            <a:ext cx="5006975" cy="1588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03665" y="2359025"/>
            <a:ext cx="72866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2303665" y="2470150"/>
            <a:ext cx="3641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cs typeface="Times New Roman" pitchFamily="18" charset="0"/>
              </a:rPr>
              <a:t>What determines the cost to a university or college of offering a new course?</a:t>
            </a:r>
            <a:endParaRPr lang="en-US" sz="2000"/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6194628" y="2470150"/>
            <a:ext cx="33956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cs typeface="Times New Roman" pitchFamily="18" charset="0"/>
              </a:rPr>
              <a:t>What determines the overall level of prices in the economy as a whole?</a:t>
            </a:r>
            <a:endParaRPr lang="en-US" sz="2000"/>
          </a:p>
        </p:txBody>
      </p:sp>
      <p:sp>
        <p:nvSpPr>
          <p:cNvPr id="25" name="TextBox 24"/>
          <p:cNvSpPr txBox="1"/>
          <p:nvPr/>
        </p:nvSpPr>
        <p:spPr>
          <a:xfrm>
            <a:off x="9725687" y="6365479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1</a:t>
            </a:r>
          </a:p>
        </p:txBody>
      </p:sp>
    </p:spTree>
    <p:extLst>
      <p:ext uri="{BB962C8B-B14F-4D97-AF65-F5344CB8AC3E}">
        <p14:creationId xmlns:p14="http://schemas.microsoft.com/office/powerpoint/2010/main" val="391298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69705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Macroeconomics vs. Microeconomics 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817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5913" lvl="0" indent="-3159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b="1" dirty="0">
                <a:solidFill>
                  <a:prstClr val="black"/>
                </a:solidFill>
              </a:rPr>
              <a:t>Microeconomics</a:t>
            </a:r>
            <a:r>
              <a:rPr lang="en-US" sz="2600" dirty="0">
                <a:solidFill>
                  <a:prstClr val="black"/>
                </a:solidFill>
              </a:rPr>
              <a:t> focuses on how decisions are made by individuals and firms and the consequences of those decisions.  </a:t>
            </a:r>
            <a:endParaRPr lang="en-US" dirty="0"/>
          </a:p>
          <a:p>
            <a:pPr marL="315913" lvl="0" indent="-3159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b="1" dirty="0">
                <a:solidFill>
                  <a:prstClr val="black"/>
                </a:solidFill>
              </a:rPr>
              <a:t>Macroeconomics </a:t>
            </a:r>
            <a:r>
              <a:rPr lang="en-US" sz="2600" dirty="0">
                <a:solidFill>
                  <a:prstClr val="black"/>
                </a:solidFill>
              </a:rPr>
              <a:t>examines the </a:t>
            </a:r>
            <a:r>
              <a:rPr lang="en-US" sz="2600" i="1" dirty="0">
                <a:solidFill>
                  <a:prstClr val="black"/>
                </a:solidFill>
              </a:rPr>
              <a:t>aggregate </a:t>
            </a:r>
            <a:r>
              <a:rPr lang="en-US" sz="2600" dirty="0">
                <a:solidFill>
                  <a:prstClr val="black"/>
                </a:solidFill>
              </a:rPr>
              <a:t>behavior of the economy.</a:t>
            </a:r>
          </a:p>
          <a:p>
            <a:pPr marL="315913" lvl="0" indent="-3159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b="1" dirty="0">
                <a:solidFill>
                  <a:prstClr val="black"/>
                </a:solidFill>
              </a:rPr>
              <a:t>Macroeconomics </a:t>
            </a:r>
            <a:r>
              <a:rPr lang="en-US" sz="2600" dirty="0">
                <a:solidFill>
                  <a:prstClr val="black"/>
                </a:solidFill>
              </a:rPr>
              <a:t>examines how the actions of all the individuals and firms in the economy interact to produce a particular level of economic performance as a whole. </a:t>
            </a:r>
          </a:p>
          <a:p>
            <a:pPr marL="838200" lvl="1" indent="-2936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In macroeconomics, the behavior of the whole </a:t>
            </a:r>
            <a:r>
              <a:rPr lang="en-US" sz="2400" dirty="0" err="1">
                <a:solidFill>
                  <a:prstClr val="black"/>
                </a:solidFill>
              </a:rPr>
              <a:t>macroeconomy</a:t>
            </a:r>
            <a:r>
              <a:rPr lang="en-US" sz="2400" dirty="0">
                <a:solidFill>
                  <a:prstClr val="black"/>
                </a:solidFill>
              </a:rPr>
              <a:t> is, indeed, </a:t>
            </a:r>
            <a:r>
              <a:rPr lang="en-US" sz="2400" b="1" i="1" dirty="0">
                <a:solidFill>
                  <a:prstClr val="black"/>
                </a:solidFill>
              </a:rPr>
              <a:t>greater than the sum</a:t>
            </a:r>
            <a:r>
              <a:rPr lang="en-US" sz="2400" dirty="0">
                <a:solidFill>
                  <a:prstClr val="black"/>
                </a:solidFill>
              </a:rPr>
              <a:t> of individual actions and market outcomes.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1</a:t>
            </a:r>
          </a:p>
        </p:txBody>
      </p:sp>
    </p:spTree>
    <p:extLst>
      <p:ext uri="{BB962C8B-B14F-4D97-AF65-F5344CB8AC3E}">
        <p14:creationId xmlns:p14="http://schemas.microsoft.com/office/powerpoint/2010/main" val="1190118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1302</Words>
  <Application>Microsoft Macintosh PowerPoint</Application>
  <PresentationFormat>Widescreen</PresentationFormat>
  <Paragraphs>206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Rounded MT Bold</vt:lpstr>
      <vt:lpstr>Calibri</vt:lpstr>
      <vt:lpstr>Calibri Light</vt:lpstr>
      <vt:lpstr>Candara</vt:lpstr>
      <vt:lpstr>Century Gothic</vt:lpstr>
      <vt:lpstr>Times New Roman</vt:lpstr>
      <vt:lpstr>Wingdings</vt:lpstr>
      <vt:lpstr>Office Theme</vt:lpstr>
      <vt:lpstr>PowerPoint Presentation</vt:lpstr>
      <vt:lpstr>Todays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for Thought – Work as Partners</vt:lpstr>
      <vt:lpstr>Answers</vt:lpstr>
      <vt:lpstr>Continued</vt:lpstr>
      <vt:lpstr>Answers</vt:lpstr>
    </vt:vector>
  </TitlesOfParts>
  <Company>Macmillan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Pierce-Bratcher, Janie</dc:creator>
  <cp:lastModifiedBy>Microsoft Office User</cp:lastModifiedBy>
  <cp:revision>26</cp:revision>
  <dcterms:created xsi:type="dcterms:W3CDTF">2015-01-29T01:02:02Z</dcterms:created>
  <dcterms:modified xsi:type="dcterms:W3CDTF">2019-07-09T12:16:47Z</dcterms:modified>
</cp:coreProperties>
</file>