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81" r:id="rId3"/>
    <p:sldId id="279" r:id="rId4"/>
    <p:sldId id="278" r:id="rId5"/>
    <p:sldId id="277" r:id="rId6"/>
    <p:sldId id="276" r:id="rId7"/>
    <p:sldId id="290" r:id="rId8"/>
    <p:sldId id="291" r:id="rId9"/>
    <p:sldId id="292" r:id="rId10"/>
    <p:sldId id="293" r:id="rId11"/>
    <p:sldId id="275" r:id="rId12"/>
    <p:sldId id="289"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708"/>
  </p:normalViewPr>
  <p:slideViewPr>
    <p:cSldViewPr snapToGrid="0">
      <p:cViewPr varScale="1">
        <p:scale>
          <a:sx n="85" d="100"/>
          <a:sy n="85" d="100"/>
        </p:scale>
        <p:origin x="192"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920BAE8-69B8-46A7-BAE4-1817369C0E09}" type="datetimeFigureOut">
              <a:rPr lang="en-US"/>
              <a:pPr>
                <a:defRPr/>
              </a:pPr>
              <a:t>4/22/19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300D03-6C57-4B95-96F9-D2AEEB965EF3}" type="slidenum">
              <a:rPr lang="en-US"/>
              <a:pPr>
                <a:defRPr/>
              </a:pPr>
              <a:t>‹#›</a:t>
            </a:fld>
            <a:endParaRPr lang="en-US"/>
          </a:p>
        </p:txBody>
      </p:sp>
    </p:spTree>
    <p:extLst>
      <p:ext uri="{BB962C8B-B14F-4D97-AF65-F5344CB8AC3E}">
        <p14:creationId xmlns:p14="http://schemas.microsoft.com/office/powerpoint/2010/main" val="25078068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a:t>
            </a:r>
            <a:r>
              <a:rPr lang="en-US" altLang="zh-CN" b="1">
                <a:ea typeface="SimSun" panose="02010600030101010101" pitchFamily="2" charset="-122"/>
              </a:rPr>
              <a:t>Figure 40-1:</a:t>
            </a:r>
            <a:r>
              <a:rPr lang="en-US" altLang="zh-CN">
                <a:ea typeface="SimSun" panose="02010600030101010101" pitchFamily="2" charset="-122"/>
              </a:rPr>
              <a:t> </a:t>
            </a:r>
            <a:r>
              <a:rPr lang="en-US" altLang="zh-CN" sz="1000" b="1">
                <a:ea typeface="SimSun" panose="02010600030101010101" pitchFamily="2" charset="-122"/>
              </a:rPr>
              <a:t>Actual and Potential Output from 1989 to 2009</a:t>
            </a:r>
            <a:r>
              <a:rPr lang="en-US" altLang="zh-CN" b="1">
                <a:ea typeface="SimSun" panose="02010600030101010101" pitchFamily="2" charset="-122"/>
              </a:rPr>
              <a:t> </a:t>
            </a:r>
          </a:p>
          <a:p>
            <a:pPr eaLnBrk="1" hangingPunct="1">
              <a:spcBef>
                <a:spcPct val="0"/>
              </a:spcBef>
            </a:pPr>
            <a:r>
              <a:rPr lang="en-US" altLang="zh-CN">
                <a:ea typeface="SimSun" panose="02010600030101010101" pitchFamily="2" charset="-122"/>
              </a:rPr>
              <a:t>This figure shows the performance of actual and potential output in the United States from 1989 to 2009. The black line shows estimates of U.S. potential output, produced by the Congressional Budget Office, and the blue line shows actual aggregate output. The purple-shaded years are periods in which actual aggregate output fell below potential output, and the green-shaded years are periods in which actual aggregate output exceeded potential output. As shown, significant shortfalls occurred in the recessions of the early 1990s and after 2000. Actual aggregate output was significantly above potential output in the boom of the late 1990s.</a:t>
            </a:r>
          </a:p>
          <a:p>
            <a:pPr eaLnBrk="1" hangingPunct="1">
              <a:spcBef>
                <a:spcPct val="0"/>
              </a:spcBef>
            </a:pPr>
            <a:r>
              <a:rPr lang="en-US" altLang="zh-CN">
                <a:ea typeface="SimSun" panose="02010600030101010101" pitchFamily="2" charset="-122"/>
              </a:rPr>
              <a:t>Source: Congressional Budget Office; Bureau of Economic Analysis</a:t>
            </a:r>
            <a:endParaRPr lang="zh-CN" altLang="en-US">
              <a:ea typeface="SimSun" panose="02010600030101010101" pitchFamily="2" charset="-122"/>
            </a:endParaRPr>
          </a:p>
          <a:p>
            <a:pPr eaLnBrk="1" hangingPunct="1">
              <a:spcBef>
                <a:spcPct val="0"/>
              </a:spcBef>
            </a:pPr>
            <a:endParaRPr lang="en-US"/>
          </a:p>
          <a:p>
            <a:pPr eaLnBrk="1" hangingPunct="1">
              <a:spcBef>
                <a:spcPct val="0"/>
              </a:spcBef>
            </a:pPr>
            <a:endParaRPr lang="en-US"/>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C00C1AA-1ADB-4B99-939E-085EFB93E53D}" type="slidenum">
              <a:rPr lang="en-US" smtClean="0"/>
              <a:pPr/>
              <a:t>2</a:t>
            </a:fld>
            <a:endParaRPr lang="en-US"/>
          </a:p>
        </p:txBody>
      </p:sp>
    </p:spTree>
    <p:extLst>
      <p:ext uri="{BB962C8B-B14F-4D97-AF65-F5344CB8AC3E}">
        <p14:creationId xmlns:p14="http://schemas.microsoft.com/office/powerpoint/2010/main" val="75141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a:t>
            </a:r>
            <a:r>
              <a:rPr lang="en-US" b="1" i="1"/>
              <a:t> </a:t>
            </a:r>
            <a:r>
              <a:rPr lang="en-US" b="1"/>
              <a:t>Figure 40.2: </a:t>
            </a:r>
            <a:r>
              <a:rPr lang="en-US"/>
              <a:t>Economic growth results in an outward shift of the production possibility frontier because production possibilities are expanded.  The economy can now produce more of everything.  For example, if production is initially at point A (20 fish and 25 coconuts), it could move to point E (25 fish and 30 coconuts).</a:t>
            </a:r>
            <a:endParaRPr lang="en-US" b="1" i="1"/>
          </a:p>
          <a:p>
            <a:pPr eaLnBrk="1" hangingPunct="1">
              <a:spcBef>
                <a:spcPct val="0"/>
              </a:spcBef>
            </a:pPr>
            <a:endParaRPr lang="en-US"/>
          </a:p>
          <a:p>
            <a:pPr eaLnBrk="1" hangingPunct="1">
              <a:spcBef>
                <a:spcPct val="0"/>
              </a:spcBef>
            </a:pPr>
            <a:endParaRPr lang="en-US"/>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9982CD-F811-4052-8B73-E2042772FB26}" type="slidenum">
              <a:rPr lang="en-US" smtClean="0"/>
              <a:pPr/>
              <a:t>4</a:t>
            </a:fld>
            <a:endParaRPr lang="en-US"/>
          </a:p>
        </p:txBody>
      </p:sp>
    </p:spTree>
    <p:extLst>
      <p:ext uri="{BB962C8B-B14F-4D97-AF65-F5344CB8AC3E}">
        <p14:creationId xmlns:p14="http://schemas.microsoft.com/office/powerpoint/2010/main" val="260923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a:t>Figure Caption</a:t>
            </a:r>
            <a:r>
              <a:rPr lang="en-US" b="1"/>
              <a:t>: Figure 40.3: The Trade-off Between Investment and Consumer Goods.</a:t>
            </a:r>
            <a:r>
              <a:rPr lang="en-US"/>
              <a:t> </a:t>
            </a:r>
            <a:endParaRPr lang="en-US" b="1" i="1"/>
          </a:p>
          <a:p>
            <a:pPr eaLnBrk="1" hangingPunct="1">
              <a:spcBef>
                <a:spcPct val="0"/>
              </a:spcBef>
            </a:pPr>
            <a:endParaRPr lang="en-US"/>
          </a:p>
          <a:p>
            <a:pPr eaLnBrk="1" hangingPunct="1">
              <a:spcBef>
                <a:spcPct val="0"/>
              </a:spcBef>
            </a:pPr>
            <a:endParaRPr lang="en-US"/>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6ADB1C-30E4-4395-9AD6-E9C556D2167F}" type="slidenum">
              <a:rPr lang="en-US" smtClean="0"/>
              <a:pPr/>
              <a:t>5</a:t>
            </a:fld>
            <a:endParaRPr lang="en-US"/>
          </a:p>
        </p:txBody>
      </p:sp>
    </p:spTree>
    <p:extLst>
      <p:ext uri="{BB962C8B-B14F-4D97-AF65-F5344CB8AC3E}">
        <p14:creationId xmlns:p14="http://schemas.microsoft.com/office/powerpoint/2010/main" val="18718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buClr>
                <a:schemeClr val="hlink"/>
              </a:buClr>
              <a:buSzPct val="70000"/>
              <a:buFont typeface="Wingdings" panose="05000000000000000000" pitchFamily="2" charset="2"/>
              <a:buNone/>
            </a:pPr>
            <a:r>
              <a:rPr lang="en-US" b="1" i="1" u="sng"/>
              <a:t>Figure Caption</a:t>
            </a:r>
            <a:r>
              <a:rPr lang="en-US" b="1"/>
              <a:t>: Figure 40.4: Long-Run Aggregate Supply Curve </a:t>
            </a:r>
          </a:p>
          <a:p>
            <a:pPr eaLnBrk="1" hangingPunct="1">
              <a:spcBef>
                <a:spcPct val="50000"/>
              </a:spcBef>
              <a:buClr>
                <a:schemeClr val="hlink"/>
              </a:buClr>
              <a:buSzPct val="70000"/>
              <a:buFont typeface="Wingdings" panose="05000000000000000000" pitchFamily="2" charset="2"/>
              <a:buNone/>
            </a:pPr>
            <a:r>
              <a:rPr lang="en-US"/>
              <a:t>The long-run aggregate supply curve shows the quantity of aggregate output supplied when all prices, including nominal wages, are flexible. It is vertical at potential output, </a:t>
            </a:r>
            <a:r>
              <a:rPr lang="en-US" i="1"/>
              <a:t>Y</a:t>
            </a:r>
            <a:r>
              <a:rPr lang="en-US" i="1" baseline="-25000"/>
              <a:t>P</a:t>
            </a:r>
            <a:r>
              <a:rPr lang="en-US" i="1"/>
              <a:t> </a:t>
            </a:r>
            <a:r>
              <a:rPr lang="en-US"/>
              <a:t>, because in the long run an increase in the aggregate price level has no effect on the quantity of aggregate output supplied.</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61298E-CB54-4D9B-BAAF-422B9031B8B0}" type="slidenum">
              <a:rPr lang="en-US" smtClean="0"/>
              <a:pPr/>
              <a:t>7</a:t>
            </a:fld>
            <a:endParaRPr lang="en-US"/>
          </a:p>
        </p:txBody>
      </p:sp>
    </p:spTree>
    <p:extLst>
      <p:ext uri="{BB962C8B-B14F-4D97-AF65-F5344CB8AC3E}">
        <p14:creationId xmlns:p14="http://schemas.microsoft.com/office/powerpoint/2010/main" val="55004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40.5</a:t>
            </a:r>
            <a:r>
              <a:rPr lang="en-US"/>
              <a:t>:</a:t>
            </a:r>
            <a:r>
              <a:rPr lang="en-US" b="1" i="1"/>
              <a:t> Long-run Growth and the LRAS Curve.</a:t>
            </a:r>
            <a:r>
              <a:rPr lang="en-US"/>
              <a:t> The growth in potential output over time can be shown as a rightward shift of the long-run aggregate supply curve. </a:t>
            </a: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C0C13D-1D90-4B03-8F6D-39DF545950F4}" type="slidenum">
              <a:rPr lang="en-US" smtClean="0"/>
              <a:pPr/>
              <a:t>8</a:t>
            </a:fld>
            <a:endParaRPr lang="en-US"/>
          </a:p>
        </p:txBody>
      </p:sp>
    </p:spTree>
    <p:extLst>
      <p:ext uri="{BB962C8B-B14F-4D97-AF65-F5344CB8AC3E}">
        <p14:creationId xmlns:p14="http://schemas.microsoft.com/office/powerpoint/2010/main" val="362552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a:t>
            </a:r>
            <a:r>
              <a:rPr lang="en-US" altLang="zh-CN" b="1">
                <a:ea typeface="SimSun" panose="02010600030101010101" pitchFamily="2" charset="-122"/>
              </a:rPr>
              <a:t>Figure 40.6: </a:t>
            </a:r>
            <a:r>
              <a:rPr lang="en-US" b="1"/>
              <a:t>From the Short Run to the Long Run</a:t>
            </a:r>
            <a:r>
              <a:rPr lang="en-US" altLang="zh-CN" b="1">
                <a:ea typeface="SimSun" panose="02010600030101010101" pitchFamily="2" charset="-122"/>
              </a:rPr>
              <a:t> </a:t>
            </a:r>
          </a:p>
          <a:p>
            <a:pPr eaLnBrk="1" hangingPunct="1">
              <a:spcBef>
                <a:spcPct val="0"/>
              </a:spcBef>
            </a:pPr>
            <a:r>
              <a:rPr lang="en-US"/>
              <a:t>Panel (a): The initial short-run aggregate supply curve is </a:t>
            </a:r>
            <a:r>
              <a:rPr lang="en-US" i="1"/>
              <a:t>SRAS</a:t>
            </a:r>
            <a:r>
              <a:rPr lang="en-US" baseline="-25000"/>
              <a:t>1</a:t>
            </a:r>
            <a:r>
              <a:rPr lang="en-US"/>
              <a:t>. At the aggregate price level, </a:t>
            </a:r>
            <a:r>
              <a:rPr lang="en-US" i="1"/>
              <a:t>P</a:t>
            </a:r>
            <a:r>
              <a:rPr lang="en-US" baseline="-25000"/>
              <a:t>1</a:t>
            </a:r>
            <a:r>
              <a:rPr lang="en-US"/>
              <a:t>, the quantity of aggregate output supplied, </a:t>
            </a:r>
            <a:r>
              <a:rPr lang="en-US" i="1"/>
              <a:t>Y</a:t>
            </a:r>
            <a:r>
              <a:rPr lang="en-US" baseline="-25000"/>
              <a:t>1</a:t>
            </a:r>
            <a:r>
              <a:rPr lang="en-US"/>
              <a:t>, exceeds potential output, </a:t>
            </a:r>
            <a:r>
              <a:rPr lang="en-US" i="1"/>
              <a:t>Y</a:t>
            </a:r>
            <a:r>
              <a:rPr lang="en-US" i="1" baseline="-25000"/>
              <a:t>P</a:t>
            </a:r>
            <a:r>
              <a:rPr lang="en-US"/>
              <a:t>. Eventually, low unemployment will cause nominal wages to rise, leading to a leftward shift of the short-run aggregate supply curve from </a:t>
            </a:r>
            <a:r>
              <a:rPr lang="en-US" i="1"/>
              <a:t>SRAS</a:t>
            </a:r>
            <a:r>
              <a:rPr lang="en-US" baseline="-25000"/>
              <a:t>1</a:t>
            </a:r>
            <a:r>
              <a:rPr lang="en-US"/>
              <a:t> to </a:t>
            </a:r>
            <a:r>
              <a:rPr lang="en-US" i="1"/>
              <a:t>SRAS</a:t>
            </a:r>
            <a:r>
              <a:rPr lang="en-US" baseline="-25000"/>
              <a:t>2</a:t>
            </a:r>
            <a:r>
              <a:rPr lang="en-US"/>
              <a:t>.</a:t>
            </a:r>
          </a:p>
          <a:p>
            <a:pPr eaLnBrk="1" hangingPunct="1">
              <a:spcBef>
                <a:spcPct val="0"/>
              </a:spcBef>
            </a:pPr>
            <a:r>
              <a:rPr lang="en-US"/>
              <a:t>Panel (b): At the aggregate price level, </a:t>
            </a:r>
            <a:r>
              <a:rPr lang="en-US" i="1"/>
              <a:t>P</a:t>
            </a:r>
            <a:r>
              <a:rPr lang="en-US" baseline="-25000"/>
              <a:t>1</a:t>
            </a:r>
            <a:r>
              <a:rPr lang="en-US"/>
              <a:t>, the quantity of aggregate output supplied is less than potential output. This reflects the fact that the short-run aggregate supply curve has shifted to the right, due to both the short-run adjustment process in the economy and to a rightward shift of the long-run aggregate supply curve.</a:t>
            </a:r>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42ACA6-DE6B-47B9-88BF-0825A86FED45}" type="slidenum">
              <a:rPr lang="en-US" smtClean="0"/>
              <a:pPr/>
              <a:t>11</a:t>
            </a:fld>
            <a:endParaRPr lang="en-US"/>
          </a:p>
        </p:txBody>
      </p:sp>
    </p:spTree>
    <p:extLst>
      <p:ext uri="{BB962C8B-B14F-4D97-AF65-F5344CB8AC3E}">
        <p14:creationId xmlns:p14="http://schemas.microsoft.com/office/powerpoint/2010/main" val="108240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0F594F-9768-4FE3-AB38-3DBAF117CDA1}" type="datetimeFigureOut">
              <a:rPr lang="en-US"/>
              <a:pPr>
                <a:defRPr/>
              </a:pPr>
              <a:t>4/22/19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7EF6F-A4E7-49AC-8488-9A48DA469C80}" type="slidenum">
              <a:rPr lang="en-US"/>
              <a:pPr>
                <a:defRPr/>
              </a:pPr>
              <a:t>‹#›</a:t>
            </a:fld>
            <a:endParaRPr lang="en-US"/>
          </a:p>
        </p:txBody>
      </p:sp>
    </p:spTree>
    <p:extLst>
      <p:ext uri="{BB962C8B-B14F-4D97-AF65-F5344CB8AC3E}">
        <p14:creationId xmlns:p14="http://schemas.microsoft.com/office/powerpoint/2010/main" val="415853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D87865-E152-484E-BD37-7D2A8172DEB1}" type="datetimeFigureOut">
              <a:rPr lang="en-US"/>
              <a:pPr>
                <a:defRPr/>
              </a:pPr>
              <a:t>4/22/19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321254-26ED-4142-B7FC-B32BCC88265E}" type="slidenum">
              <a:rPr lang="en-US"/>
              <a:pPr>
                <a:defRPr/>
              </a:pPr>
              <a:t>‹#›</a:t>
            </a:fld>
            <a:endParaRPr lang="en-US"/>
          </a:p>
        </p:txBody>
      </p:sp>
    </p:spTree>
    <p:extLst>
      <p:ext uri="{BB962C8B-B14F-4D97-AF65-F5344CB8AC3E}">
        <p14:creationId xmlns:p14="http://schemas.microsoft.com/office/powerpoint/2010/main" val="204083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4F7AC-99E9-4DB7-8EF0-CA7094159839}" type="datetimeFigureOut">
              <a:rPr lang="en-US"/>
              <a:pPr>
                <a:defRPr/>
              </a:pPr>
              <a:t>4/22/19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55DC3C-96F7-4515-83D1-AC8D4E0A8BE5}" type="slidenum">
              <a:rPr lang="en-US"/>
              <a:pPr>
                <a:defRPr/>
              </a:pPr>
              <a:t>‹#›</a:t>
            </a:fld>
            <a:endParaRPr lang="en-US"/>
          </a:p>
        </p:txBody>
      </p:sp>
    </p:spTree>
    <p:extLst>
      <p:ext uri="{BB962C8B-B14F-4D97-AF65-F5344CB8AC3E}">
        <p14:creationId xmlns:p14="http://schemas.microsoft.com/office/powerpoint/2010/main" val="27616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F4A473-D2B7-4378-9C2A-2004611CEA78}" type="datetimeFigureOut">
              <a:rPr lang="en-US"/>
              <a:pPr>
                <a:defRPr/>
              </a:pPr>
              <a:t>4/22/19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1C6AA8-A439-4309-8581-EAF5F326A512}" type="slidenum">
              <a:rPr lang="en-US"/>
              <a:pPr>
                <a:defRPr/>
              </a:pPr>
              <a:t>‹#›</a:t>
            </a:fld>
            <a:endParaRPr lang="en-US"/>
          </a:p>
        </p:txBody>
      </p:sp>
    </p:spTree>
    <p:extLst>
      <p:ext uri="{BB962C8B-B14F-4D97-AF65-F5344CB8AC3E}">
        <p14:creationId xmlns:p14="http://schemas.microsoft.com/office/powerpoint/2010/main" val="385693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005019-8375-4ADB-A177-F6D82954BCC4}" type="datetimeFigureOut">
              <a:rPr lang="en-US"/>
              <a:pPr>
                <a:defRPr/>
              </a:pPr>
              <a:t>4/22/19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F96E21-B171-4E92-B6EA-C4EB7D0276E1}" type="slidenum">
              <a:rPr lang="en-US"/>
              <a:pPr>
                <a:defRPr/>
              </a:pPr>
              <a:t>‹#›</a:t>
            </a:fld>
            <a:endParaRPr lang="en-US"/>
          </a:p>
        </p:txBody>
      </p:sp>
    </p:spTree>
    <p:extLst>
      <p:ext uri="{BB962C8B-B14F-4D97-AF65-F5344CB8AC3E}">
        <p14:creationId xmlns:p14="http://schemas.microsoft.com/office/powerpoint/2010/main" val="308406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765600-1447-47EC-A5CD-B37BD36DEF84}" type="datetimeFigureOut">
              <a:rPr lang="en-US"/>
              <a:pPr>
                <a:defRPr/>
              </a:pPr>
              <a:t>4/22/19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0B732-F724-4EC6-8276-D26170981F5E}" type="slidenum">
              <a:rPr lang="en-US"/>
              <a:pPr>
                <a:defRPr/>
              </a:pPr>
              <a:t>‹#›</a:t>
            </a:fld>
            <a:endParaRPr lang="en-US"/>
          </a:p>
        </p:txBody>
      </p:sp>
    </p:spTree>
    <p:extLst>
      <p:ext uri="{BB962C8B-B14F-4D97-AF65-F5344CB8AC3E}">
        <p14:creationId xmlns:p14="http://schemas.microsoft.com/office/powerpoint/2010/main" val="353184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56988FC-6B54-4CE7-B53F-D6FCE18CC793}" type="datetimeFigureOut">
              <a:rPr lang="en-US"/>
              <a:pPr>
                <a:defRPr/>
              </a:pPr>
              <a:t>4/22/19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267FA6-30D6-4205-B128-2171300986C5}" type="slidenum">
              <a:rPr lang="en-US"/>
              <a:pPr>
                <a:defRPr/>
              </a:pPr>
              <a:t>‹#›</a:t>
            </a:fld>
            <a:endParaRPr lang="en-US"/>
          </a:p>
        </p:txBody>
      </p:sp>
    </p:spTree>
    <p:extLst>
      <p:ext uri="{BB962C8B-B14F-4D97-AF65-F5344CB8AC3E}">
        <p14:creationId xmlns:p14="http://schemas.microsoft.com/office/powerpoint/2010/main" val="193131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52EDD5-EB66-4E4A-9F07-0165E26C7664}" type="datetimeFigureOut">
              <a:rPr lang="en-US"/>
              <a:pPr>
                <a:defRPr/>
              </a:pPr>
              <a:t>4/22/19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8393DF-3A59-4875-9D9C-302DE3C2A330}" type="slidenum">
              <a:rPr lang="en-US"/>
              <a:pPr>
                <a:defRPr/>
              </a:pPr>
              <a:t>‹#›</a:t>
            </a:fld>
            <a:endParaRPr lang="en-US"/>
          </a:p>
        </p:txBody>
      </p:sp>
    </p:spTree>
    <p:extLst>
      <p:ext uri="{BB962C8B-B14F-4D97-AF65-F5344CB8AC3E}">
        <p14:creationId xmlns:p14="http://schemas.microsoft.com/office/powerpoint/2010/main" val="373196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187C64-ACD7-4E41-9E69-FD0F7DC46D55}" type="datetimeFigureOut">
              <a:rPr lang="en-US"/>
              <a:pPr>
                <a:defRPr/>
              </a:pPr>
              <a:t>4/22/19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BFEF07-2184-4894-A8BF-5CE3B8FDAA90}" type="slidenum">
              <a:rPr lang="en-US"/>
              <a:pPr>
                <a:defRPr/>
              </a:pPr>
              <a:t>‹#›</a:t>
            </a:fld>
            <a:endParaRPr lang="en-US"/>
          </a:p>
        </p:txBody>
      </p:sp>
    </p:spTree>
    <p:extLst>
      <p:ext uri="{BB962C8B-B14F-4D97-AF65-F5344CB8AC3E}">
        <p14:creationId xmlns:p14="http://schemas.microsoft.com/office/powerpoint/2010/main" val="218861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FB01DE-0DA7-4DC6-B13F-7C64F584B8FA}" type="datetimeFigureOut">
              <a:rPr lang="en-US"/>
              <a:pPr>
                <a:defRPr/>
              </a:pPr>
              <a:t>4/22/19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D73309-0F59-4EEB-B3F3-1308D358EAC2}" type="slidenum">
              <a:rPr lang="en-US"/>
              <a:pPr>
                <a:defRPr/>
              </a:pPr>
              <a:t>‹#›</a:t>
            </a:fld>
            <a:endParaRPr lang="en-US"/>
          </a:p>
        </p:txBody>
      </p:sp>
    </p:spTree>
    <p:extLst>
      <p:ext uri="{BB962C8B-B14F-4D97-AF65-F5344CB8AC3E}">
        <p14:creationId xmlns:p14="http://schemas.microsoft.com/office/powerpoint/2010/main" val="345679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13B58D-D036-4FDE-83E0-D9688B3D62B2}" type="datetimeFigureOut">
              <a:rPr lang="en-US"/>
              <a:pPr>
                <a:defRPr/>
              </a:pPr>
              <a:t>4/22/19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F024EA-A6F9-46FD-9A94-3744315DC449}" type="slidenum">
              <a:rPr lang="en-US"/>
              <a:pPr>
                <a:defRPr/>
              </a:pPr>
              <a:t>‹#›</a:t>
            </a:fld>
            <a:endParaRPr lang="en-US"/>
          </a:p>
        </p:txBody>
      </p:sp>
    </p:spTree>
    <p:extLst>
      <p:ext uri="{BB962C8B-B14F-4D97-AF65-F5344CB8AC3E}">
        <p14:creationId xmlns:p14="http://schemas.microsoft.com/office/powerpoint/2010/main" val="353381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5693F84-DCF5-461C-9444-8B244878A34F}" type="datetimeFigureOut">
              <a:rPr lang="en-US"/>
              <a:pPr>
                <a:defRPr/>
              </a:pPr>
              <a:t>4/22/19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0506EFC-C8DA-40FA-A20D-E92A7F68C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6151" name="TextBox 7"/>
          <p:cNvSpPr txBox="1">
            <a:spLocks noChangeArrowheads="1"/>
          </p:cNvSpPr>
          <p:nvPr/>
        </p:nvSpPr>
        <p:spPr bwMode="auto">
          <a:xfrm>
            <a:off x="4460875" y="1082675"/>
            <a:ext cx="6967538"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09563" indent="-3095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pPr>
            <a:r>
              <a:rPr lang="en-US" sz="2600">
                <a:solidFill>
                  <a:srgbClr val="000000"/>
                </a:solidFill>
              </a:rPr>
              <a:t>Explain how </a:t>
            </a:r>
            <a:r>
              <a:rPr lang="en-US" sz="2600"/>
              <a:t>long-run economic growth is represented in macroeconomic models</a:t>
            </a:r>
          </a:p>
          <a:p>
            <a:pPr eaLnBrk="1" hangingPunct="1">
              <a:lnSpc>
                <a:spcPct val="100000"/>
              </a:lnSpc>
              <a:spcBef>
                <a:spcPct val="20000"/>
              </a:spcBef>
            </a:pPr>
            <a:r>
              <a:rPr lang="en-US" sz="2600"/>
              <a:t>Model the effects of economic growth policies</a:t>
            </a:r>
          </a:p>
        </p:txBody>
      </p:sp>
      <p:pic>
        <p:nvPicPr>
          <p:cNvPr id="6152" name="Picture 1" descr="Krug_AP_2e_Econ_MO4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63813"/>
            <a:ext cx="6913563" cy="346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Distinguishing Between Long-Run Growth and Short-Run Fluctuations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0488" name="TextBox 8"/>
          <p:cNvSpPr txBox="1">
            <a:spLocks noChangeArrowheads="1"/>
          </p:cNvSpPr>
          <p:nvPr/>
        </p:nvSpPr>
        <p:spPr bwMode="auto">
          <a:xfrm>
            <a:off x="846138" y="1443038"/>
            <a:ext cx="10553700" cy="449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In the aggregate demand-aggregate supply model, fluctuations of actual aggregate output around potential output are illustrated by shifts in aggregate demand or short-run aggregate supply.</a:t>
            </a:r>
          </a:p>
          <a:p>
            <a:pPr eaLnBrk="1" hangingPunct="1">
              <a:lnSpc>
                <a:spcPct val="100000"/>
              </a:lnSpc>
              <a:spcBef>
                <a:spcPct val="0"/>
              </a:spcBef>
            </a:pPr>
            <a:endParaRPr lang="en-US" sz="2600"/>
          </a:p>
          <a:p>
            <a:pPr eaLnBrk="1" hangingPunct="1">
              <a:lnSpc>
                <a:spcPct val="100000"/>
              </a:lnSpc>
              <a:spcBef>
                <a:spcPct val="0"/>
              </a:spcBef>
            </a:pPr>
            <a:r>
              <a:rPr lang="en-US" sz="2600"/>
              <a:t>Long-run economic growth is illustrated by a shift of the LRAS curve.</a:t>
            </a:r>
          </a:p>
          <a:p>
            <a:pPr eaLnBrk="1" hangingPunct="1">
              <a:lnSpc>
                <a:spcPct val="100000"/>
              </a:lnSpc>
              <a:spcBef>
                <a:spcPct val="0"/>
              </a:spcBef>
            </a:pPr>
            <a:endParaRPr lang="en-US" sz="2600"/>
          </a:p>
          <a:p>
            <a:pPr eaLnBrk="1" hangingPunct="1">
              <a:lnSpc>
                <a:spcPct val="100000"/>
              </a:lnSpc>
              <a:spcBef>
                <a:spcPct val="0"/>
              </a:spcBef>
            </a:pPr>
            <a:r>
              <a:rPr lang="en-US" sz="2600"/>
              <a:t>The LRAS curve demonstrates NO relationship with price level and RGDP because society adjusts or </a:t>
            </a:r>
            <a:r>
              <a:rPr lang="en-US" altLang="en-US" sz="2600"/>
              <a:t>“</a:t>
            </a:r>
            <a:r>
              <a:rPr lang="en-US" sz="2600"/>
              <a:t>gets used to</a:t>
            </a:r>
            <a:r>
              <a:rPr lang="en-US" altLang="en-US" sz="2600"/>
              <a:t>”</a:t>
            </a:r>
            <a:r>
              <a:rPr lang="en-US" sz="2600"/>
              <a:t> the prices.</a:t>
            </a:r>
          </a:p>
          <a:p>
            <a:pPr eaLnBrk="1" hangingPunct="1">
              <a:lnSpc>
                <a:spcPct val="100000"/>
              </a:lnSpc>
              <a:spcBef>
                <a:spcPct val="0"/>
              </a:spcBef>
            </a:pPr>
            <a:endParaRPr lang="en-US" sz="2600"/>
          </a:p>
          <a:p>
            <a:pPr eaLnBrk="1" hangingPunct="1">
              <a:lnSpc>
                <a:spcPct val="100000"/>
              </a:lnSpc>
              <a:spcBef>
                <a:spcPct val="0"/>
              </a:spcBef>
            </a:pPr>
            <a:r>
              <a:rPr lang="en-US" sz="2600"/>
              <a:t>The SRAS curve has a positive relationship between price level and RGDP—producers are responsive to price level.</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p>
        </p:txBody>
      </p:sp>
      <p:pic>
        <p:nvPicPr>
          <p:cNvPr id="215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From the Short Run to the Long Run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1512" name="TextBox 8"/>
          <p:cNvSpPr txBox="1">
            <a:spLocks noChangeArrowheads="1"/>
          </p:cNvSpPr>
          <p:nvPr/>
        </p:nvSpPr>
        <p:spPr bwMode="auto">
          <a:xfrm>
            <a:off x="681038" y="1246188"/>
            <a:ext cx="105537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pic>
        <p:nvPicPr>
          <p:cNvPr id="21514" name="Picture 1" descr="Krug_AP_2e_Econ_fig_40_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2052638"/>
            <a:ext cx="10147300" cy="363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3559" name="TextBox 6"/>
          <p:cNvSpPr txBox="1">
            <a:spLocks noChangeArrowheads="1"/>
          </p:cNvSpPr>
          <p:nvPr/>
        </p:nvSpPr>
        <p:spPr bwMode="auto">
          <a:xfrm>
            <a:off x="760413" y="1355725"/>
            <a:ext cx="1089025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95275" indent="-295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Tx/>
              <a:buAutoNum type="arabicPeriod"/>
            </a:pPr>
            <a:r>
              <a:rPr lang="en-US"/>
              <a:t>Long-run economic growth can be seen on the production possibility curve as a shift outward of the curve.</a:t>
            </a:r>
          </a:p>
          <a:p>
            <a:pPr eaLnBrk="1" hangingPunct="1">
              <a:lnSpc>
                <a:spcPct val="100000"/>
              </a:lnSpc>
              <a:spcBef>
                <a:spcPct val="0"/>
              </a:spcBef>
              <a:buClr>
                <a:srgbClr val="FFCC00"/>
              </a:buClr>
              <a:buFontTx/>
              <a:buAutoNum type="arabicPeriod"/>
            </a:pPr>
            <a:r>
              <a:rPr lang="en-US"/>
              <a:t>An economy must have some investment in capital goods to counteract depreciation.</a:t>
            </a:r>
            <a:endParaRPr lang="en-US" b="1"/>
          </a:p>
          <a:p>
            <a:pPr eaLnBrk="1" hangingPunct="1">
              <a:lnSpc>
                <a:spcPct val="100000"/>
              </a:lnSpc>
              <a:spcBef>
                <a:spcPct val="0"/>
              </a:spcBef>
              <a:buClr>
                <a:srgbClr val="FFCC00"/>
              </a:buClr>
              <a:buFontTx/>
              <a:buAutoNum type="arabicPeriod"/>
            </a:pPr>
            <a:r>
              <a:rPr lang="en-US"/>
              <a:t>Long-run economic growth can be seen on the aggregate demand-aggregate supply model in the LRAS curve.</a:t>
            </a:r>
            <a:endParaRPr lang="en-US" b="1"/>
          </a:p>
          <a:p>
            <a:pPr eaLnBrk="1" hangingPunct="1">
              <a:lnSpc>
                <a:spcPct val="100000"/>
              </a:lnSpc>
              <a:spcBef>
                <a:spcPct val="0"/>
              </a:spcBef>
              <a:buClr>
                <a:srgbClr val="FFCC00"/>
              </a:buClr>
              <a:buFontTx/>
              <a:buAutoNum type="arabicPeriod"/>
            </a:pPr>
            <a:r>
              <a:rPr lang="en-US"/>
              <a:t>Short-run fluctuations can be seen in the production possibility curve in a movement inside the curve.</a:t>
            </a:r>
            <a:endParaRPr lang="en-US" b="1"/>
          </a:p>
          <a:p>
            <a:pPr eaLnBrk="1" hangingPunct="1">
              <a:lnSpc>
                <a:spcPct val="100000"/>
              </a:lnSpc>
              <a:spcBef>
                <a:spcPct val="0"/>
              </a:spcBef>
              <a:buClr>
                <a:srgbClr val="FFCC00"/>
              </a:buClr>
              <a:buFontTx/>
              <a:buAutoNum type="arabicPeriod"/>
            </a:pPr>
            <a:r>
              <a:rPr lang="en-US"/>
              <a:t>Short-run fluctuations can be seen in the aggregate demand-aggregate supply model as movements of the aggregate demand curve or the short-run aggregate supply curve.</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CN" sz="3200" dirty="0">
                <a:cs typeface="SimSun" charset="0"/>
              </a:rPr>
              <a:t>Actual and Potential Output from 1989 to 2013</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7176" name="Picture 1" descr="Krug_AP_2e_Econ_fig_40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1490663"/>
            <a:ext cx="8931275"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Long-run Economic Growth and the Production Possibilities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224" name="TextBox 8"/>
          <p:cNvSpPr txBox="1">
            <a:spLocks noChangeArrowheads="1"/>
          </p:cNvSpPr>
          <p:nvPr/>
        </p:nvSpPr>
        <p:spPr bwMode="auto">
          <a:xfrm>
            <a:off x="782638" y="1792288"/>
            <a:ext cx="10553700" cy="3694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Economic growth can be shown on a production possibility curve as a shift outward of the curve.</a:t>
            </a:r>
          </a:p>
          <a:p>
            <a:pPr eaLnBrk="1" hangingPunct="1">
              <a:lnSpc>
                <a:spcPct val="100000"/>
              </a:lnSpc>
              <a:spcBef>
                <a:spcPct val="0"/>
              </a:spcBef>
            </a:pPr>
            <a:endParaRPr lang="en-US" sz="2600"/>
          </a:p>
          <a:p>
            <a:pPr eaLnBrk="1" hangingPunct="1">
              <a:lnSpc>
                <a:spcPct val="100000"/>
              </a:lnSpc>
              <a:spcBef>
                <a:spcPct val="0"/>
              </a:spcBef>
            </a:pPr>
            <a:r>
              <a:rPr lang="en-US" sz="2600"/>
              <a:t>There is a trade-off between investment and consumer goods.</a:t>
            </a:r>
          </a:p>
          <a:p>
            <a:pPr eaLnBrk="1" hangingPunct="1">
              <a:lnSpc>
                <a:spcPct val="100000"/>
              </a:lnSpc>
              <a:spcBef>
                <a:spcPct val="0"/>
              </a:spcBef>
            </a:pPr>
            <a:endParaRPr lang="en-US" sz="2600"/>
          </a:p>
          <a:p>
            <a:pPr eaLnBrk="1" hangingPunct="1">
              <a:lnSpc>
                <a:spcPct val="100000"/>
              </a:lnSpc>
              <a:spcBef>
                <a:spcPct val="0"/>
              </a:spcBef>
            </a:pPr>
            <a:r>
              <a:rPr lang="en-US" sz="2600"/>
              <a:t>Depreciation is a loss in the value of physical capital due to wear, age or obsolescence.</a:t>
            </a:r>
          </a:p>
          <a:p>
            <a:pPr eaLnBrk="1" hangingPunct="1">
              <a:lnSpc>
                <a:spcPct val="100000"/>
              </a:lnSpc>
              <a:spcBef>
                <a:spcPct val="0"/>
              </a:spcBef>
            </a:pPr>
            <a:endParaRPr lang="en-US" sz="2600"/>
          </a:p>
          <a:p>
            <a:pPr eaLnBrk="1" hangingPunct="1">
              <a:lnSpc>
                <a:spcPct val="100000"/>
              </a:lnSpc>
              <a:spcBef>
                <a:spcPct val="0"/>
              </a:spcBef>
            </a:pPr>
            <a:r>
              <a:rPr lang="en-US" sz="2600"/>
              <a:t>Some investment is needed to counteract depreciation.</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Economic Growth</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0248" name="TextBox 8"/>
          <p:cNvSpPr txBox="1">
            <a:spLocks noChangeArrowheads="1"/>
          </p:cNvSpPr>
          <p:nvPr/>
        </p:nvSpPr>
        <p:spPr bwMode="auto">
          <a:xfrm>
            <a:off x="681038" y="1246188"/>
            <a:ext cx="105537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pic>
        <p:nvPicPr>
          <p:cNvPr id="10250" name="Picture 2" descr="Krug_AP_2e_Econ_fig_40_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1625" y="1690688"/>
            <a:ext cx="6710363" cy="456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pic>
        <p:nvPicPr>
          <p:cNvPr id="1229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800" dirty="0"/>
              <a:t>The Trade-off Between Investment and Consumer Goods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296" name="TextBox 8"/>
          <p:cNvSpPr txBox="1">
            <a:spLocks noChangeArrowheads="1"/>
          </p:cNvSpPr>
          <p:nvPr/>
        </p:nvSpPr>
        <p:spPr bwMode="auto">
          <a:xfrm>
            <a:off x="782638" y="1428750"/>
            <a:ext cx="10553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pic>
        <p:nvPicPr>
          <p:cNvPr id="12298" name="Picture 1" descr="Krug_AP_2e_Econ_fig_40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1427163"/>
            <a:ext cx="7054850" cy="4805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Long-run Economic Growth and the Aggregate Demand - Aggregate Supply Model</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344" name="TextBox 8"/>
          <p:cNvSpPr txBox="1">
            <a:spLocks noChangeArrowheads="1"/>
          </p:cNvSpPr>
          <p:nvPr/>
        </p:nvSpPr>
        <p:spPr bwMode="auto">
          <a:xfrm>
            <a:off x="5322888" y="1246188"/>
            <a:ext cx="5911850" cy="569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Recall that in the aggregate demand-aggregate supply model, the long-run aggregate supply curve shows the relationship between the aggregate price level and the quantity of aggregate output supplied when all prices are flexible.</a:t>
            </a:r>
          </a:p>
          <a:p>
            <a:pPr eaLnBrk="1" hangingPunct="1">
              <a:lnSpc>
                <a:spcPct val="100000"/>
              </a:lnSpc>
              <a:spcBef>
                <a:spcPct val="0"/>
              </a:spcBef>
            </a:pPr>
            <a:r>
              <a:rPr lang="en-US" sz="2600"/>
              <a:t>Increases in potential output are reflected in a rightward shift of the LRAS curve.  </a:t>
            </a:r>
          </a:p>
          <a:p>
            <a:pPr eaLnBrk="1" hangingPunct="1">
              <a:lnSpc>
                <a:spcPct val="100000"/>
              </a:lnSpc>
              <a:spcBef>
                <a:spcPct val="0"/>
              </a:spcBef>
            </a:pPr>
            <a:r>
              <a:rPr lang="en-US" sz="2600"/>
              <a:t>Decreases in potential output are reflected in a leftward shift of the LRAS curve.  </a:t>
            </a:r>
          </a:p>
          <a:p>
            <a:pPr eaLnBrk="1" hangingPunct="1">
              <a:lnSpc>
                <a:spcPct val="100000"/>
              </a:lnSpc>
              <a:spcBef>
                <a:spcPct val="0"/>
              </a:spcBef>
            </a:pPr>
            <a:endParaRPr lang="en-US" sz="2600"/>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pic>
        <p:nvPicPr>
          <p:cNvPr id="14346" name="Picture 2" descr="Krug_AP_2e_Econ_40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1320800"/>
            <a:ext cx="3636963" cy="478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Long-Run Aggregate Supply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368" name="TextBox 8"/>
          <p:cNvSpPr txBox="1">
            <a:spLocks noChangeArrowheads="1"/>
          </p:cNvSpPr>
          <p:nvPr/>
        </p:nvSpPr>
        <p:spPr bwMode="auto">
          <a:xfrm>
            <a:off x="681038" y="1246188"/>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pic>
        <p:nvPicPr>
          <p:cNvPr id="15370" name="Picture 1" descr="Krug_AP_2e_Econ_fig_40_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5425" y="1554163"/>
            <a:ext cx="6950075" cy="449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Long Run Growth and the LRAS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7416" name="TextBox 8"/>
          <p:cNvSpPr txBox="1">
            <a:spLocks noChangeArrowheads="1"/>
          </p:cNvSpPr>
          <p:nvPr/>
        </p:nvSpPr>
        <p:spPr bwMode="auto">
          <a:xfrm>
            <a:off x="681038" y="1246188"/>
            <a:ext cx="105537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pic>
        <p:nvPicPr>
          <p:cNvPr id="1741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5963" y="1484313"/>
            <a:ext cx="8229600" cy="485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p>
        </p:txBody>
      </p:sp>
      <p:pic>
        <p:nvPicPr>
          <p:cNvPr id="1945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Distinguishing Between Long-Run Growth and Short-Run Fluctuations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9464" name="TextBox 8"/>
          <p:cNvSpPr txBox="1">
            <a:spLocks noChangeArrowheads="1"/>
          </p:cNvSpPr>
          <p:nvPr/>
        </p:nvSpPr>
        <p:spPr bwMode="auto">
          <a:xfrm>
            <a:off x="782638" y="1790700"/>
            <a:ext cx="10553700" cy="369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US" sz="2600"/>
              <a:t>The points along a production possibility curve are achievable if all of an economy</a:t>
            </a:r>
            <a:r>
              <a:rPr lang="en-US" altLang="en-US" sz="2600"/>
              <a:t>’</a:t>
            </a:r>
            <a:r>
              <a:rPr lang="en-US" sz="2600"/>
              <a:t>s resources are used efficiently.</a:t>
            </a:r>
          </a:p>
          <a:p>
            <a:pPr eaLnBrk="1" hangingPunct="1">
              <a:lnSpc>
                <a:spcPct val="100000"/>
              </a:lnSpc>
              <a:spcBef>
                <a:spcPct val="0"/>
              </a:spcBef>
              <a:buClr>
                <a:schemeClr val="tx1"/>
              </a:buClr>
            </a:pPr>
            <a:endParaRPr lang="en-US" sz="2600"/>
          </a:p>
          <a:p>
            <a:pPr eaLnBrk="1" hangingPunct="1">
              <a:lnSpc>
                <a:spcPct val="100000"/>
              </a:lnSpc>
              <a:spcBef>
                <a:spcPct val="0"/>
              </a:spcBef>
              <a:buClr>
                <a:schemeClr val="tx1"/>
              </a:buClr>
            </a:pPr>
            <a:r>
              <a:rPr lang="en-US" sz="2600"/>
              <a:t>If the economy experiences macroeconomic fluctuations due to a recession, production falls to a point inside the production possibility curve. </a:t>
            </a:r>
          </a:p>
          <a:p>
            <a:pPr eaLnBrk="1" hangingPunct="1">
              <a:lnSpc>
                <a:spcPct val="100000"/>
              </a:lnSpc>
              <a:spcBef>
                <a:spcPct val="0"/>
              </a:spcBef>
              <a:buClr>
                <a:schemeClr val="tx1"/>
              </a:buClr>
            </a:pPr>
            <a:endParaRPr lang="en-US" sz="2600"/>
          </a:p>
          <a:p>
            <a:pPr eaLnBrk="1" hangingPunct="1">
              <a:lnSpc>
                <a:spcPct val="100000"/>
              </a:lnSpc>
              <a:spcBef>
                <a:spcPct val="0"/>
              </a:spcBef>
            </a:pPr>
            <a:r>
              <a:rPr lang="en-US" sz="2600"/>
              <a:t>Long-run growth will appear as an outward shift of the production possibility curve.</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40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4298</TotalTime>
  <Words>959</Words>
  <Application>Microsoft Macintosh PowerPoint</Application>
  <PresentationFormat>Widescreen</PresentationFormat>
  <Paragraphs>70</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MS PGothic</vt:lpstr>
      <vt:lpstr>宋体</vt:lpstr>
      <vt:lpstr>宋体</vt:lpstr>
      <vt:lpstr>Arial</vt:lpstr>
      <vt:lpstr>Calibri</vt:lpstr>
      <vt:lpstr>Calibri Light</vt:lpstr>
      <vt:lpstr>Candara</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33</cp:revision>
  <dcterms:created xsi:type="dcterms:W3CDTF">2015-01-29T01:02:02Z</dcterms:created>
  <dcterms:modified xsi:type="dcterms:W3CDTF">2019-04-22T11:51:41Z</dcterms:modified>
</cp:coreProperties>
</file>