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98" r:id="rId3"/>
    <p:sldId id="281" r:id="rId4"/>
    <p:sldId id="290" r:id="rId5"/>
    <p:sldId id="291" r:id="rId6"/>
    <p:sldId id="292" r:id="rId7"/>
    <p:sldId id="293" r:id="rId8"/>
    <p:sldId id="299" r:id="rId9"/>
    <p:sldId id="277" r:id="rId10"/>
    <p:sldId id="300" r:id="rId11"/>
    <p:sldId id="301" r:id="rId12"/>
    <p:sldId id="282" r:id="rId13"/>
    <p:sldId id="294" r:id="rId14"/>
    <p:sldId id="302" r:id="rId15"/>
    <p:sldId id="289" r:id="rId16"/>
    <p:sldId id="288"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708"/>
  </p:normalViewPr>
  <p:slideViewPr>
    <p:cSldViewPr snapToGrid="0">
      <p:cViewPr varScale="1">
        <p:scale>
          <a:sx n="85" d="100"/>
          <a:sy n="85" d="100"/>
        </p:scale>
        <p:origin x="192"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E117DCFB-5DF8-453B-B5FA-B9C35BA59CC9}" type="datetimeFigureOut">
              <a:rPr lang="en-US"/>
              <a:pPr>
                <a:defRPr/>
              </a:pPr>
              <a:t>4/25/19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3F1AD5-B272-429E-90D5-DDE1D2820813}" type="slidenum">
              <a:rPr lang="en-US"/>
              <a:pPr>
                <a:defRPr/>
              </a:pPr>
              <a:t>‹#›</a:t>
            </a:fld>
            <a:endParaRPr lang="en-US"/>
          </a:p>
        </p:txBody>
      </p:sp>
    </p:spTree>
    <p:extLst>
      <p:ext uri="{BB962C8B-B14F-4D97-AF65-F5344CB8AC3E}">
        <p14:creationId xmlns:p14="http://schemas.microsoft.com/office/powerpoint/2010/main" val="98510188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42.1: The Foreign Exchange Market</a:t>
            </a:r>
          </a:p>
          <a:p>
            <a:pPr eaLnBrk="1" hangingPunct="1">
              <a:spcBef>
                <a:spcPct val="0"/>
              </a:spcBef>
            </a:pPr>
            <a:r>
              <a:rPr lang="en-US"/>
              <a:t>The foreign exchange market matches up the demand for a currency from foreigners who want to buy domestic goods, services, and assets with the supply of a currency from domestic residents who want to buy foreign goods, services, and assets. Here, the equilibrium in the market for dollars is at point </a:t>
            </a:r>
            <a:r>
              <a:rPr lang="en-US" i="1"/>
              <a:t>E</a:t>
            </a:r>
            <a:r>
              <a:rPr lang="en-US"/>
              <a:t>, corresponding to an equilibrium exchange rate of † 0.95 per $1.00. The </a:t>
            </a:r>
            <a:r>
              <a:rPr lang="en-US" b="1"/>
              <a:t>equilibrium exchange rate </a:t>
            </a:r>
            <a:r>
              <a:rPr lang="en-US"/>
              <a:t>is the exchange rate at which the quantity of a currency demanded in the foreign exchange market is equal to the quantity supplied.</a:t>
            </a:r>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8323F1F-204E-434E-80FA-489AB4389592}" type="slidenum">
              <a:rPr lang="en-US"/>
              <a:pPr>
                <a:spcBef>
                  <a:spcPct val="0"/>
                </a:spcBef>
              </a:pPr>
              <a:t>3</a:t>
            </a:fld>
            <a:endParaRPr lang="en-US"/>
          </a:p>
        </p:txBody>
      </p:sp>
    </p:spTree>
    <p:extLst>
      <p:ext uri="{BB962C8B-B14F-4D97-AF65-F5344CB8AC3E}">
        <p14:creationId xmlns:p14="http://schemas.microsoft.com/office/powerpoint/2010/main" val="417524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42.2: An Increase in the Demand for U.S. Dollars</a:t>
            </a:r>
          </a:p>
          <a:p>
            <a:pPr eaLnBrk="1" hangingPunct="1">
              <a:spcBef>
                <a:spcPct val="0"/>
              </a:spcBef>
            </a:pPr>
            <a:r>
              <a:rPr lang="en-US"/>
              <a:t>An increase in the demand for U.S. dollars might result from a higher rate of return available in the United States. The demand curve for U.S. dollars shifts from </a:t>
            </a:r>
            <a:r>
              <a:rPr lang="en-US" i="1"/>
              <a:t>D</a:t>
            </a:r>
            <a:r>
              <a:rPr lang="en-US" baseline="-25000"/>
              <a:t>1</a:t>
            </a:r>
            <a:r>
              <a:rPr lang="en-US"/>
              <a:t> to</a:t>
            </a:r>
            <a:r>
              <a:rPr lang="en-US" i="1"/>
              <a:t> D</a:t>
            </a:r>
            <a:r>
              <a:rPr lang="en-US" baseline="-25000"/>
              <a:t>2</a:t>
            </a:r>
            <a:r>
              <a:rPr lang="en-US"/>
              <a:t>. So the equilibrium number of euros per U.S. dollar rises—the dollar appreciates. As a result, the balance of payments on current account falls as the balance of payments on financial account rises.</a:t>
            </a:r>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06EA3AD-83BE-449E-B6A1-E655153CF7CA}" type="slidenum">
              <a:rPr lang="en-US"/>
              <a:pPr>
                <a:spcBef>
                  <a:spcPct val="0"/>
                </a:spcBef>
              </a:pPr>
              <a:t>6</a:t>
            </a:fld>
            <a:endParaRPr lang="en-US"/>
          </a:p>
        </p:txBody>
      </p:sp>
    </p:spTree>
    <p:extLst>
      <p:ext uri="{BB962C8B-B14F-4D97-AF65-F5344CB8AC3E}">
        <p14:creationId xmlns:p14="http://schemas.microsoft.com/office/powerpoint/2010/main" val="384977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42.3: Real versus Nominal Exchange Rates, 1990-2009</a:t>
            </a:r>
          </a:p>
          <a:p>
            <a:pPr eaLnBrk="1" hangingPunct="1">
              <a:spcBef>
                <a:spcPct val="0"/>
              </a:spcBef>
            </a:pPr>
            <a:r>
              <a:rPr lang="en-US"/>
              <a:t>Between 1990 and 2009, the price of a dollar in Mexican pesos increased dramatically. But because Mexico had higher inflation than the United States, the real exchange rate, which measures the relative price of Mexican goods and services, ended up roughly where it started.</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BB8A2E9-94B8-40B1-91A9-03CF3C9404DE}" type="slidenum">
              <a:rPr lang="en-US"/>
              <a:pPr>
                <a:spcBef>
                  <a:spcPct val="0"/>
                </a:spcBef>
              </a:pPr>
              <a:t>9</a:t>
            </a:fld>
            <a:endParaRPr lang="en-US"/>
          </a:p>
        </p:txBody>
      </p:sp>
    </p:spTree>
    <p:extLst>
      <p:ext uri="{BB962C8B-B14F-4D97-AF65-F5344CB8AC3E}">
        <p14:creationId xmlns:p14="http://schemas.microsoft.com/office/powerpoint/2010/main" val="241885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42.4: Purchasing Power Parity versus the Nominal Exchange Rate, 1990–2008</a:t>
            </a:r>
          </a:p>
          <a:p>
            <a:pPr eaLnBrk="1" hangingPunct="1">
              <a:spcBef>
                <a:spcPct val="0"/>
              </a:spcBef>
            </a:pPr>
            <a:r>
              <a:rPr lang="en-US"/>
              <a:t>The purchasing power parity between U.S. and Canada—the exchange rate at which a basket of goods and services would have cost the same amount in both countries—changed very little over the period shown, staying near C$1.20 per US$1. But the nominal exchange rate fluctuated widely.</a:t>
            </a:r>
          </a:p>
          <a:p>
            <a:pPr eaLnBrk="1" hangingPunct="1">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41042BC-1CD5-459F-A980-E6206B3D7070}" type="slidenum">
              <a:rPr lang="en-US"/>
              <a:pPr>
                <a:spcBef>
                  <a:spcPct val="0"/>
                </a:spcBef>
              </a:pPr>
              <a:t>11</a:t>
            </a:fld>
            <a:endParaRPr lang="en-US"/>
          </a:p>
        </p:txBody>
      </p:sp>
    </p:spTree>
    <p:extLst>
      <p:ext uri="{BB962C8B-B14F-4D97-AF65-F5344CB8AC3E}">
        <p14:creationId xmlns:p14="http://schemas.microsoft.com/office/powerpoint/2010/main" val="146365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U.S. Net Exports, 1947-2008</a:t>
            </a:r>
          </a:p>
          <a:p>
            <a:pPr eaLnBrk="1" hangingPunct="1">
              <a:spcBef>
                <a:spcPct val="0"/>
              </a:spcBef>
            </a:pPr>
            <a:r>
              <a:rPr lang="en-US"/>
              <a:t>After a long period of decline, U.S. net exports—exports minus imports—increased sharply after 2006 as the dollar depreciated against other major currencies, making U.S.-produced goods more attractive to foreign buyers.</a:t>
            </a:r>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FDC696-60C0-4CDA-8972-493FC3D189D7}" type="slidenum">
              <a:rPr lang="en-US"/>
              <a:pPr>
                <a:spcBef>
                  <a:spcPct val="0"/>
                </a:spcBef>
              </a:pPr>
              <a:t>14</a:t>
            </a:fld>
            <a:endParaRPr lang="en-US"/>
          </a:p>
        </p:txBody>
      </p:sp>
    </p:spTree>
    <p:extLst>
      <p:ext uri="{BB962C8B-B14F-4D97-AF65-F5344CB8AC3E}">
        <p14:creationId xmlns:p14="http://schemas.microsoft.com/office/powerpoint/2010/main" val="233620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0FDD782-FCA9-4825-933A-9B173D1735A2}" type="datetimeFigureOut">
              <a:rPr lang="en-US"/>
              <a:pPr>
                <a:defRPr/>
              </a:pPr>
              <a:t>4/25/19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F30C6-A3B7-423E-9455-559B6223F708}" type="slidenum">
              <a:rPr lang="en-US"/>
              <a:pPr>
                <a:defRPr/>
              </a:pPr>
              <a:t>‹#›</a:t>
            </a:fld>
            <a:endParaRPr lang="en-US"/>
          </a:p>
        </p:txBody>
      </p:sp>
    </p:spTree>
    <p:extLst>
      <p:ext uri="{BB962C8B-B14F-4D97-AF65-F5344CB8AC3E}">
        <p14:creationId xmlns:p14="http://schemas.microsoft.com/office/powerpoint/2010/main" val="96184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348F00-BA1F-48A5-9014-5D17851DBB55}" type="datetimeFigureOut">
              <a:rPr lang="en-US"/>
              <a:pPr>
                <a:defRPr/>
              </a:pPr>
              <a:t>4/25/19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DA0405-AD73-443C-8CE3-096D760CFE2E}" type="slidenum">
              <a:rPr lang="en-US"/>
              <a:pPr>
                <a:defRPr/>
              </a:pPr>
              <a:t>‹#›</a:t>
            </a:fld>
            <a:endParaRPr lang="en-US"/>
          </a:p>
        </p:txBody>
      </p:sp>
    </p:spTree>
    <p:extLst>
      <p:ext uri="{BB962C8B-B14F-4D97-AF65-F5344CB8AC3E}">
        <p14:creationId xmlns:p14="http://schemas.microsoft.com/office/powerpoint/2010/main" val="271885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C5976C-75D4-45C6-ACED-DFE1E37F2B2B}" type="datetimeFigureOut">
              <a:rPr lang="en-US"/>
              <a:pPr>
                <a:defRPr/>
              </a:pPr>
              <a:t>4/25/19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94E515-FC9C-4302-8B43-9B96E3DC8618}" type="slidenum">
              <a:rPr lang="en-US"/>
              <a:pPr>
                <a:defRPr/>
              </a:pPr>
              <a:t>‹#›</a:t>
            </a:fld>
            <a:endParaRPr lang="en-US"/>
          </a:p>
        </p:txBody>
      </p:sp>
    </p:spTree>
    <p:extLst>
      <p:ext uri="{BB962C8B-B14F-4D97-AF65-F5344CB8AC3E}">
        <p14:creationId xmlns:p14="http://schemas.microsoft.com/office/powerpoint/2010/main" val="399087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98B761-068A-480F-ADF0-AB242F5964DA}" type="datetimeFigureOut">
              <a:rPr lang="en-US"/>
              <a:pPr>
                <a:defRPr/>
              </a:pPr>
              <a:t>4/25/19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FDC8E7-7664-4832-82B6-9B7ABA678635}" type="slidenum">
              <a:rPr lang="en-US"/>
              <a:pPr>
                <a:defRPr/>
              </a:pPr>
              <a:t>‹#›</a:t>
            </a:fld>
            <a:endParaRPr lang="en-US"/>
          </a:p>
        </p:txBody>
      </p:sp>
    </p:spTree>
    <p:extLst>
      <p:ext uri="{BB962C8B-B14F-4D97-AF65-F5344CB8AC3E}">
        <p14:creationId xmlns:p14="http://schemas.microsoft.com/office/powerpoint/2010/main" val="238567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9DAE2E-4FB2-4047-8087-55D8C83FF504}" type="datetimeFigureOut">
              <a:rPr lang="en-US"/>
              <a:pPr>
                <a:defRPr/>
              </a:pPr>
              <a:t>4/25/19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5033EE-E324-4FDD-B713-CB86EEEF2966}" type="slidenum">
              <a:rPr lang="en-US"/>
              <a:pPr>
                <a:defRPr/>
              </a:pPr>
              <a:t>‹#›</a:t>
            </a:fld>
            <a:endParaRPr lang="en-US"/>
          </a:p>
        </p:txBody>
      </p:sp>
    </p:spTree>
    <p:extLst>
      <p:ext uri="{BB962C8B-B14F-4D97-AF65-F5344CB8AC3E}">
        <p14:creationId xmlns:p14="http://schemas.microsoft.com/office/powerpoint/2010/main" val="54342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99CBBE-3DE2-4CC7-84EA-5B403C4D8A80}" type="datetimeFigureOut">
              <a:rPr lang="en-US"/>
              <a:pPr>
                <a:defRPr/>
              </a:pPr>
              <a:t>4/25/19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1A513C-C025-4771-B834-8C98838B2862}" type="slidenum">
              <a:rPr lang="en-US"/>
              <a:pPr>
                <a:defRPr/>
              </a:pPr>
              <a:t>‹#›</a:t>
            </a:fld>
            <a:endParaRPr lang="en-US"/>
          </a:p>
        </p:txBody>
      </p:sp>
    </p:spTree>
    <p:extLst>
      <p:ext uri="{BB962C8B-B14F-4D97-AF65-F5344CB8AC3E}">
        <p14:creationId xmlns:p14="http://schemas.microsoft.com/office/powerpoint/2010/main" val="167704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B6C1B1E-C517-4361-9F8C-4B09E701B31D}" type="datetimeFigureOut">
              <a:rPr lang="en-US"/>
              <a:pPr>
                <a:defRPr/>
              </a:pPr>
              <a:t>4/25/19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9A6B27-3C77-43FF-8C6A-002C4665012D}" type="slidenum">
              <a:rPr lang="en-US"/>
              <a:pPr>
                <a:defRPr/>
              </a:pPr>
              <a:t>‹#›</a:t>
            </a:fld>
            <a:endParaRPr lang="en-US"/>
          </a:p>
        </p:txBody>
      </p:sp>
    </p:spTree>
    <p:extLst>
      <p:ext uri="{BB962C8B-B14F-4D97-AF65-F5344CB8AC3E}">
        <p14:creationId xmlns:p14="http://schemas.microsoft.com/office/powerpoint/2010/main" val="113643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3D50BD0-695F-49F1-A155-EE32AA4A5C43}" type="datetimeFigureOut">
              <a:rPr lang="en-US"/>
              <a:pPr>
                <a:defRPr/>
              </a:pPr>
              <a:t>4/25/19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8996FF-3704-4D12-A469-18DF4D65E7A1}" type="slidenum">
              <a:rPr lang="en-US"/>
              <a:pPr>
                <a:defRPr/>
              </a:pPr>
              <a:t>‹#›</a:t>
            </a:fld>
            <a:endParaRPr lang="en-US"/>
          </a:p>
        </p:txBody>
      </p:sp>
    </p:spTree>
    <p:extLst>
      <p:ext uri="{BB962C8B-B14F-4D97-AF65-F5344CB8AC3E}">
        <p14:creationId xmlns:p14="http://schemas.microsoft.com/office/powerpoint/2010/main" val="366274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DD7C82-E2A6-48EE-973E-7DFA918B5D70}" type="datetimeFigureOut">
              <a:rPr lang="en-US"/>
              <a:pPr>
                <a:defRPr/>
              </a:pPr>
              <a:t>4/25/19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F30C8F-946B-4D47-8CB4-38FBF2FDD8E0}" type="slidenum">
              <a:rPr lang="en-US"/>
              <a:pPr>
                <a:defRPr/>
              </a:pPr>
              <a:t>‹#›</a:t>
            </a:fld>
            <a:endParaRPr lang="en-US"/>
          </a:p>
        </p:txBody>
      </p:sp>
    </p:spTree>
    <p:extLst>
      <p:ext uri="{BB962C8B-B14F-4D97-AF65-F5344CB8AC3E}">
        <p14:creationId xmlns:p14="http://schemas.microsoft.com/office/powerpoint/2010/main" val="184810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537438-3B1F-4D99-89B0-0E5C339B700C}" type="datetimeFigureOut">
              <a:rPr lang="en-US"/>
              <a:pPr>
                <a:defRPr/>
              </a:pPr>
              <a:t>4/25/19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A92B7B-B5A7-4101-95BF-680BF81BA8B5}" type="slidenum">
              <a:rPr lang="en-US"/>
              <a:pPr>
                <a:defRPr/>
              </a:pPr>
              <a:t>‹#›</a:t>
            </a:fld>
            <a:endParaRPr lang="en-US"/>
          </a:p>
        </p:txBody>
      </p:sp>
    </p:spTree>
    <p:extLst>
      <p:ext uri="{BB962C8B-B14F-4D97-AF65-F5344CB8AC3E}">
        <p14:creationId xmlns:p14="http://schemas.microsoft.com/office/powerpoint/2010/main" val="339852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2FE656-888C-4625-B16C-B24F0F4B8166}" type="datetimeFigureOut">
              <a:rPr lang="en-US"/>
              <a:pPr>
                <a:defRPr/>
              </a:pPr>
              <a:t>4/25/19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C91CE-F870-4F62-92FA-E5F551458D2A}" type="slidenum">
              <a:rPr lang="en-US"/>
              <a:pPr>
                <a:defRPr/>
              </a:pPr>
              <a:t>‹#›</a:t>
            </a:fld>
            <a:endParaRPr lang="en-US"/>
          </a:p>
        </p:txBody>
      </p:sp>
    </p:spTree>
    <p:extLst>
      <p:ext uri="{BB962C8B-B14F-4D97-AF65-F5344CB8AC3E}">
        <p14:creationId xmlns:p14="http://schemas.microsoft.com/office/powerpoint/2010/main" val="103181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16D5279C-0D6D-481F-8B9B-732CAD67C78F}" type="datetimeFigureOut">
              <a:rPr lang="en-US"/>
              <a:pPr>
                <a:defRPr/>
              </a:pPr>
              <a:t>4/25/19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E96ABBC-F442-4451-97C5-37D81CDA2A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ounded Rectangle 9"/>
          <p:cNvSpPr/>
          <p:nvPr/>
        </p:nvSpPr>
        <p:spPr>
          <a:xfrm>
            <a:off x="314325" y="284163"/>
            <a:ext cx="11572875" cy="63404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125"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entagon 1"/>
          <p:cNvSpPr/>
          <p:nvPr/>
        </p:nvSpPr>
        <p:spPr>
          <a:xfrm>
            <a:off x="9525" y="1076325"/>
            <a:ext cx="4125913" cy="4684713"/>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What You Will Learn in this Module</a:t>
            </a:r>
          </a:p>
        </p:txBody>
      </p:sp>
      <p:sp>
        <p:nvSpPr>
          <p:cNvPr id="8" name="TextBox 7"/>
          <p:cNvSpPr txBox="1"/>
          <p:nvPr/>
        </p:nvSpPr>
        <p:spPr>
          <a:xfrm>
            <a:off x="4460875" y="1082675"/>
            <a:ext cx="6967538" cy="2092325"/>
          </a:xfrm>
          <a:prstGeom prst="rect">
            <a:avLst/>
          </a:prstGeom>
          <a:noFill/>
        </p:spPr>
        <p:txBody>
          <a:bodyPr>
            <a:spAutoFit/>
          </a:bodyPr>
          <a:lstStyle/>
          <a:p>
            <a:pPr marL="457200" indent="-457200" eaLnBrk="1" fontAlgn="auto" hangingPunct="1">
              <a:spcBef>
                <a:spcPts val="0"/>
              </a:spcBef>
              <a:spcAft>
                <a:spcPts val="0"/>
              </a:spcAft>
              <a:buFont typeface="Arial"/>
              <a:buChar char="•"/>
              <a:defRPr/>
            </a:pPr>
            <a:r>
              <a:rPr lang="en-US" sz="2600" dirty="0">
                <a:solidFill>
                  <a:prstClr val="black"/>
                </a:solidFill>
                <a:latin typeface="+mn-lt"/>
                <a:ea typeface="+mn-ea"/>
              </a:rPr>
              <a:t>Explain the </a:t>
            </a:r>
            <a:r>
              <a:rPr lang="en-US" sz="2600" dirty="0">
                <a:latin typeface="+mn-lt"/>
                <a:ea typeface="+mn-ea"/>
              </a:rPr>
              <a:t>role of the foreign exchange market and the exchange rate</a:t>
            </a:r>
          </a:p>
          <a:p>
            <a:pPr eaLnBrk="1" fontAlgn="auto" hangingPunct="1">
              <a:spcBef>
                <a:spcPts val="0"/>
              </a:spcBef>
              <a:spcAft>
                <a:spcPts val="0"/>
              </a:spcAft>
              <a:defRPr/>
            </a:pPr>
            <a:endParaRPr lang="en-US" sz="2600" dirty="0">
              <a:latin typeface="+mn-lt"/>
              <a:ea typeface="+mn-ea"/>
            </a:endParaRPr>
          </a:p>
          <a:p>
            <a:pPr marL="457200" indent="-457200" eaLnBrk="1" fontAlgn="auto" hangingPunct="1">
              <a:spcBef>
                <a:spcPts val="0"/>
              </a:spcBef>
              <a:spcAft>
                <a:spcPts val="0"/>
              </a:spcAft>
              <a:buFont typeface="Arial"/>
              <a:buChar char="•"/>
              <a:defRPr/>
            </a:pPr>
            <a:r>
              <a:rPr lang="en-US" sz="2600" dirty="0">
                <a:solidFill>
                  <a:prstClr val="black"/>
                </a:solidFill>
                <a:latin typeface="+mn-lt"/>
                <a:ea typeface="+mn-ea"/>
              </a:rPr>
              <a:t>Discuss the </a:t>
            </a:r>
            <a:r>
              <a:rPr lang="en-US" sz="2600" dirty="0">
                <a:latin typeface="+mn-lt"/>
                <a:ea typeface="+mn-ea"/>
              </a:rPr>
              <a:t>importance of real exchange rates and their role in the current account</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5129" name="Picture 1" descr="Krug_AP_2e_Econ_MO4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8363" y="3201988"/>
            <a:ext cx="6299200" cy="314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p>
        </p:txBody>
      </p:sp>
      <p:pic>
        <p:nvPicPr>
          <p:cNvPr id="1741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41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Purchasing Power Parity</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7416" name="TextBox 8"/>
          <p:cNvSpPr txBox="1">
            <a:spLocks noChangeArrowheads="1"/>
          </p:cNvSpPr>
          <p:nvPr/>
        </p:nvSpPr>
        <p:spPr bwMode="auto">
          <a:xfrm>
            <a:off x="1598613" y="2300288"/>
            <a:ext cx="8994775"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600"/>
              <a:t>The </a:t>
            </a:r>
            <a:r>
              <a:rPr lang="en-US" sz="2600" b="1"/>
              <a:t>purchasing power parity </a:t>
            </a:r>
            <a:r>
              <a:rPr lang="en-US" sz="2600"/>
              <a:t>between two countries</a:t>
            </a:r>
            <a:r>
              <a:rPr lang="en-US" altLang="en-US" sz="2600"/>
              <a:t>’</a:t>
            </a:r>
            <a:r>
              <a:rPr lang="en-US" sz="2600"/>
              <a:t> currencies is the nominal exchange rate at which a given basket of goods and services would cost the same amount in each country.</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p>
        </p:txBody>
      </p:sp>
      <p:pic>
        <p:nvPicPr>
          <p:cNvPr id="1843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38"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Purchasing Power Parity</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8440" name="TextBox 8"/>
          <p:cNvSpPr txBox="1">
            <a:spLocks noChangeArrowheads="1"/>
          </p:cNvSpPr>
          <p:nvPr/>
        </p:nvSpPr>
        <p:spPr bwMode="auto">
          <a:xfrm>
            <a:off x="681038" y="1636713"/>
            <a:ext cx="105537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18442" name="Picture 1" descr="Krug_AP_2e_Econ_fig_42_0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3088" y="1792288"/>
            <a:ext cx="8229600" cy="413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p>
        </p:txBody>
      </p:sp>
      <p:pic>
        <p:nvPicPr>
          <p:cNvPr id="20483"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7"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20489" name="TextBox 7"/>
          <p:cNvSpPr txBox="1">
            <a:spLocks noChangeArrowheads="1"/>
          </p:cNvSpPr>
          <p:nvPr/>
        </p:nvSpPr>
        <p:spPr bwMode="auto">
          <a:xfrm>
            <a:off x="3089275" y="627063"/>
            <a:ext cx="1949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Burgernomics</a:t>
            </a:r>
          </a:p>
        </p:txBody>
      </p:sp>
      <p:sp>
        <p:nvSpPr>
          <p:cNvPr id="20490" name="TextBox 12"/>
          <p:cNvSpPr txBox="1">
            <a:spLocks noChangeArrowheads="1"/>
          </p:cNvSpPr>
          <p:nvPr/>
        </p:nvSpPr>
        <p:spPr bwMode="auto">
          <a:xfrm>
            <a:off x="668338" y="1458913"/>
            <a:ext cx="6900862" cy="544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8763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400" i="1"/>
              <a:t>The Economist</a:t>
            </a:r>
            <a:r>
              <a:rPr lang="en-US" altLang="en-US" sz="2400" i="1"/>
              <a:t>’</a:t>
            </a:r>
            <a:r>
              <a:rPr lang="en-US" sz="2400" i="1"/>
              <a:t>s </a:t>
            </a:r>
            <a:r>
              <a:rPr lang="en-US" sz="2400"/>
              <a:t>Big Mac index looks at the price of a Big Mac in local currency and computes the following: </a:t>
            </a:r>
          </a:p>
          <a:p>
            <a:pPr lvl="1" eaLnBrk="1" hangingPunct="1">
              <a:lnSpc>
                <a:spcPct val="100000"/>
              </a:lnSpc>
              <a:spcBef>
                <a:spcPct val="0"/>
              </a:spcBef>
              <a:buFont typeface="Lucida Grande" charset="0"/>
              <a:buChar char="-"/>
            </a:pPr>
            <a:r>
              <a:rPr lang="en-US" sz="2200"/>
              <a:t>The price of a Big Mac in U.S. dollars using the prevailing exchange rate.</a:t>
            </a:r>
          </a:p>
          <a:p>
            <a:pPr lvl="1" eaLnBrk="1" hangingPunct="1">
              <a:lnSpc>
                <a:spcPct val="100000"/>
              </a:lnSpc>
              <a:spcBef>
                <a:spcPct val="0"/>
              </a:spcBef>
              <a:buFont typeface="Lucida Grande" charset="0"/>
              <a:buChar char="-"/>
            </a:pPr>
            <a:r>
              <a:rPr lang="en-US" sz="2200"/>
              <a:t>The exchange rate at which the price of a Big Mac would equal the U.S. price.</a:t>
            </a:r>
          </a:p>
          <a:p>
            <a:pPr lvl="1" eaLnBrk="1" hangingPunct="1">
              <a:lnSpc>
                <a:spcPct val="100000"/>
              </a:lnSpc>
              <a:spcBef>
                <a:spcPct val="0"/>
              </a:spcBef>
              <a:buFont typeface="Lucida Grande" charset="0"/>
              <a:buChar char="-"/>
            </a:pPr>
            <a:endParaRPr lang="en-US" sz="2200"/>
          </a:p>
          <a:p>
            <a:pPr eaLnBrk="1" hangingPunct="1">
              <a:lnSpc>
                <a:spcPct val="100000"/>
              </a:lnSpc>
              <a:spcBef>
                <a:spcPct val="0"/>
              </a:spcBef>
              <a:buClr>
                <a:schemeClr val="tx1"/>
              </a:buClr>
            </a:pPr>
            <a:r>
              <a:rPr lang="en-US" sz="2400"/>
              <a:t>If purchasing power parity held, the dollar price of a Big Mac would be the same everywhere.</a:t>
            </a:r>
          </a:p>
          <a:p>
            <a:pPr eaLnBrk="1" hangingPunct="1">
              <a:lnSpc>
                <a:spcPct val="100000"/>
              </a:lnSpc>
              <a:spcBef>
                <a:spcPct val="0"/>
              </a:spcBef>
              <a:buClr>
                <a:schemeClr val="tx1"/>
              </a:buClr>
            </a:pPr>
            <a:endParaRPr lang="en-US" sz="2400"/>
          </a:p>
          <a:p>
            <a:pPr eaLnBrk="1" hangingPunct="1">
              <a:lnSpc>
                <a:spcPct val="100000"/>
              </a:lnSpc>
              <a:spcBef>
                <a:spcPct val="0"/>
              </a:spcBef>
              <a:buClr>
                <a:schemeClr val="tx1"/>
              </a:buClr>
            </a:pPr>
            <a:r>
              <a:rPr lang="en-US" sz="2400"/>
              <a:t>Estimates of purchasing power parity based on the Big Mac index are relatively consistent with more elaborate measures.</a:t>
            </a:r>
          </a:p>
          <a:p>
            <a:pPr eaLnBrk="1" hangingPunct="1">
              <a:lnSpc>
                <a:spcPct val="100000"/>
              </a:lnSpc>
              <a:spcBef>
                <a:spcPct val="0"/>
              </a:spcBef>
              <a:buClr>
                <a:schemeClr val="tx1"/>
              </a:buClr>
            </a:pPr>
            <a:endParaRPr lang="en-US" sz="22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20492" name="Picture 2" descr="Krug_AP_2e_Econ_42UN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2208213"/>
            <a:ext cx="4067175" cy="29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p>
        </p:txBody>
      </p:sp>
      <p:pic>
        <p:nvPicPr>
          <p:cNvPr id="2150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11"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21513" name="TextBox 7"/>
          <p:cNvSpPr txBox="1">
            <a:spLocks noChangeArrowheads="1"/>
          </p:cNvSpPr>
          <p:nvPr/>
        </p:nvSpPr>
        <p:spPr bwMode="auto">
          <a:xfrm>
            <a:off x="3089275" y="627063"/>
            <a:ext cx="24876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Low-Cost America</a:t>
            </a:r>
          </a:p>
        </p:txBody>
      </p:sp>
      <p:sp>
        <p:nvSpPr>
          <p:cNvPr id="21514" name="TextBox 12"/>
          <p:cNvSpPr txBox="1">
            <a:spLocks noChangeArrowheads="1"/>
          </p:cNvSpPr>
          <p:nvPr/>
        </p:nvSpPr>
        <p:spPr bwMode="auto">
          <a:xfrm>
            <a:off x="854075" y="1601788"/>
            <a:ext cx="105537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a:t>Why were European automakers, such as Volvo and BMW, flocking to America?</a:t>
            </a:r>
          </a:p>
          <a:p>
            <a:pPr eaLnBrk="1" hangingPunct="1">
              <a:lnSpc>
                <a:spcPct val="100000"/>
              </a:lnSpc>
              <a:spcBef>
                <a:spcPct val="0"/>
              </a:spcBef>
            </a:pPr>
            <a:r>
              <a:rPr lang="en-US"/>
              <a:t>To some extent because they were being offered special incentives.</a:t>
            </a:r>
          </a:p>
          <a:p>
            <a:pPr eaLnBrk="1" hangingPunct="1">
              <a:lnSpc>
                <a:spcPct val="100000"/>
              </a:lnSpc>
              <a:spcBef>
                <a:spcPct val="0"/>
              </a:spcBef>
              <a:buClr>
                <a:schemeClr val="tx1"/>
              </a:buClr>
            </a:pPr>
            <a:r>
              <a:rPr lang="en-US"/>
              <a:t>But the big factor was the exchange rate.</a:t>
            </a:r>
          </a:p>
          <a:p>
            <a:pPr eaLnBrk="1" hangingPunct="1">
              <a:lnSpc>
                <a:spcPct val="100000"/>
              </a:lnSpc>
              <a:spcBef>
                <a:spcPct val="0"/>
              </a:spcBef>
              <a:buClr>
                <a:schemeClr val="tx1"/>
              </a:buClr>
            </a:pPr>
            <a:r>
              <a:rPr lang="en-US"/>
              <a:t>In the early 2000s one euro was, on average, worth less than a dollar; by the summer of 2008 the exchange rate was around €1 = $1.50.</a:t>
            </a:r>
          </a:p>
          <a:p>
            <a:pPr eaLnBrk="1" hangingPunct="1">
              <a:lnSpc>
                <a:spcPct val="100000"/>
              </a:lnSpc>
              <a:spcBef>
                <a:spcPct val="0"/>
              </a:spcBef>
            </a:pPr>
            <a:r>
              <a:rPr lang="en-US"/>
              <a:t>This change in the exchange rate made it substantially cheaper for European car manufacturers to produce in the United States than at home.</a:t>
            </a: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a:p>
        </p:txBody>
      </p:sp>
      <p:pic>
        <p:nvPicPr>
          <p:cNvPr id="2253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222250" y="1109663"/>
            <a:ext cx="11572875" cy="5445125"/>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5"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22537" name="TextBox 7"/>
          <p:cNvSpPr txBox="1">
            <a:spLocks noChangeArrowheads="1"/>
          </p:cNvSpPr>
          <p:nvPr/>
        </p:nvSpPr>
        <p:spPr bwMode="auto">
          <a:xfrm>
            <a:off x="3089275" y="627063"/>
            <a:ext cx="24876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Low-Cost America</a:t>
            </a:r>
          </a:p>
        </p:txBody>
      </p:sp>
      <p:sp>
        <p:nvSpPr>
          <p:cNvPr id="22538" name="TextBox 12"/>
          <p:cNvSpPr txBox="1">
            <a:spLocks noChangeArrowheads="1"/>
          </p:cNvSpPr>
          <p:nvPr/>
        </p:nvSpPr>
        <p:spPr bwMode="auto">
          <a:xfrm>
            <a:off x="854075" y="1601788"/>
            <a:ext cx="105537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p>
        </p:txBody>
      </p:sp>
      <p:sp>
        <p:nvSpPr>
          <p:cNvPr id="13" name="TextBox 12"/>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22540" name="Picture 2" descr="Krug_AP_2e_Econ_42UN0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1843088"/>
            <a:ext cx="7159625"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81"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24583" name="TextBox 6"/>
          <p:cNvSpPr txBox="1">
            <a:spLocks noChangeArrowheads="1"/>
          </p:cNvSpPr>
          <p:nvPr/>
        </p:nvSpPr>
        <p:spPr bwMode="auto">
          <a:xfrm>
            <a:off x="736600" y="1219200"/>
            <a:ext cx="10891838"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95275" indent="-2952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C00"/>
              </a:buClr>
              <a:buFontTx/>
              <a:buAutoNum type="arabicPeriod"/>
            </a:pPr>
            <a:r>
              <a:rPr lang="en-US"/>
              <a:t>Currencies are traded in the </a:t>
            </a:r>
            <a:r>
              <a:rPr lang="en-US" b="1"/>
              <a:t>foreign exchange market; </a:t>
            </a:r>
            <a:r>
              <a:rPr lang="en-US"/>
              <a:t>the prices at which they are traded are </a:t>
            </a:r>
            <a:r>
              <a:rPr lang="en-US" b="1"/>
              <a:t>exchange rates.</a:t>
            </a:r>
            <a:endParaRPr lang="en-US"/>
          </a:p>
          <a:p>
            <a:pPr eaLnBrk="1" hangingPunct="1">
              <a:lnSpc>
                <a:spcPct val="100000"/>
              </a:lnSpc>
              <a:spcBef>
                <a:spcPct val="0"/>
              </a:spcBef>
              <a:buClr>
                <a:srgbClr val="FFCC00"/>
              </a:buClr>
              <a:buFontTx/>
              <a:buAutoNum type="arabicPeriod"/>
            </a:pPr>
            <a:r>
              <a:rPr lang="en-US"/>
              <a:t>When a currency rises against another currency, it </a:t>
            </a:r>
            <a:r>
              <a:rPr lang="en-US" b="1"/>
              <a:t>appreciates; </a:t>
            </a:r>
            <a:r>
              <a:rPr lang="en-US"/>
              <a:t>when it falls, it </a:t>
            </a:r>
            <a:r>
              <a:rPr lang="en-US" b="1"/>
              <a:t>depreciates.</a:t>
            </a:r>
          </a:p>
          <a:p>
            <a:pPr eaLnBrk="1" hangingPunct="1">
              <a:lnSpc>
                <a:spcPct val="100000"/>
              </a:lnSpc>
              <a:spcBef>
                <a:spcPct val="0"/>
              </a:spcBef>
              <a:buClr>
                <a:srgbClr val="FFCC00"/>
              </a:buClr>
              <a:buFontTx/>
              <a:buAutoNum type="arabicPeriod"/>
            </a:pPr>
            <a:r>
              <a:rPr lang="en-US"/>
              <a:t>The </a:t>
            </a:r>
            <a:r>
              <a:rPr lang="en-US" b="1"/>
              <a:t>equilibrium exchange rate </a:t>
            </a:r>
            <a:r>
              <a:rPr lang="en-US"/>
              <a:t>matches the quantity of that currency supplied to the foreign exchange market to the quantity demanded.</a:t>
            </a:r>
            <a:endParaRPr lang="en-US" b="1"/>
          </a:p>
          <a:p>
            <a:pPr eaLnBrk="1" hangingPunct="1">
              <a:lnSpc>
                <a:spcPct val="100000"/>
              </a:lnSpc>
              <a:spcBef>
                <a:spcPct val="0"/>
              </a:spcBef>
              <a:buClr>
                <a:srgbClr val="FFCC00"/>
              </a:buClr>
              <a:buFontTx/>
              <a:buAutoNum type="arabicPeriod"/>
            </a:pPr>
            <a:r>
              <a:rPr lang="en-US"/>
              <a:t>To correct for international differences in inflation rates, economists calculate </a:t>
            </a:r>
            <a:r>
              <a:rPr lang="en-US" b="1"/>
              <a:t>real exchange rates, </a:t>
            </a:r>
            <a:r>
              <a:rPr lang="en-US"/>
              <a:t>which multiply the exchange rate between two countries</a:t>
            </a:r>
            <a:r>
              <a:rPr lang="en-US" altLang="en-US"/>
              <a:t>’</a:t>
            </a:r>
            <a:r>
              <a:rPr lang="en-US"/>
              <a:t> currencies by the ratio of the countries</a:t>
            </a:r>
            <a:r>
              <a:rPr lang="en-US" altLang="en-US"/>
              <a:t>’</a:t>
            </a:r>
            <a:r>
              <a:rPr lang="en-US"/>
              <a:t> price levels.</a:t>
            </a:r>
            <a:endParaRPr lang="en-US" b="1"/>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5605"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25607" name="TextBox 6"/>
          <p:cNvSpPr txBox="1">
            <a:spLocks noChangeArrowheads="1"/>
          </p:cNvSpPr>
          <p:nvPr/>
        </p:nvSpPr>
        <p:spPr bwMode="auto">
          <a:xfrm>
            <a:off x="893763" y="1370013"/>
            <a:ext cx="10891837" cy="224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000"/>
              </a:buClr>
              <a:buFont typeface="Calibri" panose="020F0502020204030204" pitchFamily="34" charset="0"/>
              <a:buAutoNum type="arabicPeriod" startAt="5"/>
            </a:pPr>
            <a:r>
              <a:rPr lang="en-US"/>
              <a:t>The current account responds only to changes in the real exchange rate, not the nominal exchange rate.</a:t>
            </a:r>
          </a:p>
          <a:p>
            <a:pPr eaLnBrk="1" hangingPunct="1">
              <a:lnSpc>
                <a:spcPct val="100000"/>
              </a:lnSpc>
              <a:spcBef>
                <a:spcPct val="0"/>
              </a:spcBef>
              <a:buClr>
                <a:srgbClr val="FFC000"/>
              </a:buClr>
              <a:buFont typeface="Calibri" panose="020F0502020204030204" pitchFamily="34" charset="0"/>
              <a:buAutoNum type="arabicPeriod" startAt="5"/>
            </a:pPr>
            <a:r>
              <a:rPr lang="en-US" b="1"/>
              <a:t>Purchasing power parity </a:t>
            </a:r>
            <a:r>
              <a:rPr lang="en-US"/>
              <a:t>is the exchange rate that makes the cost of a basket of goods and services equal in two countries. It is a good predictor of actual changes in the nominal exchange rate.</a:t>
            </a:r>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p>
        </p:txBody>
      </p:sp>
      <p:pic>
        <p:nvPicPr>
          <p:cNvPr id="614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50"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Role of The Exchange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6152" name="TextBox 8"/>
          <p:cNvSpPr txBox="1">
            <a:spLocks noChangeArrowheads="1"/>
          </p:cNvSpPr>
          <p:nvPr/>
        </p:nvSpPr>
        <p:spPr bwMode="auto">
          <a:xfrm>
            <a:off x="1293813" y="1257300"/>
            <a:ext cx="9710737" cy="249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Currencies are traded in the </a:t>
            </a:r>
            <a:r>
              <a:rPr lang="en-US" sz="2600" b="1"/>
              <a:t>foreign exchange market.</a:t>
            </a:r>
            <a:endParaRPr lang="en-US" sz="2600"/>
          </a:p>
          <a:p>
            <a:pPr eaLnBrk="1" hangingPunct="1">
              <a:lnSpc>
                <a:spcPct val="100000"/>
              </a:lnSpc>
              <a:spcBef>
                <a:spcPct val="0"/>
              </a:spcBef>
            </a:pPr>
            <a:r>
              <a:rPr lang="en-US" sz="2600"/>
              <a:t>The prices at which currencies trade are known as </a:t>
            </a:r>
            <a:r>
              <a:rPr lang="en-US" sz="2600" b="1"/>
              <a:t>exchange rates.</a:t>
            </a:r>
          </a:p>
          <a:p>
            <a:pPr eaLnBrk="1" hangingPunct="1">
              <a:lnSpc>
                <a:spcPct val="100000"/>
              </a:lnSpc>
              <a:spcBef>
                <a:spcPct val="0"/>
              </a:spcBef>
            </a:pPr>
            <a:r>
              <a:rPr lang="en-US" sz="2600"/>
              <a:t>When a currency becomes more valuable in terms of other currencies, it </a:t>
            </a:r>
            <a:r>
              <a:rPr lang="en-US" sz="2600" b="1"/>
              <a:t>appreciates.</a:t>
            </a:r>
          </a:p>
          <a:p>
            <a:pPr eaLnBrk="1" hangingPunct="1">
              <a:lnSpc>
                <a:spcPct val="100000"/>
              </a:lnSpc>
              <a:spcBef>
                <a:spcPct val="0"/>
              </a:spcBef>
            </a:pPr>
            <a:r>
              <a:rPr lang="en-US" sz="2600"/>
              <a:t>When a currency becomes less valuable in terms of other currencies, it </a:t>
            </a:r>
            <a:r>
              <a:rPr lang="en-US" sz="2600" b="1"/>
              <a:t>depreciates.</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6154" name="Picture 1" descr="Krug_AP_2e_Econ_table_42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3488" y="3883025"/>
            <a:ext cx="7467600" cy="242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pic>
        <p:nvPicPr>
          <p:cNvPr id="717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Foreign Exchange Market</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7176" name="TextBox 8"/>
          <p:cNvSpPr txBox="1">
            <a:spLocks noChangeArrowheads="1"/>
          </p:cNvSpPr>
          <p:nvPr/>
        </p:nvSpPr>
        <p:spPr bwMode="auto">
          <a:xfrm>
            <a:off x="681038" y="1636713"/>
            <a:ext cx="105537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b="1"/>
          </a:p>
        </p:txBody>
      </p:sp>
      <p:pic>
        <p:nvPicPr>
          <p:cNvPr id="7177" name="Content Placeholder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8575" y="1416050"/>
            <a:ext cx="7054850" cy="469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pic>
        <p:nvPicPr>
          <p:cNvPr id="921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2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Equilibrium Exchange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224" name="TextBox 8"/>
          <p:cNvSpPr txBox="1">
            <a:spLocks noChangeArrowheads="1"/>
          </p:cNvSpPr>
          <p:nvPr/>
        </p:nvSpPr>
        <p:spPr bwMode="auto">
          <a:xfrm>
            <a:off x="1573213" y="1879600"/>
            <a:ext cx="9290050"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600"/>
              <a:t>The </a:t>
            </a:r>
            <a:r>
              <a:rPr lang="en-US" sz="2600" b="1"/>
              <a:t>equilibrium exchange rate </a:t>
            </a:r>
            <a:r>
              <a:rPr lang="en-US" sz="2600"/>
              <a:t>is the exchange rate at which the quantity of a currency demanded in the foreign exchange market is equal to the quantity supplied.</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p>
        </p:txBody>
      </p:sp>
      <p:pic>
        <p:nvPicPr>
          <p:cNvPr id="1024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800" dirty="0"/>
              <a:t>Equilibrium in the Foreign Exchange Market: </a:t>
            </a:r>
          </a:p>
          <a:p>
            <a:pPr algn="ctr" eaLnBrk="1" fontAlgn="auto" hangingPunct="1">
              <a:spcBef>
                <a:spcPts val="0"/>
              </a:spcBef>
              <a:spcAft>
                <a:spcPts val="0"/>
              </a:spcAft>
              <a:defRPr/>
            </a:pPr>
            <a:r>
              <a:rPr lang="en-US" sz="2800" dirty="0"/>
              <a:t>A Hypothetical Example</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10249" name="Picture 2" descr="Krug_AP_2e_Econ_table_42_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5088" y="2055813"/>
            <a:ext cx="9575800" cy="348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p>
        </p:txBody>
      </p:sp>
      <p:pic>
        <p:nvPicPr>
          <p:cNvPr id="1126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7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An Increase in the Demand for U.S. Dollars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272" name="TextBox 8"/>
          <p:cNvSpPr txBox="1">
            <a:spLocks noChangeArrowheads="1"/>
          </p:cNvSpPr>
          <p:nvPr/>
        </p:nvSpPr>
        <p:spPr bwMode="auto">
          <a:xfrm>
            <a:off x="681038" y="1636713"/>
            <a:ext cx="105537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a:p>
        </p:txBody>
      </p:sp>
      <p:pic>
        <p:nvPicPr>
          <p:cNvPr id="11273" name="Content Placeholder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2525" y="1416050"/>
            <a:ext cx="7346950" cy="469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p>
        </p:txBody>
      </p:sp>
      <p:pic>
        <p:nvPicPr>
          <p:cNvPr id="133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18"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Effects of Increased Capital Inflows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3320" name="TextBox 8"/>
          <p:cNvSpPr txBox="1">
            <a:spLocks noChangeArrowheads="1"/>
          </p:cNvSpPr>
          <p:nvPr/>
        </p:nvSpPr>
        <p:spPr bwMode="auto">
          <a:xfrm>
            <a:off x="681038" y="1636713"/>
            <a:ext cx="105537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13322" name="Picture 2" descr="Krug_AP_2e_Econ_table_42_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1924050"/>
            <a:ext cx="9485312" cy="327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p>
        </p:txBody>
      </p:sp>
      <p:pic>
        <p:nvPicPr>
          <p:cNvPr id="1433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Inflation and Real Exchange Rates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4344" name="TextBox 8"/>
          <p:cNvSpPr txBox="1">
            <a:spLocks noChangeArrowheads="1"/>
          </p:cNvSpPr>
          <p:nvPr/>
        </p:nvSpPr>
        <p:spPr bwMode="auto">
          <a:xfrm>
            <a:off x="5873750" y="3586163"/>
            <a:ext cx="5414963"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b="1"/>
          </a:p>
          <a:p>
            <a:pPr eaLnBrk="1" hangingPunct="1">
              <a:lnSpc>
                <a:spcPct val="100000"/>
              </a:lnSpc>
              <a:spcBef>
                <a:spcPct val="0"/>
              </a:spcBef>
            </a:pPr>
            <a:r>
              <a:rPr lang="en-US" sz="2600" b="1"/>
              <a:t>Real exchange rate </a:t>
            </a:r>
            <a:r>
              <a:rPr lang="en-US" sz="2600"/>
              <a:t>=  Mexican pesos per U.S. dollars × </a:t>
            </a:r>
            <a:r>
              <a:rPr lang="en-US" sz="2600" i="1"/>
              <a:t>P</a:t>
            </a:r>
            <a:r>
              <a:rPr lang="en-US" sz="2600" i="1" baseline="-25000"/>
              <a:t>US</a:t>
            </a:r>
            <a:r>
              <a:rPr lang="en-US" sz="2600" i="1"/>
              <a:t> </a:t>
            </a:r>
            <a:r>
              <a:rPr lang="en-US" sz="2600"/>
              <a:t>/</a:t>
            </a:r>
            <a:r>
              <a:rPr lang="en-US" sz="2600" i="1"/>
              <a:t>P</a:t>
            </a:r>
            <a:r>
              <a:rPr lang="en-US" sz="2600" i="1" baseline="-25000"/>
              <a:t>Mex</a:t>
            </a:r>
            <a:endParaRPr lang="en-US" sz="2600"/>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14346" name="Picture 1" descr="Krug_AP_2e_Econ_42UN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901825"/>
            <a:ext cx="5086350" cy="328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7" name="TextBox 8"/>
          <p:cNvSpPr txBox="1">
            <a:spLocks noChangeArrowheads="1"/>
          </p:cNvSpPr>
          <p:nvPr/>
        </p:nvSpPr>
        <p:spPr bwMode="auto">
          <a:xfrm>
            <a:off x="5873750" y="2219325"/>
            <a:ext cx="6013450"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b="1"/>
              <a:t>Real exchange rates</a:t>
            </a:r>
            <a:r>
              <a:rPr lang="en-US" sz="2600"/>
              <a:t> are exchange rates adjusted for international differences in aggregate price levels.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p>
        </p:txBody>
      </p:sp>
      <p:pic>
        <p:nvPicPr>
          <p:cNvPr id="1536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Real versus Nominal Exchange Rates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5368" name="TextBox 8"/>
          <p:cNvSpPr txBox="1">
            <a:spLocks noChangeArrowheads="1"/>
          </p:cNvSpPr>
          <p:nvPr/>
        </p:nvSpPr>
        <p:spPr bwMode="auto">
          <a:xfrm>
            <a:off x="782638" y="1428750"/>
            <a:ext cx="105537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42</a:t>
            </a:r>
          </a:p>
        </p:txBody>
      </p:sp>
      <p:pic>
        <p:nvPicPr>
          <p:cNvPr id="15370" name="Picture 1" descr="Krug_AP_2e_Econ_fig_42_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66863"/>
            <a:ext cx="8229600"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2892</TotalTime>
  <Words>1070</Words>
  <Application>Microsoft Macintosh PowerPoint</Application>
  <PresentationFormat>Widescreen</PresentationFormat>
  <Paragraphs>81</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ＭＳ Ｐゴシック</vt:lpstr>
      <vt:lpstr>ＭＳ Ｐゴシック</vt:lpstr>
      <vt:lpstr>Arial</vt:lpstr>
      <vt:lpstr>Arial Rounded MT Bold</vt:lpstr>
      <vt:lpstr>Calibri</vt:lpstr>
      <vt:lpstr>Calibri Light</vt:lpstr>
      <vt:lpstr>Candara</vt:lpstr>
      <vt:lpstr>Century Gothic</vt:lpstr>
      <vt:lpstr>Lucida Grande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33</cp:revision>
  <dcterms:created xsi:type="dcterms:W3CDTF">2015-01-29T01:02:02Z</dcterms:created>
  <dcterms:modified xsi:type="dcterms:W3CDTF">2019-04-25T12:26:20Z</dcterms:modified>
</cp:coreProperties>
</file>