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1" r:id="rId3"/>
    <p:sldId id="290" r:id="rId4"/>
    <p:sldId id="291" r:id="rId5"/>
    <p:sldId id="292" r:id="rId6"/>
    <p:sldId id="282" r:id="rId7"/>
    <p:sldId id="293" r:id="rId8"/>
    <p:sldId id="294" r:id="rId9"/>
    <p:sldId id="295" r:id="rId10"/>
    <p:sldId id="296" r:id="rId11"/>
    <p:sldId id="297" r:id="rId12"/>
    <p:sldId id="298" r:id="rId13"/>
    <p:sldId id="289" r:id="rId14"/>
    <p:sldId id="300" r:id="rId15"/>
    <p:sldId id="288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8"/>
  </p:normalViewPr>
  <p:slideViewPr>
    <p:cSldViewPr snapToGrid="0">
      <p:cViewPr varScale="1">
        <p:scale>
          <a:sx n="85" d="100"/>
          <a:sy n="85" d="100"/>
        </p:scale>
        <p:origin x="1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DE51F21-35B6-4EAD-9874-4D15CF210775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895FB9-1972-436F-B7AF-A73B52D89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1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i="1" u="sng"/>
              <a:t>Figure Caption</a:t>
            </a:r>
            <a:r>
              <a:rPr lang="en-US" b="1"/>
              <a:t>: Figure 43.1: Exchange Market Intervention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In both panels the imaginary country of Genovia is trying to keep the value of its currency, the geno, fixed at US$1.50.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In panel (a), there is a surplus of genos on the foreign exchange market. To keep the geno from falling, the Genovian government can buy genos and sell U.S. dollars. In panel (b), there is a shortage of genos. To keep the geno from rising, the Genovian government can sell genos and buy U.S. dollars.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984059A-8A25-4554-A5E9-07477F800FE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i="1" u="sng"/>
              <a:t>Figure Caption</a:t>
            </a:r>
            <a:r>
              <a:rPr lang="en-US" b="1"/>
              <a:t>: Figure 44.1: Monetary Policy and the Exchange Rate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Here we show what happens in the foreign exchange market if Genovia cuts its interest rate.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Residents of Genovia have a reduced incentive to keep their funds at home, so they invest more abroad. As a result, the supply of genos shifts rightward from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to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. Meanwhile, foreigners have less incentive to put funds into Genovia, so the demand for genos shifts leftward from D</a:t>
            </a:r>
            <a:r>
              <a:rPr lang="en-US" baseline="-25000"/>
              <a:t>1</a:t>
            </a:r>
            <a:r>
              <a:rPr lang="en-US"/>
              <a:t> to D</a:t>
            </a:r>
            <a:r>
              <a:rPr lang="en-US" baseline="-25000"/>
              <a:t>2</a:t>
            </a:r>
            <a:r>
              <a:rPr lang="en-US"/>
              <a:t>. The geno depreciates: the equilibrium exchange rate falls from </a:t>
            </a:r>
            <a:r>
              <a:rPr lang="en-US" i="1"/>
              <a:t>X</a:t>
            </a:r>
            <a:r>
              <a:rPr lang="en-US" baseline="-25000"/>
              <a:t>1</a:t>
            </a:r>
            <a:r>
              <a:rPr lang="en-US"/>
              <a:t> to </a:t>
            </a:r>
            <a:r>
              <a:rPr lang="en-US" i="1"/>
              <a:t>X</a:t>
            </a:r>
            <a:r>
              <a:rPr lang="en-US" baseline="-25000"/>
              <a:t>2</a:t>
            </a:r>
            <a:r>
              <a:rPr lang="en-US"/>
              <a:t>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C13EFD8-BB73-41C6-A3D3-C73D4A1FF2E2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928C-5189-47B8-817B-ECEA83D0288C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F9C6-208F-44B3-A9BD-BA32A3D8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06CB-5858-46A5-909F-1B27E616A962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3118-50D8-4749-8FBC-0302FA471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C537-FE36-45E0-916A-594EA1402304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9BFD9-16E8-4ECC-8DBE-0B4DB1CD9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986-EA13-4853-B850-9094CA9FBF40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83A8-E2AB-43CC-8859-B0C81C800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F915-18ED-4B6D-8663-5A16B921315D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B667-AE7A-43F6-89A9-823CBE0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ABE3-16E8-4161-8C9A-C9F5F868BEC0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C10A-6FA5-4C38-AFC2-30084008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6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89EA-2105-4005-A50D-C1454B6D3E66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9C18-2C7A-4B05-BD52-B4598F923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0E73-FE86-4E42-86CC-16A37D9B1387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2579-FD9F-4EAC-A9E7-F5C1D57D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6D6B-9B1B-4F15-B422-8DD5F9C9982B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B0BE-ECD6-45DE-967E-780ABF421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245E-AC41-4447-81A3-0A040ADCF885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F651-614A-4F4C-B1E9-0650E788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9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42A3-981E-40F7-95C2-F5F7F46615AC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1D0B-D444-4E52-AE17-C0142845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AFE856-D549-4FA6-8493-2F9F4A025934}" type="datetimeFigureOut">
              <a:rPr lang="en-US"/>
              <a:pPr>
                <a:defRPr/>
              </a:pPr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743B35-FA53-4872-AFE5-884240D1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325" y="284163"/>
            <a:ext cx="11572875" cy="6340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5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9525" y="1076325"/>
            <a:ext cx="4125913" cy="4684713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4460875" y="1082675"/>
            <a:ext cx="69675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</a:rPr>
              <a:t>Explain the </a:t>
            </a:r>
            <a:r>
              <a:rPr lang="en-US" sz="2600"/>
              <a:t>difference between fixed exchange rates and floating exchange rates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</a:rPr>
              <a:t>Discuss the </a:t>
            </a:r>
            <a:r>
              <a:rPr lang="en-US" sz="2600"/>
              <a:t>considerations that lead countries to choose different exchange rate regimes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Describe the effects of currency devaluation and revaluation under a fixed exchange rate regime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Explain how macroeconomic policy affects exchange rates under a floating exchange rate regime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6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Monetary Policy and the Exchange Rate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681038" y="1636713"/>
            <a:ext cx="1055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600"/>
          </a:p>
        </p:txBody>
      </p:sp>
      <p:pic>
        <p:nvPicPr>
          <p:cNvPr id="15369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354138"/>
            <a:ext cx="87503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International Business Cycles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85788" y="1452563"/>
            <a:ext cx="110204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The fact that one country</a:t>
            </a:r>
            <a:r>
              <a:rPr lang="en-US" altLang="en-US" sz="2600"/>
              <a:t>’</a:t>
            </a:r>
            <a:r>
              <a:rPr lang="en-US" sz="2600"/>
              <a:t>s imports are another country</a:t>
            </a:r>
            <a:r>
              <a:rPr lang="en-US" altLang="en-US" sz="2600"/>
              <a:t>’</a:t>
            </a:r>
            <a:r>
              <a:rPr lang="en-US" sz="2600"/>
              <a:t>s exports creates a link between the business cycle in different countries.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Floating exchange rates, however, may reduce the strength of that link.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  <p:pic>
        <p:nvPicPr>
          <p:cNvPr id="17418" name="Picture 2" descr="Krug_AP_2e_Econ_43UN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225800"/>
            <a:ext cx="5024438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325" y="517525"/>
            <a:ext cx="11572875" cy="61071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6350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14325" y="1177925"/>
            <a:ext cx="11572875" cy="5446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9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50963" y="365125"/>
            <a:ext cx="1595437" cy="946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3089275" y="627063"/>
            <a:ext cx="3863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The Joy of a Devalued Pound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2946400" y="1601788"/>
            <a:ext cx="846137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600"/>
              <a:t>On September 16, 1992, Britain abandoned its fixed exchange rate policy.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600"/>
              <a:t>The pound promptly dropped 20% against the German mark, the most important European currency at the time.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600"/>
              <a:t>The British government would no longer have to engage in large-scale exchange market intervention to support the pound</a:t>
            </a:r>
            <a:r>
              <a:rPr lang="en-US" altLang="en-US" sz="2600"/>
              <a:t>’</a:t>
            </a:r>
            <a:r>
              <a:rPr lang="en-US" sz="2600"/>
              <a:t>s value.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600"/>
              <a:t>The devaluation would increase aggregate demand, so the pound</a:t>
            </a:r>
            <a:r>
              <a:rPr lang="en-US" altLang="en-US" sz="2600"/>
              <a:t>’</a:t>
            </a:r>
            <a:r>
              <a:rPr lang="en-US" sz="2600"/>
              <a:t>s fall would help reduce British unemployment.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600"/>
              <a:t>Because Britain no longer had a fixed exchange rate, it was free to pursue an expansionary monetary policy to fight its slump.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  <p:pic>
        <p:nvPicPr>
          <p:cNvPr id="18444" name="Picture 1" descr="Krug_AP_2e_Econ_43UN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55813"/>
            <a:ext cx="25606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325" y="558800"/>
            <a:ext cx="11572875" cy="60658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1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0" y="185738"/>
            <a:ext cx="4124325" cy="792162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736600" y="1219200"/>
            <a:ext cx="108918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5275" indent="-2952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r>
              <a:rPr lang="en-US"/>
              <a:t>Countries adopt different </a:t>
            </a:r>
            <a:r>
              <a:rPr lang="en-US" b="1"/>
              <a:t>exchange rate regimes, </a:t>
            </a:r>
            <a:r>
              <a:rPr lang="en-US"/>
              <a:t>rules governing exchange rate policy.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r>
              <a:rPr lang="en-US"/>
              <a:t>The main types are </a:t>
            </a:r>
            <a:r>
              <a:rPr lang="en-US" b="1"/>
              <a:t>fixed exchange rates, </a:t>
            </a:r>
            <a:r>
              <a:rPr lang="en-US"/>
              <a:t>where the government takes action to keep the exchange rate at a target level, and </a:t>
            </a:r>
            <a:r>
              <a:rPr lang="en-US" b="1"/>
              <a:t>floating exchange rates, </a:t>
            </a:r>
            <a:r>
              <a:rPr lang="en-US"/>
              <a:t>where the exchange rate is free to fluctuate.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Tx/>
              <a:buAutoNum type="arabicPeriod"/>
            </a:pPr>
            <a:r>
              <a:rPr lang="en-US"/>
              <a:t>Countries can fix exchange rates using </a:t>
            </a:r>
            <a:r>
              <a:rPr lang="en-US" b="1"/>
              <a:t>exchange market intervention, </a:t>
            </a:r>
            <a:r>
              <a:rPr lang="en-US"/>
              <a:t>which requires them to hold </a:t>
            </a:r>
            <a:r>
              <a:rPr lang="en-US" b="1"/>
              <a:t>foreign exchange reserves </a:t>
            </a:r>
            <a:r>
              <a:rPr lang="en-US"/>
              <a:t>that they use to buy any surplus of their currency.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325" y="558800"/>
            <a:ext cx="11572875" cy="60658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5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0" y="185738"/>
            <a:ext cx="4124325" cy="792162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893763" y="1370013"/>
            <a:ext cx="108918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Calibri" panose="020F0502020204030204" pitchFamily="34" charset="0"/>
              <a:buAutoNum type="arabicPeriod" startAt="4"/>
            </a:pPr>
            <a:r>
              <a:rPr lang="en-US"/>
              <a:t>Alternatively, they can change domestic policies, especially monetary policy, to shift the demand and supply curves in the foreign exchange market. Finally, they can use </a:t>
            </a:r>
            <a:r>
              <a:rPr lang="en-US" b="1"/>
              <a:t>foreign exchange controls.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Calibri" panose="020F0502020204030204" pitchFamily="34" charset="0"/>
              <a:buAutoNum type="arabicPeriod" startAt="4"/>
            </a:pPr>
            <a:r>
              <a:rPr lang="en-US"/>
              <a:t>Exchange rate policy poses a dilemma: there are economic payoffs to stable exchange rates, but the policies used to fix the exchange rate have costs.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Calibri" panose="020F0502020204030204" pitchFamily="34" charset="0"/>
              <a:buAutoNum type="arabicPeriod" startAt="4"/>
            </a:pPr>
            <a:r>
              <a:rPr lang="en-US"/>
              <a:t>Exchange market intervention requires large reserves, and exchange controls distort incentives. If monetary policy is used to help fix the exchange rate, it isn</a:t>
            </a:r>
            <a:r>
              <a:rPr lang="en-US" altLang="en-US"/>
              <a:t>’</a:t>
            </a:r>
            <a:r>
              <a:rPr lang="en-US"/>
              <a:t>t available to use for domestic policy.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4325" y="558800"/>
            <a:ext cx="11572875" cy="60658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9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ntagon 1"/>
          <p:cNvSpPr/>
          <p:nvPr/>
        </p:nvSpPr>
        <p:spPr>
          <a:xfrm>
            <a:off x="0" y="185738"/>
            <a:ext cx="4124325" cy="792162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893763" y="1370013"/>
            <a:ext cx="10891837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 typeface="Calibri Light" panose="020F0302020204030204" pitchFamily="34" charset="0"/>
              <a:buAutoNum type="arabicPeriod" startAt="7"/>
            </a:pPr>
            <a:r>
              <a:rPr lang="en-US" sz="2600"/>
              <a:t>Fixed exchange rates aren</a:t>
            </a:r>
            <a:r>
              <a:rPr lang="en-US" altLang="en-US" sz="2600"/>
              <a:t>’</a:t>
            </a:r>
            <a:r>
              <a:rPr lang="en-US" sz="2600"/>
              <a:t>t always permanent commitments: countries with a fixed exchange rate sometimes engage in </a:t>
            </a:r>
            <a:r>
              <a:rPr lang="en-US" sz="2600" b="1"/>
              <a:t>devaluations </a:t>
            </a:r>
            <a:r>
              <a:rPr lang="en-US" sz="2600"/>
              <a:t>or </a:t>
            </a:r>
            <a:r>
              <a:rPr lang="en-US" sz="2600" b="1"/>
              <a:t>revaluations.</a:t>
            </a: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 typeface="Calibri Light" panose="020F0302020204030204" pitchFamily="34" charset="0"/>
              <a:buAutoNum type="arabicPeriod" startAt="7"/>
            </a:pPr>
            <a:r>
              <a:rPr lang="en-US" sz="2600"/>
              <a:t>Under floating exchange rates, expansionary monetary policy works in part through the exchange rate: cutting domestic interest rates leads to a depreciation, and through that to higher exports and lower imports, which increases aggregate demand. Contractionary monetary policy has the reverse effect.</a:t>
            </a:r>
            <a:endParaRPr lang="en-US" sz="2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CC00"/>
              </a:buClr>
              <a:buFont typeface="Calibri Light" panose="020F0302020204030204" pitchFamily="34" charset="0"/>
              <a:buAutoNum type="arabicPeriod" startAt="7"/>
            </a:pPr>
            <a:r>
              <a:rPr lang="en-US" sz="2600"/>
              <a:t>The fact that one country</a:t>
            </a:r>
            <a:r>
              <a:rPr lang="en-US" altLang="en-US" sz="2600"/>
              <a:t>’</a:t>
            </a:r>
            <a:r>
              <a:rPr lang="en-US" sz="2600"/>
              <a:t>s imports are another country</a:t>
            </a:r>
            <a:r>
              <a:rPr lang="en-US" altLang="en-US" sz="2600"/>
              <a:t>’</a:t>
            </a:r>
            <a:r>
              <a:rPr lang="en-US" sz="2600"/>
              <a:t>s exports creates a link between the business cycle in different countries. Floating exchange rates, however, may reduce the strength of that link.</a:t>
            </a:r>
            <a:endParaRPr lang="en-US" sz="2600" b="1"/>
          </a:p>
        </p:txBody>
      </p:sp>
      <p:sp>
        <p:nvSpPr>
          <p:cNvPr id="8" name="TextBox 7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50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Exchange Rate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1801813" y="1924050"/>
            <a:ext cx="898525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An </a:t>
            </a:r>
            <a:r>
              <a:rPr lang="en-US" sz="2600" b="1"/>
              <a:t>exchange rate regime</a:t>
            </a:r>
            <a:r>
              <a:rPr lang="en-US" sz="2600"/>
              <a:t> is a rule governing policy toward the exchange rate.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A country has a </a:t>
            </a:r>
            <a:r>
              <a:rPr lang="en-US" sz="2600" b="1"/>
              <a:t>fixed exchange rate</a:t>
            </a:r>
            <a:r>
              <a:rPr lang="en-US" sz="2600"/>
              <a:t> when the government keeps the exchange rate against some other currency at or near a particular target.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A country has a </a:t>
            </a:r>
            <a:r>
              <a:rPr lang="en-US" sz="2600" b="1"/>
              <a:t>floating exchange rate</a:t>
            </a:r>
            <a:r>
              <a:rPr lang="en-US" sz="2600"/>
              <a:t> when the government lets the exchange rate go wherever the market takes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How Can an Exchange Rate Be Held Fixed?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1743075" y="1789113"/>
            <a:ext cx="87598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Government purchases or sales of currency in the foreign exchange market are </a:t>
            </a:r>
            <a:r>
              <a:rPr lang="en-US" sz="2600" b="1"/>
              <a:t>exchange market interventions</a:t>
            </a:r>
            <a:r>
              <a:rPr lang="en-US" sz="2600"/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 b="1"/>
              <a:t>Foreign exchange reserves</a:t>
            </a:r>
            <a:r>
              <a:rPr lang="en-US" sz="2600"/>
              <a:t> are stocks of foreign currency that governments maintain to buy their own currency on the foreign exchange market.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 b="1"/>
              <a:t>Foreign exchange controls</a:t>
            </a:r>
            <a:r>
              <a:rPr lang="en-US" sz="2600"/>
              <a:t> are licensing systems that limit the right of individuals to buy foreign currency.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8" name="Content Placeholder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Exchange Market Intervention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681038" y="1636713"/>
            <a:ext cx="1055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600" b="1"/>
          </a:p>
        </p:txBody>
      </p:sp>
      <p:pic>
        <p:nvPicPr>
          <p:cNvPr id="8201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92288"/>
            <a:ext cx="10210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6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The Exchange Rate Regime Dilemma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81038" y="1636713"/>
            <a:ext cx="105537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Exchange rate policy poses a dilemma: there are economic payoffs to stable exchange rates, but the policies used to fix the exchange rate have costs.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Exchange market intervention requires </a:t>
            </a:r>
            <a:br>
              <a:rPr lang="en-US" sz="2600"/>
            </a:br>
            <a:r>
              <a:rPr lang="en-US" sz="2600"/>
              <a:t>large reserves, and exchange controls </a:t>
            </a:r>
            <a:br>
              <a:rPr lang="en-US" sz="2600"/>
            </a:br>
            <a:r>
              <a:rPr lang="en-US" sz="2600"/>
              <a:t>distort incentives.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If monetary policy is used to help fix the </a:t>
            </a:r>
            <a:br>
              <a:rPr lang="en-US" sz="2600"/>
            </a:br>
            <a:r>
              <a:rPr lang="en-US" sz="2600"/>
              <a:t>exchange rate, it isn</a:t>
            </a:r>
            <a:r>
              <a:rPr lang="en-US" altLang="en-US" sz="2600"/>
              <a:t>’</a:t>
            </a:r>
            <a:r>
              <a:rPr lang="en-US" sz="2600"/>
              <a:t>t available to use for </a:t>
            </a:r>
            <a:br>
              <a:rPr lang="en-US" sz="2600"/>
            </a:br>
            <a:r>
              <a:rPr lang="en-US" sz="2600"/>
              <a:t>domestic policy.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  <p:pic>
        <p:nvPicPr>
          <p:cNvPr id="10250" name="Picture 2" descr="Krug_AP_2e_Econ_43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743200"/>
            <a:ext cx="48545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325" y="517525"/>
            <a:ext cx="11572875" cy="61071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6350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14325" y="1177925"/>
            <a:ext cx="11572875" cy="5446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1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50963" y="365125"/>
            <a:ext cx="1595437" cy="946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11273" name="TextBox 7"/>
          <p:cNvSpPr txBox="1">
            <a:spLocks noChangeArrowheads="1"/>
          </p:cNvSpPr>
          <p:nvPr/>
        </p:nvSpPr>
        <p:spPr bwMode="auto">
          <a:xfrm>
            <a:off x="3089275" y="627063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China Pegs the Yuan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854075" y="1601788"/>
            <a:ext cx="105537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China</a:t>
            </a:r>
            <a:r>
              <a:rPr lang="en-US" altLang="en-US" sz="2400"/>
              <a:t>’</a:t>
            </a:r>
            <a:r>
              <a:rPr lang="en-US" sz="2400"/>
              <a:t>s spectacular success as an exporter led to a rising surplus on current account.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endParaRPr 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Non-Chinese private investors became increasingly eager to shift funds into China, to take advantage of its growing domestic economy.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endParaRPr 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As a result, at the target exchange rate, the demand for yuan exceeded the supply.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endParaRPr 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To keep the rate fixed, China had to engage in large-scale exchange market intervention—selling yuan, buying up other countries</a:t>
            </a:r>
            <a:r>
              <a:rPr lang="en-US" altLang="en-US" sz="2400"/>
              <a:t>’</a:t>
            </a:r>
            <a:r>
              <a:rPr lang="en-US" sz="2400"/>
              <a:t> currencies (mainly U.S. dollars) on the foreign exchange market, and adding them to its reserves.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29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4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Exchange Rates And Macroeconomic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8013" y="2260600"/>
            <a:ext cx="8812212" cy="209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latin typeface="Calibri" charset="0"/>
                <a:ea typeface="+mn-ea"/>
              </a:rPr>
              <a:t>A </a:t>
            </a:r>
            <a:r>
              <a:rPr lang="en-US" sz="2600" b="1" dirty="0">
                <a:latin typeface="Calibri" charset="0"/>
                <a:ea typeface="+mn-ea"/>
              </a:rPr>
              <a:t>devaluation</a:t>
            </a:r>
            <a:r>
              <a:rPr lang="en-US" sz="2600" dirty="0">
                <a:latin typeface="Calibri" charset="0"/>
                <a:ea typeface="+mn-ea"/>
              </a:rPr>
              <a:t> is a reduction in the value of a currency that previously had a fixed exchange rate.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>
              <a:latin typeface="Calibri" charset="0"/>
              <a:ea typeface="+mn-ea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latin typeface="Calibri" charset="0"/>
                <a:ea typeface="+mn-ea"/>
              </a:rPr>
              <a:t>A </a:t>
            </a:r>
            <a:r>
              <a:rPr lang="en-US" sz="2600" b="1" dirty="0">
                <a:latin typeface="Calibri" charset="0"/>
                <a:ea typeface="+mn-ea"/>
              </a:rPr>
              <a:t>revaluation</a:t>
            </a:r>
            <a:r>
              <a:rPr lang="en-US" sz="2600" dirty="0">
                <a:latin typeface="Calibri" charset="0"/>
                <a:ea typeface="+mn-ea"/>
              </a:rPr>
              <a:t> is an increase in the value of a currency that previously had a fixed exchange rate.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14325" y="517525"/>
            <a:ext cx="11572875" cy="610711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6350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14325" y="1177925"/>
            <a:ext cx="11572875" cy="54467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9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350963" y="365125"/>
            <a:ext cx="1595437" cy="946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548235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3089275" y="627063"/>
            <a:ext cx="4354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</a:rPr>
              <a:t>From Bretton Woods to the Euro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454025" y="1914525"/>
            <a:ext cx="10553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In 1944, representatives of the Allied nations </a:t>
            </a:r>
            <a:br>
              <a:rPr lang="en-US" sz="2400"/>
            </a:br>
            <a:r>
              <a:rPr lang="en-US" sz="2400"/>
              <a:t>met to establish a postwar system of fixed </a:t>
            </a:r>
            <a:br>
              <a:rPr lang="en-US" sz="2400"/>
            </a:br>
            <a:r>
              <a:rPr lang="en-US" sz="2400"/>
              <a:t>exchange rates among major currencies.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By 1973, most economically advanced </a:t>
            </a:r>
            <a:br>
              <a:rPr lang="en-US" sz="2400"/>
            </a:br>
            <a:r>
              <a:rPr lang="en-US" sz="2400"/>
              <a:t>countries had moved to floating exchange rates.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In Europe, a </a:t>
            </a:r>
            <a:r>
              <a:rPr lang="en-US" altLang="en-US" sz="2400"/>
              <a:t>“</a:t>
            </a:r>
            <a:r>
              <a:rPr lang="en-US" sz="2400"/>
              <a:t>target zone</a:t>
            </a:r>
            <a:r>
              <a:rPr lang="en-US" altLang="en-US" sz="2400"/>
              <a:t>”</a:t>
            </a:r>
            <a:r>
              <a:rPr lang="en-US" sz="2400"/>
              <a:t> mechanism, known as </a:t>
            </a:r>
            <a:br>
              <a:rPr lang="en-US" sz="2400"/>
            </a:br>
            <a:r>
              <a:rPr lang="en-US" sz="2400"/>
              <a:t>the Exchange Rate Mechanism, was created to </a:t>
            </a:r>
            <a:br>
              <a:rPr lang="en-US" sz="2400"/>
            </a:br>
            <a:r>
              <a:rPr lang="en-US" sz="2400"/>
              <a:t>reduce uncertainty for business.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2400"/>
              <a:t>In 1991, the countries agreed to move to a </a:t>
            </a:r>
            <a:br>
              <a:rPr lang="en-US" sz="2400"/>
            </a:br>
            <a:r>
              <a:rPr lang="en-US" sz="2400"/>
              <a:t>common European currency.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  <p:pic>
        <p:nvPicPr>
          <p:cNvPr id="13324" name="Picture 1" descr="Krug_AP_2e_Econ_43UN0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1563688"/>
            <a:ext cx="474027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45975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325" y="466725"/>
            <a:ext cx="11572875" cy="61579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6338" y="6105525"/>
            <a:ext cx="449262" cy="43815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2" name="Content Placehold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63" y="6053138"/>
            <a:ext cx="5572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7"/>
          <p:cNvSpPr/>
          <p:nvPr/>
        </p:nvSpPr>
        <p:spPr>
          <a:xfrm flipH="1">
            <a:off x="3773488" y="233363"/>
            <a:ext cx="8472487" cy="892175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Monetary Policy Under Floating Exchange Rates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1878013" y="1898650"/>
            <a:ext cx="8843962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Under floating exchange rates, expansionary monetary policy works through: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Lucida Grande" charset="0"/>
              <a:buChar char="-"/>
            </a:pPr>
            <a:r>
              <a:rPr lang="en-US" sz="2600"/>
              <a:t>the exchange rate - cutting domestic interest rates leads to a depreciation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Lucida Grande" charset="0"/>
              <a:buChar char="-"/>
            </a:pPr>
            <a:r>
              <a:rPr lang="en-US" sz="2600"/>
              <a:t>increase in exports and decrease in imports, which increases aggregate demand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Lucida Grande" charset="0"/>
              <a:buChar char="-"/>
            </a:pPr>
            <a:endParaRPr lang="en-US" sz="260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600"/>
              <a:t>Contractionary monetary policy has the reverse effect.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0863" y="6376988"/>
            <a:ext cx="15636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8 | Module 43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1156</Words>
  <Application>Microsoft Macintosh PowerPoint</Application>
  <PresentationFormat>Widescreen</PresentationFormat>
  <Paragraphs>96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Arial Rounded MT Bold</vt:lpstr>
      <vt:lpstr>Calibri</vt:lpstr>
      <vt:lpstr>Calibri Light</vt:lpstr>
      <vt:lpstr>Candara</vt:lpstr>
      <vt:lpstr>Century Gothic</vt:lpstr>
      <vt:lpstr>Lucida Grande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37</cp:revision>
  <dcterms:created xsi:type="dcterms:W3CDTF">2015-01-29T01:02:02Z</dcterms:created>
  <dcterms:modified xsi:type="dcterms:W3CDTF">2019-04-29T13:40:09Z</dcterms:modified>
</cp:coreProperties>
</file>