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69" r:id="rId4"/>
    <p:sldId id="268" r:id="rId5"/>
    <p:sldId id="267" r:id="rId6"/>
    <p:sldId id="266" r:id="rId7"/>
    <p:sldId id="265" r:id="rId8"/>
    <p:sldId id="264" r:id="rId9"/>
    <p:sldId id="274" r:id="rId10"/>
    <p:sldId id="273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59" autoAdjust="0"/>
    <p:restoredTop sz="94660"/>
  </p:normalViewPr>
  <p:slideViewPr>
    <p:cSldViewPr snapToGrid="0">
      <p:cViewPr varScale="1">
        <p:scale>
          <a:sx n="94" d="100"/>
          <a:sy n="94" d="100"/>
        </p:scale>
        <p:origin x="56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0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6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5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2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0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4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AE4F-E05A-4880-B62A-C2AA411592DC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federalreserve.gov/otherfrb.htm" TargetMode="External"/><Relationship Id="rId4" Type="http://schemas.openxmlformats.org/officeDocument/2006/relationships/hyperlink" Target="http://www.federalreserve.gov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284480"/>
            <a:ext cx="11572240" cy="63398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10160" y="1076960"/>
            <a:ext cx="4124960" cy="468376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What You Will Learn in this Module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7986" y="397179"/>
            <a:ext cx="6967891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25" lvl="0" indent="-31432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Discuss the history of the Federal Reserve System</a:t>
            </a:r>
          </a:p>
          <a:p>
            <a:pPr marL="314325" lvl="0" indent="-31432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Describe the structure of the Federal Reserve System</a:t>
            </a:r>
          </a:p>
          <a:p>
            <a:pPr marL="314325" lvl="0" indent="-31432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Explain how the Federal Reserve has responded to major financial crises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26</a:t>
            </a:r>
          </a:p>
        </p:txBody>
      </p:sp>
      <p:pic>
        <p:nvPicPr>
          <p:cNvPr id="13" name="Picture 1" descr="Krug_AP_2e_Econ_MO2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867" y="3125982"/>
            <a:ext cx="6329518" cy="316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217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320" y="1672869"/>
            <a:ext cx="10891520" cy="814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/>
              <a:defRPr/>
            </a:pPr>
            <a:r>
              <a:rPr lang="en-US" sz="2800" dirty="0">
                <a:solidFill>
                  <a:prstClr val="black"/>
                </a:solidFill>
              </a:rPr>
              <a:t>The monetary base is controlled by the Federal Reserve, the </a:t>
            </a:r>
            <a:r>
              <a:rPr lang="en-US" sz="2800" b="1" dirty="0">
                <a:solidFill>
                  <a:prstClr val="black"/>
                </a:solidFill>
              </a:rPr>
              <a:t>central bank </a:t>
            </a:r>
            <a:r>
              <a:rPr lang="en-US" sz="2800" dirty="0">
                <a:solidFill>
                  <a:prstClr val="black"/>
                </a:solidFill>
              </a:rPr>
              <a:t>of the United States. </a:t>
            </a: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/>
              <a:defRPr/>
            </a:pPr>
            <a:r>
              <a:rPr lang="en-US" sz="2800" dirty="0">
                <a:solidFill>
                  <a:prstClr val="black"/>
                </a:solidFill>
              </a:rPr>
              <a:t>In response to the Panic of 1907, the Fed was created to centralize holding of reserves, inspect banks’ books, and make the money supply sufficiently responsive to varying economic conditions.</a:t>
            </a: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/>
              <a:defRPr/>
            </a:pPr>
            <a:r>
              <a:rPr lang="en-US" sz="2800" dirty="0">
                <a:solidFill>
                  <a:prstClr val="black"/>
                </a:solidFill>
              </a:rPr>
              <a:t>The Great Depression sparked widespread bank runs in the early 1930s, which greatly worsened and lengthened the depth of the Depression. </a:t>
            </a:r>
            <a:endParaRPr lang="en-US" sz="2800" b="1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26</a:t>
            </a:r>
          </a:p>
        </p:txBody>
      </p:sp>
    </p:spTree>
    <p:extLst>
      <p:ext uri="{BB962C8B-B14F-4D97-AF65-F5344CB8AC3E}">
        <p14:creationId xmlns:p14="http://schemas.microsoft.com/office/powerpoint/2010/main" val="415258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9218" y="1085041"/>
            <a:ext cx="10891520" cy="986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6900" lvl="0" indent="-514350">
              <a:spcBef>
                <a:spcPct val="20000"/>
              </a:spcBef>
              <a:buClr>
                <a:srgbClr val="FFCC00"/>
              </a:buClr>
              <a:buSzPct val="100000"/>
              <a:buFont typeface="+mj-lt"/>
              <a:buAutoNum type="arabicPeriod" startAt="4"/>
              <a:defRPr/>
            </a:pPr>
            <a:r>
              <a:rPr lang="en-US" sz="2800" dirty="0">
                <a:solidFill>
                  <a:prstClr val="black"/>
                </a:solidFill>
              </a:rPr>
              <a:t>By 1933, banks had been separated into two categories: </a:t>
            </a:r>
            <a:r>
              <a:rPr lang="en-US" sz="2800" b="1" dirty="0">
                <a:solidFill>
                  <a:prstClr val="black"/>
                </a:solidFill>
              </a:rPr>
              <a:t>commercial </a:t>
            </a:r>
            <a:r>
              <a:rPr lang="en-US" sz="2800" dirty="0">
                <a:solidFill>
                  <a:prstClr val="black"/>
                </a:solidFill>
              </a:rPr>
              <a:t>(covered by deposit insurance) and </a:t>
            </a:r>
            <a:r>
              <a:rPr lang="en-US" sz="2800" b="1" dirty="0">
                <a:solidFill>
                  <a:prstClr val="black"/>
                </a:solidFill>
              </a:rPr>
              <a:t>investment </a:t>
            </a:r>
            <a:r>
              <a:rPr lang="en-US" sz="2800" dirty="0">
                <a:solidFill>
                  <a:prstClr val="black"/>
                </a:solidFill>
              </a:rPr>
              <a:t>(not covered). Public acceptance of deposit insurance finally stopped the bank runs of the Great Depression.</a:t>
            </a:r>
          </a:p>
          <a:p>
            <a:pPr marL="596900" lvl="0" indent="-514350">
              <a:spcBef>
                <a:spcPct val="20000"/>
              </a:spcBef>
              <a:buClr>
                <a:srgbClr val="FFCC00"/>
              </a:buClr>
              <a:buSzPct val="100000"/>
              <a:buFont typeface="+mj-lt"/>
              <a:buAutoNum type="arabicPeriod" startAt="4"/>
              <a:defRPr/>
            </a:pPr>
            <a:r>
              <a:rPr lang="en-US" sz="2800" dirty="0">
                <a:solidFill>
                  <a:prstClr val="black"/>
                </a:solidFill>
              </a:rPr>
              <a:t>The </a:t>
            </a:r>
            <a:r>
              <a:rPr lang="en-US" sz="2800" b="1" dirty="0">
                <a:solidFill>
                  <a:prstClr val="black"/>
                </a:solidFill>
              </a:rPr>
              <a:t>savings and loan (thrift) </a:t>
            </a:r>
            <a:r>
              <a:rPr lang="en-US" sz="2800" dirty="0">
                <a:solidFill>
                  <a:prstClr val="black"/>
                </a:solidFill>
              </a:rPr>
              <a:t>crisis of the 1980s arose because insufficiently regulated S&amp;Ls engaged in overly risky speculation and incurred huge losses. The crisis caused steep losses in the financial and real estate sectors, resulting in a recession in the early 1990s.</a:t>
            </a:r>
            <a:endParaRPr lang="en-US" dirty="0"/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 startAt="6"/>
              <a:defRPr/>
            </a:pPr>
            <a:r>
              <a:rPr lang="en-US" sz="2800" b="1" dirty="0">
                <a:solidFill>
                  <a:prstClr val="black"/>
                </a:solidFill>
              </a:rPr>
              <a:t>Subprime lending </a:t>
            </a:r>
            <a:r>
              <a:rPr lang="en-US" sz="2800" dirty="0">
                <a:solidFill>
                  <a:prstClr val="black"/>
                </a:solidFill>
              </a:rPr>
              <a:t>during the U.S. housing bubble of the mid-2000s   spread through the financial system via </a:t>
            </a:r>
            <a:r>
              <a:rPr lang="en-US" sz="2800" b="1" dirty="0">
                <a:solidFill>
                  <a:prstClr val="black"/>
                </a:solidFill>
              </a:rPr>
              <a:t>securitization. </a:t>
            </a:r>
            <a:r>
              <a:rPr lang="en-US" sz="2800" dirty="0">
                <a:solidFill>
                  <a:prstClr val="black"/>
                </a:solidFill>
              </a:rPr>
              <a:t>When the bubble burst, massive losses by banks and nonbank financial institutions led to widespread collapse in the financial system.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26</a:t>
            </a:r>
          </a:p>
        </p:txBody>
      </p:sp>
    </p:spTree>
    <p:extLst>
      <p:ext uri="{BB962C8B-B14F-4D97-AF65-F5344CB8AC3E}">
        <p14:creationId xmlns:p14="http://schemas.microsoft.com/office/powerpoint/2010/main" val="41525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Federal Reserve System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60" y="1359694"/>
            <a:ext cx="10553463" cy="503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25" lvl="0" indent="-219075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A </a:t>
            </a:r>
            <a:r>
              <a:rPr lang="en-US" sz="2600" b="1" dirty="0">
                <a:solidFill>
                  <a:prstClr val="black"/>
                </a:solidFill>
              </a:rPr>
              <a:t>central bank </a:t>
            </a:r>
            <a:r>
              <a:rPr lang="en-US" sz="2600" dirty="0">
                <a:solidFill>
                  <a:prstClr val="black"/>
                </a:solidFill>
              </a:rPr>
              <a:t>is an institution that oversees and regulates the banking system and controls the monetary base.</a:t>
            </a:r>
          </a:p>
          <a:p>
            <a:pPr marL="314325" lvl="0" indent="-219075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314325" lvl="0" indent="-219075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Federal Reserve</a:t>
            </a:r>
            <a:r>
              <a:rPr lang="en-US" sz="2600" dirty="0">
                <a:solidFill>
                  <a:prstClr val="black"/>
                </a:solidFill>
              </a:rPr>
              <a:t> is a central bank—an institution </a:t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that oversees and regulates the banking system, and </a:t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controls the monetary base.</a:t>
            </a:r>
          </a:p>
          <a:p>
            <a:pPr marL="314325" lvl="0" indent="-219075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314325" lvl="0" indent="-219075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Federal Reserve Bank was created in 1913 in </a:t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response to frequent banking crises at the turn of </a:t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the century.</a:t>
            </a:r>
          </a:p>
          <a:p>
            <a:endParaRPr lang="en-US" sz="1200" dirty="0"/>
          </a:p>
          <a:p>
            <a:endParaRPr lang="en-US" dirty="0"/>
          </a:p>
          <a:p>
            <a:pPr marL="314325" indent="-219075">
              <a:buClr>
                <a:srgbClr val="000000"/>
              </a:buClr>
              <a:defRPr/>
            </a:pPr>
            <a:r>
              <a:rPr lang="en-US" sz="2400" dirty="0"/>
              <a:t>Refer to: </a:t>
            </a:r>
            <a:r>
              <a:rPr lang="en-US" sz="2000" dirty="0">
                <a:hlinkClick r:id="rId4"/>
              </a:rPr>
              <a:t>http://www.federalreserve.gov/</a:t>
            </a:r>
            <a:r>
              <a:rPr lang="en-US" sz="2000" dirty="0"/>
              <a:t> </a:t>
            </a:r>
          </a:p>
          <a:p>
            <a:pPr marL="314325" indent="-219075">
              <a:buClr>
                <a:srgbClr val="000000"/>
              </a:buClr>
              <a:defRPr/>
            </a:pPr>
            <a:r>
              <a:rPr lang="en-US" sz="2000" dirty="0"/>
              <a:t>or </a:t>
            </a:r>
            <a:r>
              <a:rPr lang="en-US" sz="2000" dirty="0">
                <a:hlinkClick r:id="rId5"/>
              </a:rPr>
              <a:t>http://www.federalreserve.gov/otherfrb.htm</a:t>
            </a:r>
            <a:r>
              <a:rPr lang="en-US" sz="2000" dirty="0"/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26</a:t>
            </a:r>
          </a:p>
        </p:txBody>
      </p:sp>
      <p:pic>
        <p:nvPicPr>
          <p:cNvPr id="14" name="Picture 2" descr="Krug_AP_2e_Econ_26UN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149" y="2023665"/>
            <a:ext cx="3781021" cy="483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337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Structure of the Fed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7332" y="2004192"/>
            <a:ext cx="8602063" cy="293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0038" lvl="0" indent="-2190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The Federal Reserve system consists of the Board of Governors in Washington, D.C., plus regional Federal Reserve Banks.</a:t>
            </a:r>
          </a:p>
          <a:p>
            <a:pPr marL="300038" lvl="0" indent="-2190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600" dirty="0">
              <a:solidFill>
                <a:prstClr val="black"/>
              </a:solidFill>
            </a:endParaRPr>
          </a:p>
          <a:p>
            <a:pPr marL="300038" lvl="0" indent="-2190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The Federal Reserve Banks serve each of the 12 Federal Reserve districts.</a:t>
            </a: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26</a:t>
            </a:r>
          </a:p>
        </p:txBody>
      </p:sp>
    </p:spTree>
    <p:extLst>
      <p:ext uri="{BB962C8B-B14F-4D97-AF65-F5344CB8AC3E}">
        <p14:creationId xmlns:p14="http://schemas.microsoft.com/office/powerpoint/2010/main" val="3115337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Structure of the Fed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2" name="Picture 3" descr="f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41880" y="1301750"/>
            <a:ext cx="7518400" cy="5022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26</a:t>
            </a:r>
          </a:p>
        </p:txBody>
      </p:sp>
    </p:spTree>
    <p:extLst>
      <p:ext uri="{BB962C8B-B14F-4D97-AF65-F5344CB8AC3E}">
        <p14:creationId xmlns:p14="http://schemas.microsoft.com/office/powerpoint/2010/main" val="311533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Effectiveness of the Federal Reserve System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972" y="1169652"/>
            <a:ext cx="10874828" cy="527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Great Depression sparked widespread bank </a:t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runs in the early 1930s, which greatly worsened </a:t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and lengthened the depth of the Depression. </a:t>
            </a: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Federal deposit insurance was created, and the </a:t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government recapitalized banks by lending to </a:t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them and by buying shares of banks. </a:t>
            </a: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By 1933, banks had been separated into two categories: </a:t>
            </a:r>
            <a:r>
              <a:rPr lang="en-US" sz="2600" b="1" dirty="0">
                <a:solidFill>
                  <a:prstClr val="black"/>
                </a:solidFill>
              </a:rPr>
              <a:t>commercial </a:t>
            </a:r>
            <a:r>
              <a:rPr lang="en-US" sz="2600" dirty="0">
                <a:solidFill>
                  <a:prstClr val="black"/>
                </a:solidFill>
              </a:rPr>
              <a:t>(covered by deposit insurance) and </a:t>
            </a:r>
            <a:r>
              <a:rPr lang="en-US" sz="2600" b="1" dirty="0">
                <a:solidFill>
                  <a:prstClr val="black"/>
                </a:solidFill>
              </a:rPr>
              <a:t>investment </a:t>
            </a:r>
            <a:r>
              <a:rPr lang="en-US" sz="2600" dirty="0">
                <a:solidFill>
                  <a:prstClr val="black"/>
                </a:solidFill>
              </a:rPr>
              <a:t>(not covered). </a:t>
            </a: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Public acceptance of deposit insurance finally stopped the bank runs of the Great Depression.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26</a:t>
            </a:r>
          </a:p>
        </p:txBody>
      </p:sp>
      <p:pic>
        <p:nvPicPr>
          <p:cNvPr id="14" name="Picture 2" descr="Krug_AP_2e_Econ_26UN0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08" y="1257459"/>
            <a:ext cx="3253944" cy="271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337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Savings and Loan Crisis of the 1980s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6449" y="1690688"/>
            <a:ext cx="8335597" cy="401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savings and loan (thrift) </a:t>
            </a:r>
            <a:r>
              <a:rPr lang="en-US" sz="2600" dirty="0">
                <a:solidFill>
                  <a:prstClr val="black"/>
                </a:solidFill>
              </a:rPr>
              <a:t>crisis of the 1980s arose because insufficiently regulated S&amp;Ls engaged in overly risky speculation and incurred huge losses. </a:t>
            </a: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Depositors in failed S&amp;Ls were compensated with taxpayer funds because they were covered by deposit insurance. </a:t>
            </a: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crisis caused steep losses in the financial and real estate sectors, resulting in a recession in the early 1990s.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26</a:t>
            </a:r>
          </a:p>
        </p:txBody>
      </p:sp>
    </p:spTree>
    <p:extLst>
      <p:ext uri="{BB962C8B-B14F-4D97-AF65-F5344CB8AC3E}">
        <p14:creationId xmlns:p14="http://schemas.microsoft.com/office/powerpoint/2010/main" val="3115337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Back to the Future:  </a:t>
            </a:r>
            <a:br>
              <a:rPr lang="en-US" sz="2800" dirty="0"/>
            </a:br>
            <a:r>
              <a:rPr lang="en-US" sz="2800" dirty="0"/>
              <a:t>The Financial Crisis of 2008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7274" y="1822133"/>
            <a:ext cx="10553463" cy="429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Subprime lending </a:t>
            </a:r>
            <a:r>
              <a:rPr lang="en-US" sz="2600" dirty="0">
                <a:solidFill>
                  <a:prstClr val="black"/>
                </a:solidFill>
              </a:rPr>
              <a:t>during the U.S. housing bubble of the mid-2000s spread through the financial system via </a:t>
            </a:r>
            <a:r>
              <a:rPr lang="en-US" sz="2600" b="1" dirty="0">
                <a:solidFill>
                  <a:prstClr val="black"/>
                </a:solidFill>
              </a:rPr>
              <a:t>securitization. </a:t>
            </a: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b="1" dirty="0">
              <a:solidFill>
                <a:prstClr val="black"/>
              </a:solidFill>
            </a:endParaRP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When the bubble burst, massive losses by banks and nonbank financial institutions led to widespread collapse in the financial system. </a:t>
            </a: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To prevent another Great Depression, the Fed and the U.S. Treasury expanded lending to bank and nonbank institutions, provided capital through the purchase of bank shares, and purchased private debt. 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26</a:t>
            </a:r>
          </a:p>
        </p:txBody>
      </p:sp>
    </p:spTree>
    <p:extLst>
      <p:ext uri="{BB962C8B-B14F-4D97-AF65-F5344CB8AC3E}">
        <p14:creationId xmlns:p14="http://schemas.microsoft.com/office/powerpoint/2010/main" val="3115337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Back to the Future:  </a:t>
            </a:r>
            <a:br>
              <a:rPr lang="en-US" sz="3200" dirty="0"/>
            </a:br>
            <a:r>
              <a:rPr lang="en-US" sz="3200" dirty="0"/>
              <a:t>The Financial Crisis of 2008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7454" y="2302481"/>
            <a:ext cx="9457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Because much of the crisis originated in nontraditional bank institutions, the crisis of 2008 indicated that a wider safety net and broader regulation are needed in the financial sector.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26</a:t>
            </a:r>
          </a:p>
        </p:txBody>
      </p:sp>
    </p:spTree>
    <p:extLst>
      <p:ext uri="{BB962C8B-B14F-4D97-AF65-F5344CB8AC3E}">
        <p14:creationId xmlns:p14="http://schemas.microsoft.com/office/powerpoint/2010/main" val="3115337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4960" y="518160"/>
            <a:ext cx="11572240" cy="6106160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4960" y="1178560"/>
            <a:ext cx="11572240" cy="544576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51280" y="365125"/>
            <a:ext cx="1595120" cy="94551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8640" y="626666"/>
            <a:ext cx="4825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Regulation After the 2008 Crisis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5 | Module 26</a:t>
            </a:r>
          </a:p>
        </p:txBody>
      </p:sp>
      <p:pic>
        <p:nvPicPr>
          <p:cNvPr id="17" name="Picture 2" descr="Krug_AP_2e_Econ_26UN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548" y="1700667"/>
            <a:ext cx="7295301" cy="407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142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597</Words>
  <Application>Microsoft Macintosh PowerPoint</Application>
  <PresentationFormat>Widescreen</PresentationFormat>
  <Paragraphs>104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Candara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Macmillan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Pierce-Bratcher, Janie</dc:creator>
  <cp:lastModifiedBy>Microsoft Office User</cp:lastModifiedBy>
  <cp:revision>22</cp:revision>
  <dcterms:created xsi:type="dcterms:W3CDTF">2015-01-29T01:02:02Z</dcterms:created>
  <dcterms:modified xsi:type="dcterms:W3CDTF">2019-03-31T19:01:36Z</dcterms:modified>
</cp:coreProperties>
</file>