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6" r:id="rId4"/>
    <p:sldId id="265" r:id="rId5"/>
    <p:sldId id="264" r:id="rId6"/>
    <p:sldId id="263" r:id="rId7"/>
    <p:sldId id="262" r:id="rId8"/>
    <p:sldId id="260" r:id="rId9"/>
    <p:sldId id="270" r:id="rId10"/>
    <p:sldId id="271" r:id="rId11"/>
    <p:sldId id="268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9" autoAdjust="0"/>
    <p:restoredTop sz="94660"/>
  </p:normalViewPr>
  <p:slideViewPr>
    <p:cSldViewPr snapToGrid="0">
      <p:cViewPr varScale="1">
        <p:scale>
          <a:sx n="94" d="100"/>
          <a:sy n="94" d="100"/>
        </p:scale>
        <p:origin x="56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284480"/>
            <a:ext cx="11572240" cy="63398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10160" y="1076960"/>
            <a:ext cx="4124960" cy="468376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What You Will Learn in this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6119" y="605428"/>
            <a:ext cx="6967891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Describe the functions of the Federal Reserve System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Explain the primary tools the Federal Reserve uses to influence the economy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27</a:t>
            </a:r>
          </a:p>
        </p:txBody>
      </p:sp>
      <p:pic>
        <p:nvPicPr>
          <p:cNvPr id="12" name="Picture 1" descr="Krug_AP_2e_Econ_MO2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15" y="3235249"/>
            <a:ext cx="6178700" cy="30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1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a bank borrows from the Federal Reserve, it pays the </a:t>
            </a:r>
          </a:p>
          <a:p>
            <a:pPr marL="514350" indent="-514350">
              <a:buAutoNum type="alphaUcPeriod"/>
            </a:pPr>
            <a:r>
              <a:rPr lang="en-US" dirty="0"/>
              <a:t>required reserve ratio. </a:t>
            </a:r>
          </a:p>
          <a:p>
            <a:pPr marL="514350" indent="-514350">
              <a:buAutoNum type="alphaUcPeriod"/>
            </a:pPr>
            <a:r>
              <a:rPr lang="en-US" dirty="0"/>
              <a:t>discount rate.</a:t>
            </a:r>
          </a:p>
          <a:p>
            <a:pPr marL="514350" indent="-514350">
              <a:buAutoNum type="alphaUcPeriod"/>
            </a:pPr>
            <a:r>
              <a:rPr lang="en-US" dirty="0"/>
              <a:t>federal funds rate. </a:t>
            </a:r>
          </a:p>
          <a:p>
            <a:pPr marL="514350" indent="-514350">
              <a:buAutoNum type="alphaUcPeriod"/>
            </a:pPr>
            <a:r>
              <a:rPr lang="en-US" dirty="0"/>
              <a:t>prime rate.</a:t>
            </a:r>
          </a:p>
          <a:p>
            <a:pPr marL="514350" indent="-514350">
              <a:buAutoNum type="alphaUcPeriod"/>
            </a:pPr>
            <a:r>
              <a:rPr lang="en-US" dirty="0"/>
              <a:t>mortgage rate.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1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4080" y="1297311"/>
            <a:ext cx="10891520" cy="909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800" dirty="0">
                <a:solidFill>
                  <a:prstClr val="black"/>
                </a:solidFill>
              </a:rPr>
              <a:t>The Federal Reserve System provides financial services, supervises and regulates banking institutions, maintains the stability of the financial system, conducts monetary policy. 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800" dirty="0">
                <a:solidFill>
                  <a:prstClr val="black"/>
                </a:solidFill>
              </a:rPr>
              <a:t>The monetary base is controlled by the Federal Reserve, the </a:t>
            </a:r>
            <a:r>
              <a:rPr lang="en-US" sz="2800" b="1" dirty="0">
                <a:solidFill>
                  <a:prstClr val="black"/>
                </a:solidFill>
              </a:rPr>
              <a:t>central bank </a:t>
            </a:r>
            <a:r>
              <a:rPr lang="en-US" sz="2800" dirty="0">
                <a:solidFill>
                  <a:prstClr val="black"/>
                </a:solidFill>
              </a:rPr>
              <a:t>of the United States. 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800" dirty="0">
                <a:solidFill>
                  <a:prstClr val="black"/>
                </a:solidFill>
              </a:rPr>
              <a:t>The Fed regulates banks and sets reserve requirements. To meet those requirements, banks borrow and lend reserves in the </a:t>
            </a:r>
            <a:r>
              <a:rPr lang="en-US" sz="2800" b="1" dirty="0">
                <a:solidFill>
                  <a:prstClr val="black"/>
                </a:solidFill>
              </a:rPr>
              <a:t>federal funds market </a:t>
            </a:r>
            <a:r>
              <a:rPr lang="en-US" sz="2800" dirty="0">
                <a:solidFill>
                  <a:prstClr val="black"/>
                </a:solidFill>
              </a:rPr>
              <a:t>at the </a:t>
            </a:r>
            <a:r>
              <a:rPr lang="en-US" sz="2800" b="1" dirty="0">
                <a:solidFill>
                  <a:prstClr val="black"/>
                </a:solidFill>
              </a:rPr>
              <a:t>federal funds rate. 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800" dirty="0">
                <a:solidFill>
                  <a:prstClr val="black"/>
                </a:solidFill>
              </a:rPr>
              <a:t>Through the </a:t>
            </a:r>
            <a:r>
              <a:rPr lang="en-US" sz="2800" b="1" dirty="0">
                <a:solidFill>
                  <a:prstClr val="black"/>
                </a:solidFill>
              </a:rPr>
              <a:t>discount window </a:t>
            </a:r>
            <a:r>
              <a:rPr lang="en-US" sz="2800" dirty="0">
                <a:solidFill>
                  <a:prstClr val="black"/>
                </a:solidFill>
              </a:rPr>
              <a:t>facility, banks can borrow from the Fed at the </a:t>
            </a:r>
            <a:r>
              <a:rPr lang="en-US" sz="2800" b="1" dirty="0">
                <a:solidFill>
                  <a:prstClr val="black"/>
                </a:solidFill>
              </a:rPr>
              <a:t>discount rate.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27</a:t>
            </a:r>
          </a:p>
        </p:txBody>
      </p:sp>
    </p:spTree>
    <p:extLst>
      <p:ext uri="{BB962C8B-B14F-4D97-AF65-F5344CB8AC3E}">
        <p14:creationId xmlns:p14="http://schemas.microsoft.com/office/powerpoint/2010/main" val="320752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0538" lvl="0" indent="-407988">
              <a:spcBef>
                <a:spcPct val="20000"/>
              </a:spcBef>
              <a:buClr>
                <a:srgbClr val="FFCC00"/>
              </a:buClr>
              <a:buFontTx/>
              <a:buAutoNum type="arabicPeriod" startAt="5"/>
              <a:defRPr/>
            </a:pPr>
            <a:r>
              <a:rPr lang="en-US" sz="2800" b="1" dirty="0">
                <a:solidFill>
                  <a:prstClr val="black"/>
                </a:solidFill>
              </a:rPr>
              <a:t>Open-market operations </a:t>
            </a:r>
            <a:r>
              <a:rPr lang="en-US" sz="2800" dirty="0">
                <a:solidFill>
                  <a:prstClr val="black"/>
                </a:solidFill>
              </a:rPr>
              <a:t>by the Fed are the principal tool of monetary policy: the Fed can increase or reduce the monetary base by buying U.S. Treasury bills from banks or selling U.S. Treasury bills to banks.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27</a:t>
            </a:r>
          </a:p>
        </p:txBody>
      </p:sp>
    </p:spTree>
    <p:extLst>
      <p:ext uri="{BB962C8B-B14F-4D97-AF65-F5344CB8AC3E}">
        <p14:creationId xmlns:p14="http://schemas.microsoft.com/office/powerpoint/2010/main" val="55061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Functions of the Federal Reserve System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924368"/>
            <a:ext cx="10553463" cy="337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Provide financial services</a:t>
            </a: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Supervise and regulate banking institutions</a:t>
            </a: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Maintain the stability of the financial system</a:t>
            </a: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Conduct monetary policy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27</a:t>
            </a:r>
          </a:p>
        </p:txBody>
      </p:sp>
      <p:pic>
        <p:nvPicPr>
          <p:cNvPr id="13" name="Picture 2" descr="Krug_AP_2e_Econ_27UN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846" y="1252342"/>
            <a:ext cx="3181085" cy="503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41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the Fed Does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268" y="1690688"/>
            <a:ext cx="105534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Sets</a:t>
            </a:r>
            <a:r>
              <a:rPr lang="en-US" sz="2600" b="1" dirty="0">
                <a:solidFill>
                  <a:prstClr val="black"/>
                </a:solidFill>
              </a:rPr>
              <a:t> reserve requirements</a:t>
            </a:r>
            <a:r>
              <a:rPr lang="en-US" sz="2600" dirty="0">
                <a:solidFill>
                  <a:prstClr val="black"/>
                </a:solidFill>
              </a:rPr>
              <a:t> - rules set by the Federal Reserve that determine the minimum reserve ratio for a bank. </a:t>
            </a:r>
          </a:p>
          <a:p>
            <a:pPr marL="300038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0038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For example, in the United States, the minimum reserve ratio for checkable bank deposits is 10%.</a:t>
            </a:r>
          </a:p>
          <a:p>
            <a:pPr marL="787400" lvl="1" indent="-29527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b="1" dirty="0">
                <a:solidFill>
                  <a:prstClr val="black"/>
                </a:solidFill>
              </a:rPr>
              <a:t>federal funds market</a:t>
            </a:r>
            <a:r>
              <a:rPr lang="en-US" sz="2400" dirty="0">
                <a:solidFill>
                  <a:prstClr val="black"/>
                </a:solidFill>
              </a:rPr>
              <a:t> allows banks that fall short of the reserve requirement to borrow funds from banks with excess reserves.</a:t>
            </a:r>
          </a:p>
          <a:p>
            <a:pPr marL="787400" lvl="1" indent="-29527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b="1" dirty="0">
                <a:solidFill>
                  <a:prstClr val="black"/>
                </a:solidFill>
              </a:rPr>
              <a:t>federal funds rate</a:t>
            </a:r>
            <a:r>
              <a:rPr lang="en-US" sz="2400" dirty="0">
                <a:solidFill>
                  <a:prstClr val="black"/>
                </a:solidFill>
              </a:rPr>
              <a:t> is the interest rate determined in the federal funds market.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27</a:t>
            </a:r>
          </a:p>
        </p:txBody>
      </p:sp>
    </p:spTree>
    <p:extLst>
      <p:ext uri="{BB962C8B-B14F-4D97-AF65-F5344CB8AC3E}">
        <p14:creationId xmlns:p14="http://schemas.microsoft.com/office/powerpoint/2010/main" val="359741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Reserve Requirements and the Discount Rate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414" y="2261026"/>
            <a:ext cx="105534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lvl="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600" dirty="0">
                <a:solidFill>
                  <a:prstClr val="black"/>
                </a:solidFill>
              </a:rPr>
              <a:t>Operates the </a:t>
            </a:r>
            <a:r>
              <a:rPr lang="en-US" sz="2600" b="1" dirty="0">
                <a:solidFill>
                  <a:prstClr val="black"/>
                </a:solidFill>
              </a:rPr>
              <a:t>discount window</a:t>
            </a:r>
            <a:r>
              <a:rPr lang="en-US" sz="2600" dirty="0">
                <a:solidFill>
                  <a:prstClr val="black"/>
                </a:solidFill>
              </a:rPr>
              <a:t> – an arrangement in which the Federal Reserve stands ready to lend money to banks in trouble.</a:t>
            </a:r>
          </a:p>
          <a:p>
            <a:pPr marL="341313" lvl="0" indent="-214313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830263" lvl="1" indent="-295275">
              <a:spcBef>
                <a:spcPct val="20000"/>
              </a:spcBef>
              <a:buClr>
                <a:srgbClr val="000000"/>
              </a:buClr>
              <a:buFont typeface="Calibri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b="1" dirty="0">
                <a:solidFill>
                  <a:prstClr val="black"/>
                </a:solidFill>
              </a:rPr>
              <a:t>discount rate</a:t>
            </a:r>
            <a:r>
              <a:rPr lang="en-US" sz="2400" dirty="0">
                <a:solidFill>
                  <a:prstClr val="black"/>
                </a:solidFill>
              </a:rPr>
              <a:t> is the rate of interest the Fed charges on loans to banks.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27</a:t>
            </a:r>
          </a:p>
        </p:txBody>
      </p:sp>
    </p:spTree>
    <p:extLst>
      <p:ext uri="{BB962C8B-B14F-4D97-AF65-F5344CB8AC3E}">
        <p14:creationId xmlns:p14="http://schemas.microsoft.com/office/powerpoint/2010/main" val="359741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Open-Market Operations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499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8" lvl="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600" dirty="0">
                <a:solidFill>
                  <a:prstClr val="black"/>
                </a:solidFill>
              </a:rPr>
              <a:t>Conducts </a:t>
            </a:r>
            <a:r>
              <a:rPr lang="en-US" sz="2600" b="1" dirty="0">
                <a:solidFill>
                  <a:prstClr val="black"/>
                </a:solidFill>
              </a:rPr>
              <a:t>open-market operations</a:t>
            </a:r>
            <a:r>
              <a:rPr lang="en-US" sz="2600" dirty="0">
                <a:solidFill>
                  <a:prstClr val="black"/>
                </a:solidFill>
              </a:rPr>
              <a:t> – the principal tool of monetary policy.</a:t>
            </a:r>
          </a:p>
          <a:p>
            <a:pPr marL="300038" lvl="0" indent="-21590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787400" lvl="1" indent="-295275">
              <a:spcBef>
                <a:spcPct val="20000"/>
              </a:spcBef>
              <a:buClr>
                <a:srgbClr val="000000"/>
              </a:buClr>
              <a:buFont typeface="Calibri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The Fed can increase or reduce the monetary base by buying government debt (U.S. Treasury Bills) from banks or selling government debt to banks.</a:t>
            </a:r>
          </a:p>
          <a:p>
            <a:pPr marL="295275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2600" b="1" dirty="0">
                <a:solidFill>
                  <a:prstClr val="black"/>
                </a:solidFill>
                <a:latin typeface="Calibri" pitchFamily="34" charset="0"/>
              </a:rPr>
              <a:t>			</a:t>
            </a:r>
            <a:r>
              <a:rPr lang="en-US" sz="2600" b="1" dirty="0">
                <a:solidFill>
                  <a:srgbClr val="006600"/>
                </a:solidFill>
                <a:latin typeface="Calibri" pitchFamily="34" charset="0"/>
              </a:rPr>
              <a:t>The Federal Reserve’s Assets and Liabilities:</a:t>
            </a:r>
          </a:p>
          <a:p>
            <a:endParaRPr lang="en-US" dirty="0">
              <a:solidFill>
                <a:srgbClr val="0066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09" y="3705385"/>
            <a:ext cx="7469188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27</a:t>
            </a:r>
          </a:p>
        </p:txBody>
      </p:sp>
    </p:spTree>
    <p:extLst>
      <p:ext uri="{BB962C8B-B14F-4D97-AF65-F5344CB8AC3E}">
        <p14:creationId xmlns:p14="http://schemas.microsoft.com/office/powerpoint/2010/main" val="359741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Open-Market Operations by the Federal Reserve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595" y="1491139"/>
            <a:ext cx="5815013" cy="455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1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Open-Market Operations by the Federal Reserve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756" y="1359694"/>
            <a:ext cx="5435163" cy="46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13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640" y="626666"/>
            <a:ext cx="5636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Who Gets the Interest on the Fed’s Assets?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0610" y="1587493"/>
            <a:ext cx="10553463" cy="459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1682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Who gets the profits? U.S. taxpayers do. </a:t>
            </a:r>
          </a:p>
          <a:p>
            <a:pPr marL="295275" lvl="0" indent="-1682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295275" lvl="0" indent="-1682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Fed keeps some of the interest it receives to finance its operations, but turns most of it over to the U.S. Treasury.</a:t>
            </a:r>
          </a:p>
          <a:p>
            <a:pPr marL="295275" lvl="0" indent="-1682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295275" lvl="0" indent="-1682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For example, in 2013 the Federal Reserve system received $79.5 billion in interest on its holdings of Treasury bills, of which $77.7 billion was returned to the Treasury.</a:t>
            </a:r>
          </a:p>
          <a:p>
            <a:pPr marL="295275" lvl="0" indent="-1682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295275" lvl="0" indent="-1682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Fed decides on the size of the monetary base based on economic considerations—in particular, the Fed doesn’t let the monetary base get too large, because that can cause inflation.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27</a:t>
            </a:r>
          </a:p>
        </p:txBody>
      </p:sp>
    </p:spTree>
    <p:extLst>
      <p:ext uri="{BB962C8B-B14F-4D97-AF65-F5344CB8AC3E}">
        <p14:creationId xmlns:p14="http://schemas.microsoft.com/office/powerpoint/2010/main" val="398121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 Federal Reserve were to engage in open-market operations by buying $100 million of U.S. Treasury bills. Which of the following would be the end result of such an action? </a:t>
            </a:r>
          </a:p>
          <a:p>
            <a:pPr marL="457200" lvl="1" indent="0">
              <a:buNone/>
            </a:pPr>
            <a:r>
              <a:rPr lang="en-US" dirty="0"/>
              <a:t>A. The money supply would stay the same. </a:t>
            </a:r>
          </a:p>
          <a:p>
            <a:pPr marL="457200" lvl="1" indent="0">
              <a:buNone/>
            </a:pPr>
            <a:r>
              <a:rPr lang="en-US" dirty="0"/>
              <a:t>B. The money supply would decrease by $100 million. </a:t>
            </a:r>
          </a:p>
          <a:p>
            <a:pPr marL="457200" lvl="1" indent="0">
              <a:buNone/>
            </a:pPr>
            <a:r>
              <a:rPr lang="en-US" dirty="0"/>
              <a:t>C. The money supply would increase by $100 million. </a:t>
            </a:r>
          </a:p>
          <a:p>
            <a:pPr marL="457200" lvl="1" indent="0">
              <a:buNone/>
            </a:pPr>
            <a:r>
              <a:rPr lang="en-US" dirty="0"/>
              <a:t>D. The money supply would increase by more than $100 million. </a:t>
            </a:r>
          </a:p>
          <a:p>
            <a:pPr marL="457200" lvl="1" indent="0">
              <a:buNone/>
            </a:pPr>
            <a:r>
              <a:rPr lang="en-US" dirty="0"/>
              <a:t>E. The money supply would increase, but by less than $100 million.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80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6930</TotalTime>
  <Words>668</Words>
  <Application>Microsoft Macintosh PowerPoint</Application>
  <PresentationFormat>Widescreen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Candara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Microsoft Office User</cp:lastModifiedBy>
  <cp:revision>20</cp:revision>
  <dcterms:created xsi:type="dcterms:W3CDTF">2015-01-29T01:02:02Z</dcterms:created>
  <dcterms:modified xsi:type="dcterms:W3CDTF">2019-04-03T11:40:39Z</dcterms:modified>
</cp:coreProperties>
</file>