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80" r:id="rId3"/>
    <p:sldId id="276" r:id="rId4"/>
    <p:sldId id="279" r:id="rId5"/>
    <p:sldId id="264" r:id="rId6"/>
    <p:sldId id="263" r:id="rId7"/>
    <p:sldId id="262" r:id="rId8"/>
    <p:sldId id="265" r:id="rId9"/>
    <p:sldId id="269" r:id="rId10"/>
    <p:sldId id="268" r:id="rId11"/>
    <p:sldId id="272" r:id="rId12"/>
    <p:sldId id="271" r:id="rId13"/>
    <p:sldId id="270" r:id="rId14"/>
    <p:sldId id="273" r:id="rId15"/>
    <p:sldId id="274" r:id="rId16"/>
    <p:sldId id="275" r:id="rId17"/>
    <p:sldId id="277" r:id="rId18"/>
    <p:sldId id="278" r:id="rId19"/>
    <p:sldId id="261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4" autoAdjust="0"/>
    <p:restoredTop sz="94660"/>
  </p:normalViewPr>
  <p:slideViewPr>
    <p:cSldViewPr snapToGrid="0">
      <p:cViewPr>
        <p:scale>
          <a:sx n="55" d="100"/>
          <a:sy n="55" d="100"/>
        </p:scale>
        <p:origin x="840" y="10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03466-6248-43AE-9A45-45AE2202B298}" type="datetimeFigureOut">
              <a:rPr lang="en-US" smtClean="0"/>
              <a:t>3/14/19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B04A5-24EA-4A21-B0FC-809BF2F72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5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0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6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5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2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0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4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AE4F-E05A-4880-B62A-C2AA411592D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GQBvDt3Bq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zVoQosHZh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284480"/>
            <a:ext cx="11572240" cy="63398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10160" y="1076960"/>
            <a:ext cx="4124960" cy="468376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What You Will Learn in this Module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28677" y="336585"/>
            <a:ext cx="6967891" cy="353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25" lvl="0" indent="-31432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Discuss how the AS–AD model is used to formulate macroeconomic policy </a:t>
            </a:r>
          </a:p>
          <a:p>
            <a:pPr marL="314325" lvl="0" indent="-31432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Explain the rationale for stabilization policy</a:t>
            </a:r>
          </a:p>
          <a:p>
            <a:pPr marL="314325" lvl="0" indent="-31432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Describe the importance of fiscal policy as a tool for managing economic fluctuations</a:t>
            </a:r>
          </a:p>
          <a:p>
            <a:pPr marL="314325" lvl="0" indent="-31432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Identify the policies that constitute expansionary fiscal policy and those that constitute </a:t>
            </a:r>
            <a:r>
              <a:rPr lang="en-US" sz="2600" dirty="0" err="1">
                <a:solidFill>
                  <a:prstClr val="black"/>
                </a:solidFill>
              </a:rPr>
              <a:t>contractionary</a:t>
            </a:r>
            <a:r>
              <a:rPr lang="en-US" sz="2600" dirty="0">
                <a:solidFill>
                  <a:prstClr val="black"/>
                </a:solidFill>
              </a:rPr>
              <a:t> fiscal policy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20</a:t>
            </a:r>
          </a:p>
        </p:txBody>
      </p:sp>
      <p:pic>
        <p:nvPicPr>
          <p:cNvPr id="12" name="Picture 1" descr="Krug_AP_2e_Econ_MO2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436" y="3817475"/>
            <a:ext cx="5171704" cy="258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217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Taxes, Government Purchases of Goods and Services, Transfers, </a:t>
            </a:r>
            <a:br>
              <a:rPr lang="en-US" sz="2400" dirty="0"/>
            </a:br>
            <a:r>
              <a:rPr lang="en-US" sz="2400" dirty="0"/>
              <a:t>and Borrowing</a:t>
            </a:r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0844" y="1924368"/>
            <a:ext cx="8629442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25" lvl="0" indent="-2333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Funds flow into the government in the form of taxes and government borrowing</a:t>
            </a:r>
          </a:p>
          <a:p>
            <a:pPr marL="80962" lvl="0">
              <a:spcBef>
                <a:spcPct val="20000"/>
              </a:spcBef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14325" lvl="0" indent="-2333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Funds flow out of the government in the form of government purchases of goods and services and government transfers to households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20</a:t>
            </a:r>
          </a:p>
        </p:txBody>
      </p:sp>
    </p:spTree>
    <p:extLst>
      <p:ext uri="{BB962C8B-B14F-4D97-AF65-F5344CB8AC3E}">
        <p14:creationId xmlns:p14="http://schemas.microsoft.com/office/powerpoint/2010/main" val="70562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lvl="0" indent="-231775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/>
            </a:pPr>
            <a:endParaRPr lang="en-US" sz="2600" b="1" dirty="0">
              <a:solidFill>
                <a:prstClr val="black"/>
              </a:solidFill>
            </a:endParaRPr>
          </a:p>
          <a:p>
            <a:pPr marL="231775" lvl="0" indent="-231775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/>
            </a:pPr>
            <a:endParaRPr lang="en-US" sz="2600" b="1" dirty="0">
              <a:solidFill>
                <a:prstClr val="black"/>
              </a:solidFill>
            </a:endParaRPr>
          </a:p>
          <a:p>
            <a:pPr marL="231775" lvl="0" indent="-231775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Fiscal policy </a:t>
            </a:r>
            <a:r>
              <a:rPr lang="en-US" sz="2600" dirty="0">
                <a:solidFill>
                  <a:prstClr val="black"/>
                </a:solidFill>
              </a:rPr>
              <a:t>is the use of taxes, government transfers, or government purchases of goods and services to shift the aggregate demand curve.</a:t>
            </a:r>
          </a:p>
          <a:p>
            <a:pPr marL="80962" lvl="0">
              <a:spcBef>
                <a:spcPct val="20000"/>
              </a:spcBef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Government Budget and Total Spending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763847" y="1760451"/>
            <a:ext cx="4905375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>
              <a:latin typeface="Tahoma" pitchFamily="34" charset="0"/>
            </a:endParaRPr>
          </a:p>
          <a:p>
            <a:pPr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b="1">
              <a:latin typeface="Book Antiqua" pitchFamily="18" charset="0"/>
            </a:endParaRPr>
          </a:p>
          <a:p>
            <a:pPr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b="1">
              <a:latin typeface="Book Antiqua" pitchFamily="18" charset="0"/>
            </a:endParaRPr>
          </a:p>
          <a:p>
            <a:pPr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>
              <a:latin typeface="Tahoma" pitchFamily="34" charset="0"/>
            </a:endParaRPr>
          </a:p>
          <a:p>
            <a:pPr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>
              <a:latin typeface="Tahoma" pitchFamily="34" charset="0"/>
            </a:endParaRPr>
          </a:p>
          <a:p>
            <a:pPr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>
              <a:latin typeface="Tahoma" pitchFamily="34" charset="0"/>
            </a:endParaRPr>
          </a:p>
          <a:p>
            <a:pPr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>
              <a:latin typeface="Tahoma" pitchFamily="34" charset="0"/>
            </a:endParaRPr>
          </a:p>
          <a:p>
            <a:pPr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>
              <a:latin typeface="Tahoma" pitchFamily="34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298" y="1787814"/>
            <a:ext cx="369411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20</a:t>
            </a:r>
          </a:p>
        </p:txBody>
      </p:sp>
    </p:spTree>
    <p:extLst>
      <p:ext uri="{BB962C8B-B14F-4D97-AF65-F5344CB8AC3E}">
        <p14:creationId xmlns:p14="http://schemas.microsoft.com/office/powerpoint/2010/main" val="278067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Expansionary and </a:t>
            </a:r>
            <a:r>
              <a:rPr lang="en-US" sz="3200" dirty="0" err="1"/>
              <a:t>Contractionary</a:t>
            </a:r>
            <a:r>
              <a:rPr lang="en-US" sz="3200" dirty="0"/>
              <a:t> Fiscal Policy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0553463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25" lvl="0" indent="-2333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Expansionary fiscal policy </a:t>
            </a:r>
            <a:r>
              <a:rPr lang="en-US" sz="2600" i="1" dirty="0">
                <a:solidFill>
                  <a:prstClr val="black"/>
                </a:solidFill>
              </a:rPr>
              <a:t>increases</a:t>
            </a:r>
            <a:r>
              <a:rPr lang="en-US" sz="2600" dirty="0">
                <a:solidFill>
                  <a:prstClr val="black"/>
                </a:solidFill>
              </a:rPr>
              <a:t> aggregate demand and can take one of three forms:</a:t>
            </a:r>
          </a:p>
          <a:p>
            <a:pPr marL="817563" lvl="1" indent="-3048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an increase in government purchases of goods and services</a:t>
            </a:r>
          </a:p>
          <a:p>
            <a:pPr marL="817563" lvl="1" indent="-3048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a cut in taxes</a:t>
            </a:r>
          </a:p>
          <a:p>
            <a:pPr marL="817563" lvl="1" indent="-3048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an increase in government transfers</a:t>
            </a:r>
          </a:p>
          <a:p>
            <a:pPr marL="314325" lvl="0" indent="-2333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err="1">
                <a:solidFill>
                  <a:prstClr val="black"/>
                </a:solidFill>
              </a:rPr>
              <a:t>Contractionary</a:t>
            </a:r>
            <a:r>
              <a:rPr lang="en-US" sz="2600" dirty="0">
                <a:solidFill>
                  <a:prstClr val="black"/>
                </a:solidFill>
              </a:rPr>
              <a:t> fiscal policy</a:t>
            </a:r>
            <a:r>
              <a:rPr lang="en-US" sz="2600" i="1" dirty="0">
                <a:solidFill>
                  <a:prstClr val="black"/>
                </a:solidFill>
              </a:rPr>
              <a:t> reduces </a:t>
            </a:r>
            <a:r>
              <a:rPr lang="en-US" sz="2600" dirty="0">
                <a:solidFill>
                  <a:prstClr val="black"/>
                </a:solidFill>
              </a:rPr>
              <a:t>aggregate demand and can take one of three forms:</a:t>
            </a:r>
          </a:p>
          <a:p>
            <a:pPr marL="817563" lvl="1" indent="-3048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a reduction in government purchases of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goods and services</a:t>
            </a:r>
          </a:p>
          <a:p>
            <a:pPr marL="817563" lvl="1" indent="-3048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an increase in taxes</a:t>
            </a:r>
          </a:p>
          <a:p>
            <a:pPr marL="817563" lvl="1" indent="-3048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a reduction in government transfers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20</a:t>
            </a:r>
          </a:p>
        </p:txBody>
      </p:sp>
      <p:pic>
        <p:nvPicPr>
          <p:cNvPr id="13" name="Picture 3" descr="Krug_AP_2e_Econ_20UN0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1" y="3955697"/>
            <a:ext cx="3559816" cy="230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678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Expansionary and </a:t>
            </a:r>
            <a:r>
              <a:rPr lang="en-US" sz="3200" dirty="0" err="1"/>
              <a:t>Contractionary</a:t>
            </a:r>
            <a:r>
              <a:rPr lang="en-US" sz="3200" dirty="0"/>
              <a:t> Fiscal Policy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768026" y="1297534"/>
            <a:ext cx="8091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/>
          <a:p>
            <a:pPr marL="1588" indent="-1588"/>
            <a:r>
              <a:rPr lang="en-US" sz="2400" b="1"/>
              <a:t>Expansionary Fiscal Policy Can Close a Recessionary Gap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20</a:t>
            </a:r>
          </a:p>
        </p:txBody>
      </p:sp>
      <p:pic>
        <p:nvPicPr>
          <p:cNvPr id="21" name="Picture 1" descr="Krug_AP_2e_Econ_fig_20_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700" y="1801969"/>
            <a:ext cx="5212008" cy="453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67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Expansionary and </a:t>
            </a:r>
            <a:r>
              <a:rPr lang="en-US" sz="3200" dirty="0" err="1"/>
              <a:t>Contractionary</a:t>
            </a:r>
            <a:r>
              <a:rPr lang="en-US" sz="3200" dirty="0"/>
              <a:t> Fiscal Policy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643331" y="1138000"/>
            <a:ext cx="8105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/>
          <a:p>
            <a:pPr marL="1588" indent="-1588"/>
            <a:r>
              <a:rPr lang="en-US" sz="2400" b="1"/>
              <a:t>Contractionary Fiscal Policy Can Eliminate an Inflationary Gap</a:t>
            </a: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7683768" y="6308487"/>
            <a:ext cx="2133600" cy="268288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53D9C47-E939-4D38-8A7C-2AC1D9776169}" type="slidenum">
              <a:rPr lang="id-ID" sz="1200">
                <a:solidFill>
                  <a:schemeClr val="bg1">
                    <a:lumMod val="5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of 17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20</a:t>
            </a:r>
          </a:p>
        </p:txBody>
      </p:sp>
      <p:pic>
        <p:nvPicPr>
          <p:cNvPr id="19" name="Picture 2" descr="Krug_AP_2e_Econ_fig_20_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254" y="1780597"/>
            <a:ext cx="5306595" cy="45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26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 Cautionary Note: Lags in Fiscal Policy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0553463" cy="323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25" lvl="0" indent="-2333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In the case of fiscal policy, there is an important reason for caution: there are significant </a:t>
            </a:r>
            <a:r>
              <a:rPr lang="en-US" sz="2600" b="1" i="1" dirty="0">
                <a:solidFill>
                  <a:prstClr val="black"/>
                </a:solidFill>
              </a:rPr>
              <a:t>lags</a:t>
            </a:r>
            <a:r>
              <a:rPr lang="en-US" sz="2600" i="1" dirty="0">
                <a:solidFill>
                  <a:prstClr val="black"/>
                </a:solidFill>
              </a:rPr>
              <a:t> </a:t>
            </a:r>
            <a:r>
              <a:rPr lang="en-US" sz="2600" dirty="0">
                <a:solidFill>
                  <a:prstClr val="black"/>
                </a:solidFill>
              </a:rPr>
              <a:t>in its use.</a:t>
            </a:r>
          </a:p>
          <a:p>
            <a:pPr marL="817563" lvl="1" indent="-312738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Realize the recessionary/inflationary gap by collecting and analyzing economic data </a:t>
            </a:r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 takes time</a:t>
            </a:r>
            <a:endParaRPr lang="en-US" sz="2400" dirty="0">
              <a:solidFill>
                <a:prstClr val="black"/>
              </a:solidFill>
            </a:endParaRPr>
          </a:p>
          <a:p>
            <a:pPr marL="817563" lvl="1" indent="-312738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Government develops a spending plan</a:t>
            </a:r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 takes time</a:t>
            </a:r>
            <a:endParaRPr lang="en-US" sz="2400" dirty="0">
              <a:solidFill>
                <a:prstClr val="black"/>
              </a:solidFill>
            </a:endParaRPr>
          </a:p>
          <a:p>
            <a:pPr marL="817563" lvl="1" indent="-312738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Implementation of the action plan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(spending the money </a:t>
            </a:r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 takes time)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20</a:t>
            </a:r>
          </a:p>
        </p:txBody>
      </p:sp>
      <p:pic>
        <p:nvPicPr>
          <p:cNvPr id="13" name="Picture 1" descr="Krug_AP_2e_Econ_20UN0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470" y="3616279"/>
            <a:ext cx="4349075" cy="267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7020" y="5407646"/>
            <a:ext cx="557788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Will the stimulus come in time to be worthwhile? President Barack Obama listens to a question during a news conference in the East Room of the White House in Washington, D.C.</a:t>
            </a:r>
          </a:p>
        </p:txBody>
      </p:sp>
    </p:spTree>
    <p:extLst>
      <p:ext uri="{BB962C8B-B14F-4D97-AF65-F5344CB8AC3E}">
        <p14:creationId xmlns:p14="http://schemas.microsoft.com/office/powerpoint/2010/main" val="1830435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CAEE-57BB-1744-B393-199C6AD8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DB87B-565B-B547-B5C0-E9AD0FF3E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current level of real GDP lies below potential GDP. An appropriate fiscal policy would be to _____. Include an appropriate graph showing the initial condition and impact of the fiscal policy action with your answer. </a:t>
            </a:r>
          </a:p>
          <a:p>
            <a:pPr marL="0" indent="0">
              <a:buNone/>
            </a:pPr>
            <a:r>
              <a:rPr lang="en-US" dirty="0"/>
              <a:t>A. increase the money supply. </a:t>
            </a:r>
          </a:p>
          <a:p>
            <a:pPr marL="0" indent="0">
              <a:buNone/>
            </a:pPr>
            <a:r>
              <a:rPr lang="en-US" dirty="0"/>
              <a:t>B. decrease transfer payments. </a:t>
            </a:r>
          </a:p>
          <a:p>
            <a:pPr marL="0" indent="0">
              <a:buNone/>
            </a:pPr>
            <a:r>
              <a:rPr lang="en-US" dirty="0"/>
              <a:t>C. increase tax rates. </a:t>
            </a:r>
          </a:p>
          <a:p>
            <a:pPr marL="0" indent="0">
              <a:buNone/>
            </a:pPr>
            <a:r>
              <a:rPr lang="en-US" dirty="0"/>
              <a:t>D. increase government purchases </a:t>
            </a:r>
          </a:p>
          <a:p>
            <a:pPr marL="0" indent="0">
              <a:buNone/>
            </a:pPr>
            <a:r>
              <a:rPr lang="en-US" dirty="0"/>
              <a:t>E. decrease government purchases.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1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B2E0F-4385-C84D-8704-88693CDE3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F5F61-8322-B246-9E08-119D49E48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Contractionary fiscal policy causes the aggregate demand curve to shift to the _______ and is used to close a(n) _______ gap. </a:t>
            </a:r>
          </a:p>
          <a:p>
            <a:pPr marL="0" indent="0">
              <a:buNone/>
            </a:pPr>
            <a:r>
              <a:rPr lang="en-US" dirty="0"/>
              <a:t>A. right; inflationary </a:t>
            </a:r>
          </a:p>
          <a:p>
            <a:pPr marL="0" indent="0">
              <a:buNone/>
            </a:pPr>
            <a:r>
              <a:rPr lang="en-US" dirty="0"/>
              <a:t>B. right; recessionary </a:t>
            </a:r>
          </a:p>
          <a:p>
            <a:pPr marL="0" indent="0">
              <a:buNone/>
            </a:pPr>
            <a:r>
              <a:rPr lang="en-US" dirty="0"/>
              <a:t>C. left; inflationary </a:t>
            </a:r>
          </a:p>
          <a:p>
            <a:pPr marL="0" indent="0">
              <a:buNone/>
            </a:pPr>
            <a:r>
              <a:rPr lang="en-US" dirty="0"/>
              <a:t>D. left; recessionary </a:t>
            </a:r>
          </a:p>
          <a:p>
            <a:pPr marL="0" indent="0">
              <a:buNone/>
            </a:pPr>
            <a:r>
              <a:rPr lang="en-US" dirty="0"/>
              <a:t>E. left; trade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733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E6A8E-956F-E24B-B005-37D2332D5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42386-02DF-5646-B8AC-452CCF580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Transfer payments are payments which </a:t>
            </a:r>
          </a:p>
          <a:p>
            <a:pPr marL="0" indent="0">
              <a:buNone/>
            </a:pPr>
            <a:r>
              <a:rPr lang="en-US" dirty="0"/>
              <a:t>A. government makes to households who meet entitlement criteria set by Congress. </a:t>
            </a:r>
          </a:p>
          <a:p>
            <a:pPr marL="0" indent="0">
              <a:buNone/>
            </a:pPr>
            <a:r>
              <a:rPr lang="en-US" dirty="0"/>
              <a:t>B. government makes to households when government receives a good or service. </a:t>
            </a:r>
          </a:p>
          <a:p>
            <a:pPr marL="0" indent="0">
              <a:buNone/>
            </a:pPr>
            <a:r>
              <a:rPr lang="en-US" dirty="0"/>
              <a:t>C. erode the purchasing power of households and businesses. </a:t>
            </a:r>
          </a:p>
          <a:p>
            <a:pPr marL="0" indent="0">
              <a:buNone/>
            </a:pPr>
            <a:r>
              <a:rPr lang="en-US" dirty="0"/>
              <a:t>D. are essentially tax refunds. </a:t>
            </a:r>
          </a:p>
          <a:p>
            <a:pPr marL="0" indent="0">
              <a:buNone/>
            </a:pPr>
            <a:r>
              <a:rPr lang="en-US" dirty="0"/>
              <a:t>E. undermine consumption in the economy.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75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8090" y="1297311"/>
            <a:ext cx="10891520" cy="851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Many economists advocate active </a:t>
            </a:r>
            <a:r>
              <a:rPr lang="en-US" sz="2400" b="1" dirty="0">
                <a:solidFill>
                  <a:prstClr val="black"/>
                </a:solidFill>
              </a:rPr>
              <a:t>stabilization policy: </a:t>
            </a:r>
            <a:r>
              <a:rPr lang="en-US" sz="2400" dirty="0">
                <a:solidFill>
                  <a:prstClr val="black"/>
                </a:solidFill>
              </a:rPr>
              <a:t>using fiscal or monetary policy to offset demand shocks. </a:t>
            </a: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Negative supply shocks pose a policy dilemma: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a policy that counteracts the fall in aggregate output by increasing aggregate demand will lead to higher inflation, but a policy that counteracts inflation by reducing aggregate demand will deepen the output slump.</a:t>
            </a: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/>
              <a:defRPr/>
            </a:pPr>
            <a:r>
              <a:rPr lang="en-US" sz="2400" i="1" dirty="0">
                <a:solidFill>
                  <a:prstClr val="black"/>
                </a:solidFill>
              </a:rPr>
              <a:t>Fiscal policy </a:t>
            </a:r>
            <a:r>
              <a:rPr lang="en-US" sz="2400" dirty="0">
                <a:solidFill>
                  <a:prstClr val="black"/>
                </a:solidFill>
              </a:rPr>
              <a:t>is the use of taxes, government transfers, or government purchases of goods and services to shift the aggregate demand curve. </a:t>
            </a: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/>
              <a:defRPr/>
            </a:pPr>
            <a:r>
              <a:rPr lang="en-US" sz="2400" b="1" dirty="0">
                <a:solidFill>
                  <a:prstClr val="black"/>
                </a:solidFill>
              </a:rPr>
              <a:t>Expansionary fiscal policy </a:t>
            </a:r>
            <a:r>
              <a:rPr lang="en-US" sz="2400" dirty="0">
                <a:solidFill>
                  <a:prstClr val="black"/>
                </a:solidFill>
              </a:rPr>
              <a:t>shifts the aggregate demand curve rightward.</a:t>
            </a: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/>
              <a:defRPr/>
            </a:pPr>
            <a:r>
              <a:rPr lang="en-US" sz="2400" b="1" dirty="0" err="1">
                <a:solidFill>
                  <a:prstClr val="black"/>
                </a:solidFill>
              </a:rPr>
              <a:t>Contractionary</a:t>
            </a:r>
            <a:r>
              <a:rPr lang="en-US" sz="2400" b="1" dirty="0">
                <a:solidFill>
                  <a:prstClr val="black"/>
                </a:solidFill>
              </a:rPr>
              <a:t> fiscal policy </a:t>
            </a:r>
            <a:r>
              <a:rPr lang="en-US" sz="2400" dirty="0">
                <a:solidFill>
                  <a:prstClr val="black"/>
                </a:solidFill>
              </a:rPr>
              <a:t>shifts the aggregate demand curve leftward.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20</a:t>
            </a:r>
          </a:p>
        </p:txBody>
      </p:sp>
    </p:spTree>
    <p:extLst>
      <p:ext uri="{BB962C8B-B14F-4D97-AF65-F5344CB8AC3E}">
        <p14:creationId xmlns:p14="http://schemas.microsoft.com/office/powerpoint/2010/main" val="55061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2ACB4-515F-0943-8626-6A300300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8F4AA-877F-AA4D-9DBA-3F966044C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there is a $500 million recessionary gap, and MPC is .8,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How much would the government have to change spending by to fix the gap?</a:t>
            </a:r>
          </a:p>
          <a:p>
            <a:pPr marL="514350" indent="-514350">
              <a:buAutoNum type="arabicPeriod"/>
            </a:pPr>
            <a:r>
              <a:rPr lang="en-US" dirty="0"/>
              <a:t>How much would the government have to change taxes by to fix the gap?</a:t>
            </a:r>
          </a:p>
        </p:txBody>
      </p:sp>
    </p:spTree>
    <p:extLst>
      <p:ext uri="{BB962C8B-B14F-4D97-AF65-F5344CB8AC3E}">
        <p14:creationId xmlns:p14="http://schemas.microsoft.com/office/powerpoint/2010/main" val="210835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7F3AF-BB11-7643-8585-339F3BF3A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2955"/>
            <a:ext cx="12192000" cy="59040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Front: Increase AS Back: Increase AD Windows: Decrease AD Door: Decrease AS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1. Congress increases taxes on the rich. </a:t>
            </a:r>
          </a:p>
          <a:p>
            <a:pPr marL="0" indent="0">
              <a:buNone/>
            </a:pPr>
            <a:r>
              <a:rPr lang="en-US" dirty="0"/>
              <a:t>2. Congress cuts taxes on the middle class. </a:t>
            </a:r>
          </a:p>
          <a:p>
            <a:pPr marL="0" indent="0">
              <a:buNone/>
            </a:pPr>
            <a:r>
              <a:rPr lang="en-US" dirty="0"/>
              <a:t>3. Oil prices fall amid rumors of a new discovery in Alaska. </a:t>
            </a:r>
          </a:p>
          <a:p>
            <a:pPr marL="0" indent="0">
              <a:buNone/>
            </a:pPr>
            <a:r>
              <a:rPr lang="en-US" dirty="0"/>
              <a:t>4. Productivity increases. </a:t>
            </a:r>
          </a:p>
          <a:p>
            <a:pPr marL="0" indent="0">
              <a:buNone/>
            </a:pPr>
            <a:r>
              <a:rPr lang="en-US" dirty="0"/>
              <a:t>5. Productivity falls for the third quarter in a row. </a:t>
            </a:r>
          </a:p>
          <a:p>
            <a:pPr marL="0" indent="0">
              <a:buNone/>
            </a:pPr>
            <a:r>
              <a:rPr lang="en-US" dirty="0"/>
              <a:t>6. Congress decreases unemployment benefits. </a:t>
            </a:r>
          </a:p>
          <a:p>
            <a:pPr marL="0" indent="0">
              <a:buNone/>
            </a:pPr>
            <a:r>
              <a:rPr lang="en-US" dirty="0"/>
              <a:t>7. Baby boomers retire in greater numbers. </a:t>
            </a:r>
          </a:p>
          <a:p>
            <a:pPr marL="0" indent="0">
              <a:buNone/>
            </a:pPr>
            <a:r>
              <a:rPr lang="en-US" dirty="0"/>
              <a:t>8. Wages rise due to labor union contracts. </a:t>
            </a:r>
          </a:p>
          <a:p>
            <a:pPr marL="0" indent="0">
              <a:buNone/>
            </a:pPr>
            <a:r>
              <a:rPr lang="en-US" dirty="0"/>
              <a:t>9. Producers and consumers are pessimistic about the future. </a:t>
            </a:r>
          </a:p>
          <a:p>
            <a:pPr marL="0" indent="0">
              <a:buNone/>
            </a:pPr>
            <a:r>
              <a:rPr lang="en-US" dirty="0"/>
              <a:t>10. Producers and consumers are optimistic about the future.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2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D12F-5651-9C41-932B-3202A0B58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38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Front: Increase AS Back: Increase AD Windows: Decrease AD Door: Decrease AS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74C74-AD41-8D4A-B742-858DA5C0E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11. More people are graduating from college with a 4 year degree or a technical degree. </a:t>
            </a:r>
          </a:p>
          <a:p>
            <a:pPr marL="0" indent="0">
              <a:buNone/>
            </a:pPr>
            <a:r>
              <a:rPr lang="en-US" dirty="0"/>
              <a:t>12. More people are dropping out of school. </a:t>
            </a:r>
          </a:p>
          <a:p>
            <a:pPr marL="0" indent="0">
              <a:buNone/>
            </a:pPr>
            <a:r>
              <a:rPr lang="en-US" dirty="0"/>
              <a:t>13. Commodity prices drop. </a:t>
            </a:r>
          </a:p>
          <a:p>
            <a:pPr marL="0" indent="0">
              <a:buNone/>
            </a:pPr>
            <a:r>
              <a:rPr lang="en-US" dirty="0"/>
              <a:t>14. Commodity prices increase. </a:t>
            </a:r>
          </a:p>
          <a:p>
            <a:pPr marL="0" indent="0">
              <a:buNone/>
            </a:pPr>
            <a:r>
              <a:rPr lang="en-US" dirty="0"/>
              <a:t>15. Congress raises taxes on businesses. </a:t>
            </a:r>
          </a:p>
          <a:p>
            <a:pPr marL="0" indent="0">
              <a:buNone/>
            </a:pPr>
            <a:r>
              <a:rPr lang="en-US" dirty="0"/>
              <a:t>16. Congress lowers taxes on businesses. </a:t>
            </a:r>
          </a:p>
          <a:p>
            <a:pPr marL="0" indent="0">
              <a:buNone/>
            </a:pPr>
            <a:r>
              <a:rPr lang="en-US" dirty="0"/>
              <a:t>17. Exports rise to an all-time high. </a:t>
            </a:r>
          </a:p>
          <a:p>
            <a:pPr marL="0" indent="0">
              <a:buNone/>
            </a:pPr>
            <a:r>
              <a:rPr lang="en-US" dirty="0"/>
              <a:t>18. Imports rise to an all-time high. </a:t>
            </a:r>
          </a:p>
          <a:p>
            <a:pPr marL="0" indent="0">
              <a:buNone/>
            </a:pPr>
            <a:r>
              <a:rPr lang="en-US" dirty="0"/>
              <a:t>19. Congress increases spending on health care. </a:t>
            </a:r>
          </a:p>
          <a:p>
            <a:pPr marL="0" indent="0">
              <a:buNone/>
            </a:pPr>
            <a:r>
              <a:rPr lang="en-US" dirty="0"/>
              <a:t>20. Congress decreases spending on the space program.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D9608-9236-ED43-85DD-D04E35D68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F4F4F-1985-DE49-A637-3E53CC1DA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185"/>
            <a:ext cx="10515600" cy="48667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https://www.youtube.com/watch?v=oGQBvDt3BqI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What are the two types of fiscal policy that Congress and the President can use? </a:t>
            </a:r>
          </a:p>
          <a:p>
            <a:pPr marL="0" indent="0">
              <a:buNone/>
            </a:pPr>
            <a:r>
              <a:rPr lang="en-US" dirty="0"/>
              <a:t>2. Distinguish between discretionary and non-discretionary fiscal policy </a:t>
            </a:r>
          </a:p>
          <a:p>
            <a:pPr marL="0" indent="0">
              <a:buNone/>
            </a:pPr>
            <a:r>
              <a:rPr lang="en-US" dirty="0"/>
              <a:t>3. What two specific fiscal policies could help an economy suffering from recession? </a:t>
            </a:r>
          </a:p>
          <a:p>
            <a:pPr marL="0" indent="0">
              <a:buNone/>
            </a:pPr>
            <a:r>
              <a:rPr lang="en-US" dirty="0"/>
              <a:t>4. Draw a correctly labeled AD/AS graph to show an economy suffering from recession and then amend the graph to show the effect of your answer in question 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7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01C4-851C-CC4D-9750-D780CA824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– apologies, this is trying to “sell” the 2009 recovery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78E76-009A-5A4E-A4C3-0F79FB6B3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37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Macroeconomic Policy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8520" y="2345569"/>
            <a:ext cx="5719810" cy="305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7813" lvl="0" indent="-1968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sym typeface="Wingdings" pitchFamily="2" charset="2"/>
              </a:rPr>
              <a:t>Economy is self-correcting in the long run.</a:t>
            </a:r>
          </a:p>
          <a:p>
            <a:pPr marL="80963" lvl="0">
              <a:spcBef>
                <a:spcPct val="20000"/>
              </a:spcBef>
              <a:defRPr/>
            </a:pPr>
            <a:endParaRPr lang="en-US" sz="2600" dirty="0">
              <a:solidFill>
                <a:prstClr val="black"/>
              </a:solidFill>
              <a:sym typeface="Wingdings" pitchFamily="2" charset="2"/>
            </a:endParaRPr>
          </a:p>
          <a:p>
            <a:pPr marL="277813" lvl="0" indent="-1968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sym typeface="Wingdings" pitchFamily="2" charset="2"/>
              </a:rPr>
              <a:t>Stabilization policy </a:t>
            </a:r>
            <a:r>
              <a:rPr lang="en-US" sz="2600" dirty="0">
                <a:solidFill>
                  <a:prstClr val="black"/>
                </a:solidFill>
                <a:sym typeface="Wingdings" pitchFamily="2" charset="2"/>
              </a:rPr>
              <a:t>is the use of government policy to reduce the severity of recessions and rein in excessively strong expansions.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20</a:t>
            </a:r>
          </a:p>
        </p:txBody>
      </p:sp>
      <p:pic>
        <p:nvPicPr>
          <p:cNvPr id="13" name="Picture 2" descr="Krug_AP_2e_Econ_20UN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558" y="1674654"/>
            <a:ext cx="4046827" cy="443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237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Macroeconomic Policy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0553463" cy="696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7813" lvl="0" indent="-1968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Policy in the Face of Demand Shocks</a:t>
            </a:r>
          </a:p>
          <a:p>
            <a:pPr marL="819150" lvl="1" indent="-3143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600" dirty="0">
                <a:solidFill>
                  <a:prstClr val="black"/>
                </a:solidFill>
              </a:rPr>
              <a:t>If policy were able to perfectly anticipate shifts of the aggregate demand curve and counteract them, the period of low aggregate output and falling prices could be avoided.</a:t>
            </a:r>
          </a:p>
          <a:p>
            <a:pPr marL="819150" lvl="1" indent="-3143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600" dirty="0">
                <a:solidFill>
                  <a:prstClr val="black"/>
                </a:solidFill>
              </a:rPr>
              <a:t>Price stability is generally regarded as a desirable goal.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20</a:t>
            </a:r>
          </a:p>
        </p:txBody>
      </p:sp>
    </p:spTree>
    <p:extLst>
      <p:ext uri="{BB962C8B-B14F-4D97-AF65-F5344CB8AC3E}">
        <p14:creationId xmlns:p14="http://schemas.microsoft.com/office/powerpoint/2010/main" val="133623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Macroeconomic Policy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5387479" cy="560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3" lvl="0">
              <a:spcBef>
                <a:spcPct val="20000"/>
              </a:spcBef>
              <a:defRPr/>
            </a:pPr>
            <a:r>
              <a:rPr lang="en-US" sz="2600" b="1" dirty="0">
                <a:solidFill>
                  <a:prstClr val="black"/>
                </a:solidFill>
              </a:rPr>
              <a:t>Responding to supply shocks:</a:t>
            </a:r>
          </a:p>
          <a:p>
            <a:pPr marL="820738" lvl="1" indent="-296863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600" dirty="0">
                <a:solidFill>
                  <a:prstClr val="black"/>
                </a:solidFill>
              </a:rPr>
              <a:t>There are no easy policies to shift the short-run aggregate supply curve.</a:t>
            </a:r>
          </a:p>
          <a:p>
            <a:pPr marL="820738" lvl="1" indent="-296863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600" dirty="0">
                <a:solidFill>
                  <a:prstClr val="black"/>
                </a:solidFill>
              </a:rPr>
              <a:t>Policy dilemma: a policy that counteracts the fall in aggregate output by increasing aggregate demand will lead to higher inflation, but a policy that counteracts inflation by reducing aggregate demand will deepen the output slump.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20</a:t>
            </a:r>
          </a:p>
        </p:txBody>
      </p:sp>
      <p:pic>
        <p:nvPicPr>
          <p:cNvPr id="13" name="Picture 2" descr="Krug_AP_2e_Econ_20UN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47" y="1490891"/>
            <a:ext cx="5429480" cy="419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23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4960" y="518160"/>
            <a:ext cx="11572240" cy="6106160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4960" y="1178560"/>
            <a:ext cx="11572240" cy="544576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51280" y="365125"/>
            <a:ext cx="1595120" cy="94551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8640" y="626666"/>
            <a:ext cx="5065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>
                <a:solidFill>
                  <a:schemeClr val="bg1"/>
                </a:solidFill>
              </a:rPr>
              <a:t>Is Stabilization Policy Stabilizing?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5595" y="1892166"/>
            <a:ext cx="6092717" cy="43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3675" lvl="0" indent="-1936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Has the economy actually become more stable since the government began trying to stabilize it? </a:t>
            </a:r>
          </a:p>
          <a:p>
            <a:pPr marL="193675" lvl="0" indent="-1936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</a:rPr>
              <a:t>Yes</a:t>
            </a:r>
            <a:r>
              <a:rPr lang="en-US" sz="2400" dirty="0">
                <a:solidFill>
                  <a:prstClr val="black"/>
                </a:solidFill>
              </a:rPr>
              <a:t>. Data from the pre–World War II era are less reliable than more modern data, but there still seems to be a clear reduction in the size of economic fluctuations.</a:t>
            </a:r>
          </a:p>
          <a:p>
            <a:pPr marL="193675" lvl="0" indent="-1936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It’s possible that the greater stability of the economy reflects good luck rather than policy. </a:t>
            </a:r>
          </a:p>
          <a:p>
            <a:pPr marL="193675" lvl="0" indent="-1936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But on the face of it, the evidence suggests that </a:t>
            </a:r>
            <a:r>
              <a:rPr lang="en-US" sz="2400" b="1" dirty="0">
                <a:solidFill>
                  <a:prstClr val="black"/>
                </a:solidFill>
              </a:rPr>
              <a:t>stabilization policy is indeed stabilizing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20</a:t>
            </a:r>
          </a:p>
        </p:txBody>
      </p:sp>
      <p:pic>
        <p:nvPicPr>
          <p:cNvPr id="16" name="Picture 1" descr="Krug_AP_2e_Econ_20UN0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81567"/>
            <a:ext cx="5601855" cy="426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919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Government Spending and Tax Revenue for Some</a:t>
            </a:r>
          </a:p>
          <a:p>
            <a:pPr algn="ctr"/>
            <a:r>
              <a:rPr lang="en-US" sz="2800" dirty="0"/>
              <a:t>High-Income Countries in 2012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20</a:t>
            </a:r>
          </a:p>
        </p:txBody>
      </p:sp>
      <p:pic>
        <p:nvPicPr>
          <p:cNvPr id="14" name="Picture 1" descr="Krug_AP_2e_Econ_fig_20_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81" y="1698853"/>
            <a:ext cx="8229600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62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8845</TotalTime>
  <Words>859</Words>
  <Application>Microsoft Macintosh PowerPoint</Application>
  <PresentationFormat>Widescreen</PresentationFormat>
  <Paragraphs>178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 Rounded MT Bold</vt:lpstr>
      <vt:lpstr>Book Antiqua</vt:lpstr>
      <vt:lpstr>Calibri</vt:lpstr>
      <vt:lpstr>Calibri Light</vt:lpstr>
      <vt:lpstr>Candara</vt:lpstr>
      <vt:lpstr>Century Gothic</vt:lpstr>
      <vt:lpstr>Tahoma</vt:lpstr>
      <vt:lpstr>Wingdings</vt:lpstr>
      <vt:lpstr>Office Theme</vt:lpstr>
      <vt:lpstr>PowerPoint Presentation</vt:lpstr>
      <vt:lpstr>Question…</vt:lpstr>
      <vt:lpstr>Video</vt:lpstr>
      <vt:lpstr>Video – apologies, this is trying to “sell” the 2009 recovery 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</vt:lpstr>
      <vt:lpstr>Practice</vt:lpstr>
      <vt:lpstr>PowerPoint Presentation</vt:lpstr>
      <vt:lpstr>PowerPoint Presentation</vt:lpstr>
      <vt:lpstr>PowerPoint Presentation</vt:lpstr>
      <vt:lpstr>Front: Increase AS Back: Increase AD Windows: Decrease AD Door: Decrease AS  </vt:lpstr>
    </vt:vector>
  </TitlesOfParts>
  <Company>Macmillan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Pierce-Bratcher, Janie</dc:creator>
  <cp:lastModifiedBy>Microsoft Office User</cp:lastModifiedBy>
  <cp:revision>34</cp:revision>
  <dcterms:created xsi:type="dcterms:W3CDTF">2015-01-29T01:02:02Z</dcterms:created>
  <dcterms:modified xsi:type="dcterms:W3CDTF">2019-03-20T12:14:45Z</dcterms:modified>
</cp:coreProperties>
</file>