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62" r:id="rId4"/>
    <p:sldId id="263" r:id="rId5"/>
    <p:sldId id="264" r:id="rId6"/>
    <p:sldId id="272" r:id="rId7"/>
    <p:sldId id="273" r:id="rId8"/>
    <p:sldId id="274" r:id="rId9"/>
    <p:sldId id="271" r:id="rId10"/>
    <p:sldId id="270" r:id="rId11"/>
    <p:sldId id="269" r:id="rId12"/>
    <p:sldId id="268" r:id="rId13"/>
    <p:sldId id="266" r:id="rId14"/>
    <p:sldId id="267" r:id="rId15"/>
    <p:sldId id="265" r:id="rId16"/>
    <p:sldId id="278" r:id="rId17"/>
    <p:sldId id="260" r:id="rId18"/>
    <p:sldId id="257" r:id="rId19"/>
    <p:sldId id="279" r:id="rId20"/>
    <p:sldId id="28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28" y="-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7986" y="419395"/>
            <a:ext cx="696789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Explain why governments calculate the cyclically adjusted budget balance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Identify problems posed by a large public debt</a:t>
            </a:r>
          </a:p>
          <a:p>
            <a:pPr marL="342900" lvl="0" indent="-34290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Discuss why implicit liabilities of the government are also a cause for concern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2" name="Picture 2" descr="Krug_AP_2e_Econ_MO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04" y="3048473"/>
            <a:ext cx="6492240" cy="32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Long-Run Implications of Fiscal Policy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3352" y="1743254"/>
            <a:ext cx="8796594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U.S. government budget accounting is calculated on the basis of </a:t>
            </a:r>
            <a:r>
              <a:rPr lang="en-US" sz="2600" b="1" dirty="0">
                <a:solidFill>
                  <a:prstClr val="black"/>
                </a:solidFill>
              </a:rPr>
              <a:t>fiscal years. 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</a:t>
            </a:r>
            <a:r>
              <a:rPr lang="en-US" sz="2600" b="1" dirty="0">
                <a:solidFill>
                  <a:prstClr val="black"/>
                </a:solidFill>
              </a:rPr>
              <a:t>fiscal year </a:t>
            </a:r>
            <a:r>
              <a:rPr lang="en-US" sz="2600" dirty="0">
                <a:solidFill>
                  <a:prstClr val="black"/>
                </a:solidFill>
              </a:rPr>
              <a:t>runs from October 1 to September 30 and is labeled according to the calendar year in which it ends.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Persistent budget deficits have long-run consequences because they lead to an increase in </a:t>
            </a:r>
            <a:r>
              <a:rPr lang="en-US" sz="2600" b="1" dirty="0">
                <a:solidFill>
                  <a:prstClr val="black"/>
                </a:solidFill>
              </a:rPr>
              <a:t>public debt.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3" name="Picture 2" descr="Krug_AP_2e_Econ_30UN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66" y="1237581"/>
            <a:ext cx="1196874" cy="53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Problems Posed by Rising Government Debt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905" y="1303024"/>
            <a:ext cx="6264130" cy="499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>
                <a:solidFill>
                  <a:prstClr val="black"/>
                </a:solidFill>
              </a:rPr>
              <a:t>Public debt may “crowd out” investment spending, which reduces long-run economic growth.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>
                <a:solidFill>
                  <a:prstClr val="black"/>
                </a:solidFill>
              </a:rPr>
              <a:t>And in extreme cases, rising debt may lead to government </a:t>
            </a:r>
            <a:r>
              <a:rPr lang="en-US" sz="2600" b="1">
                <a:solidFill>
                  <a:prstClr val="black"/>
                </a:solidFill>
              </a:rPr>
              <a:t>default</a:t>
            </a:r>
            <a:r>
              <a:rPr lang="en-US" sz="2600">
                <a:solidFill>
                  <a:prstClr val="black"/>
                </a:solidFill>
              </a:rPr>
              <a:t>, resulting in economic and financial turmoil.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>
                <a:solidFill>
                  <a:prstClr val="black"/>
                </a:solidFill>
              </a:rPr>
              <a:t>Can’t a government that has trouble borrowing just print money to pay its bills? 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>
                <a:solidFill>
                  <a:prstClr val="black"/>
                </a:solidFill>
              </a:rPr>
              <a:t>Yes, it can, but this leads to another problem: inflation.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4" name="Picture 1" descr="Krug_AP_2e_Econ_30UN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54" y="1924368"/>
            <a:ext cx="4488235" cy="288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6995" y="4792115"/>
            <a:ext cx="4746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Lautario</a:t>
            </a:r>
            <a:r>
              <a:rPr lang="en-US" sz="1600" dirty="0"/>
              <a:t> Palacios, 7, holds a sign that calls for politicians to stop robbing, during a January 9, 2002 demonstration in Buenos Aires, Argentina.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Deficits and Debt in Practice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6577" y="2360900"/>
            <a:ext cx="89687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 widely used measure of fiscal health is the </a:t>
            </a:r>
            <a:r>
              <a:rPr lang="en-US" sz="2600" b="1" dirty="0">
                <a:solidFill>
                  <a:prstClr val="black"/>
                </a:solidFill>
              </a:rPr>
              <a:t>debt–GDP ratio. 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This number can remain stable or fall even in the face of moderate budget deficits if GDP rises over time.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U.S. Federal Deficits and Debt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84" y="1491139"/>
            <a:ext cx="5788460" cy="4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U.S. Federal Deficits and Debt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068" y="1491139"/>
            <a:ext cx="6089164" cy="44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Japanese Deficits and Debt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205" y="1491139"/>
            <a:ext cx="5821797" cy="45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Japanese Deficits and Debt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073" y="1390831"/>
            <a:ext cx="5759884" cy="4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9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630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What Happened to the Debt from World War II?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348" y="1601748"/>
            <a:ext cx="10553463" cy="406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</a:rPr>
              <a:t>The government paid for World War II by borrowing on a huge scale. By the war’s end, the public debt was more than 100% of GDP, and many people worried about how it could ever be paid off.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</a:rPr>
              <a:t>The truth is that it never was paid off.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</a:rPr>
              <a:t>By 1962 the public debt was back up to $248 billion.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prstClr val="black"/>
                </a:solidFill>
              </a:rPr>
              <a:t>Vigorous economic growth, plus mild inflation, had led to a rapid rise in GDP. The experience was a clear lesson in the peculiar fact that modern governments can run deficits forever, as long as they aren’t too large.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398121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Implicit Liabilities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485" y="2014805"/>
            <a:ext cx="91731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>
              <a:spcBef>
                <a:spcPct val="20000"/>
              </a:spcBef>
              <a:defRPr/>
            </a:pPr>
            <a:r>
              <a:rPr lang="en-US" sz="2600" b="1" dirty="0">
                <a:solidFill>
                  <a:prstClr val="black"/>
                </a:solidFill>
              </a:rPr>
              <a:t>Implicit liabilities </a:t>
            </a:r>
            <a:r>
              <a:rPr lang="en-US" sz="2600" dirty="0">
                <a:solidFill>
                  <a:prstClr val="black"/>
                </a:solidFill>
              </a:rPr>
              <a:t>are spending promises made by governments that are effectively a debt despite the fact that they are not included in the usual debt statistics.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262793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Future Demands on the Federal Budget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5" name="Picture 1" descr="Krug_AP_2e_Econ_fig_30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2133"/>
            <a:ext cx="82296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1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and </a:t>
            </a:r>
            <a:r>
              <a:rPr lang="en-US"/>
              <a:t>Deficit – Voter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your opinion about America running a budget deficit?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America have a national debt?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the government actively work to reduce the national debt?  If so, what should they do?  If not, why not?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your reaction to your interview based on what you have learned thus far in the course?</a:t>
            </a:r>
          </a:p>
        </p:txBody>
      </p:sp>
    </p:spTree>
    <p:extLst>
      <p:ext uri="{BB962C8B-B14F-4D97-AF65-F5344CB8AC3E}">
        <p14:creationId xmlns:p14="http://schemas.microsoft.com/office/powerpoint/2010/main" val="96083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48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Expansionary fiscal policies reduce the budget balance, while </a:t>
            </a:r>
            <a:r>
              <a:rPr lang="en-US" sz="2600" dirty="0" err="1">
                <a:solidFill>
                  <a:prstClr val="black"/>
                </a:solidFill>
              </a:rPr>
              <a:t>contractionary</a:t>
            </a:r>
            <a:r>
              <a:rPr lang="en-US" sz="2600" dirty="0">
                <a:solidFill>
                  <a:prstClr val="black"/>
                </a:solidFill>
              </a:rPr>
              <a:t> fiscal policies increase the budget balance.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In order to separate the effects of the business cycle from the effects of discretionary fiscal policy, governments estimate the </a:t>
            </a:r>
            <a:r>
              <a:rPr lang="en-US" sz="2600" b="1" dirty="0">
                <a:solidFill>
                  <a:prstClr val="black"/>
                </a:solidFill>
              </a:rPr>
              <a:t>cyclically adjusted budget balance</a:t>
            </a:r>
            <a:r>
              <a:rPr lang="en-US" sz="2600" dirty="0">
                <a:solidFill>
                  <a:prstClr val="black"/>
                </a:solidFill>
              </a:rPr>
              <a:t>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U.S. government budget accounting is calculated on the basis of </a:t>
            </a:r>
            <a:r>
              <a:rPr lang="en-US" sz="2600" b="1" dirty="0">
                <a:solidFill>
                  <a:prstClr val="black"/>
                </a:solidFill>
              </a:rPr>
              <a:t>fiscal years. </a:t>
            </a:r>
          </a:p>
          <a:p>
            <a:pPr marL="490538" lvl="0" indent="-407988">
              <a:spcBef>
                <a:spcPct val="20000"/>
              </a:spcBef>
              <a:buClr>
                <a:srgbClr val="FFCC00"/>
              </a:buClr>
              <a:buSzPct val="100000"/>
              <a:buFont typeface="Wingdings" pitchFamily="2" charset="2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Persistent budget deficits have long-run consequences because they lead to an increase in </a:t>
            </a:r>
            <a:r>
              <a:rPr lang="en-US" sz="2600" b="1" dirty="0">
                <a:solidFill>
                  <a:prstClr val="black"/>
                </a:solidFill>
              </a:rPr>
              <a:t>public debt. </a:t>
            </a:r>
            <a:endParaRPr lang="en-US" sz="2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24696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48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Public debt may crowd out investment spending, which reduces long-run economic growth. 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Rising debt may lead to government default, resulting in economic and financial turmoil.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debt–GDP ratio </a:t>
            </a:r>
            <a:r>
              <a:rPr lang="en-US" sz="2600" dirty="0">
                <a:solidFill>
                  <a:prstClr val="black"/>
                </a:solidFill>
              </a:rPr>
              <a:t>can remain stable or fall even in the face of moderate budget deficits if GDP rises over time.</a:t>
            </a:r>
          </a:p>
          <a:p>
            <a:pPr marL="596900" lvl="0" indent="-514350">
              <a:spcBef>
                <a:spcPct val="20000"/>
              </a:spcBef>
              <a:buClr>
                <a:srgbClr val="FFCC00"/>
              </a:buClr>
              <a:buSzPct val="100000"/>
              <a:buFont typeface="+mj-lt"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A stable debt–GDP ratio may give a misleading impression that all is well because modern governments often have large </a:t>
            </a:r>
            <a:r>
              <a:rPr lang="en-US" sz="2600" b="1" dirty="0">
                <a:solidFill>
                  <a:prstClr val="black"/>
                </a:solidFill>
              </a:rPr>
              <a:t>implicit liabilities. </a:t>
            </a:r>
            <a:endParaRPr lang="en-US" sz="26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</a:rPr>
              <a:t>The budget balance is the difference between the government’s tax revenue and its spending both on goods and services and on government transfers.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Calibri" pitchFamily="34" charset="0"/>
              </a:rPr>
              <a:t>Other things equal, discretionary expansionary fiscal policies—increased government purchases of goods and services, higher government transfers, or lower taxes—reduce the budget balance for that year. </a:t>
            </a:r>
          </a:p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2988" y="2765811"/>
            <a:ext cx="3832225" cy="6619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1584" y="3649673"/>
            <a:ext cx="11464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ctr">
              <a:spcBef>
                <a:spcPct val="20000"/>
              </a:spcBef>
              <a:defRPr/>
            </a:pPr>
            <a:r>
              <a:rPr lang="en-US" sz="1600" dirty="0">
                <a:solidFill>
                  <a:srgbClr val="7030A0"/>
                </a:solidFill>
              </a:rPr>
              <a:t>Savings by government = value of tax revenues – government purchases of goods and services – value of government transfers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792923"/>
            <a:ext cx="10553463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That is, </a:t>
            </a:r>
            <a:r>
              <a:rPr lang="en-US" sz="2600" b="1" dirty="0">
                <a:solidFill>
                  <a:prstClr val="black"/>
                </a:solidFill>
              </a:rPr>
              <a:t>expansionary fiscal policies</a:t>
            </a:r>
            <a:r>
              <a:rPr lang="en-US" sz="2600" dirty="0">
                <a:solidFill>
                  <a:prstClr val="black"/>
                </a:solidFill>
              </a:rPr>
              <a:t> make a budget surplus smaller or a budget deficit bigger. 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Conversely, </a:t>
            </a:r>
            <a:r>
              <a:rPr lang="en-US" sz="2600" b="1" dirty="0" err="1">
                <a:solidFill>
                  <a:prstClr val="black"/>
                </a:solidFill>
              </a:rPr>
              <a:t>contractionary</a:t>
            </a:r>
            <a:r>
              <a:rPr lang="en-US" sz="2600" b="1" dirty="0">
                <a:solidFill>
                  <a:prstClr val="black"/>
                </a:solidFill>
              </a:rPr>
              <a:t> fiscal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b="1" dirty="0">
                <a:solidFill>
                  <a:prstClr val="black"/>
                </a:solidFill>
              </a:rPr>
              <a:t>policies</a:t>
            </a:r>
            <a:r>
              <a:rPr lang="en-US" sz="2600" dirty="0">
                <a:solidFill>
                  <a:prstClr val="black"/>
                </a:solidFill>
              </a:rPr>
              <a:t>—smaller government purchases of goods and services, smaller government transfers, or higher taxes—increase the budget balance for that year, making a budget surplus bigger or a budget deficit smaller.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472005"/>
            <a:ext cx="10553463" cy="453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Some of the fluctuations in the budget balance are due to the effects of the business cycle. 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order to separate the effects of the business cycle from the effects of discretionary fiscal policy, governments estimate the </a:t>
            </a:r>
            <a:r>
              <a:rPr lang="en-US" sz="2600" b="1" dirty="0">
                <a:solidFill>
                  <a:prstClr val="black"/>
                </a:solidFill>
              </a:rPr>
              <a:t>cyclically adjusted budget balance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cyclically adjusted budget balance is an estimate of the budget balance if the economy were at potential output.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5" name="Picture 1" descr="Krug_AP_2e_Econ_fig_30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13" y="1758949"/>
            <a:ext cx="82296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12838" y="1425050"/>
            <a:ext cx="484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6600"/>
                </a:solidFill>
              </a:rPr>
              <a:t>The U.S. Federal Budget Deficit and the Business Cycle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pic>
        <p:nvPicPr>
          <p:cNvPr id="16" name="Picture 2" descr="Krug_AP_2e_Econ_fig_30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918539"/>
            <a:ext cx="82296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36290" y="1327051"/>
            <a:ext cx="484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6600"/>
                </a:solidFill>
              </a:rPr>
              <a:t>The U.S. federal Budget Deficit and the 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Budget Balance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2838" y="1425050"/>
            <a:ext cx="484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 algn="ctr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6600"/>
                </a:solidFill>
              </a:rPr>
              <a:t>The Actual Budget Deficit Versus the Cyclically Adjusted Budget Deficit</a:t>
            </a:r>
          </a:p>
        </p:txBody>
      </p:sp>
      <p:pic>
        <p:nvPicPr>
          <p:cNvPr id="16" name="Picture 1" descr="Krug_AP_2e_Econ_fig_30_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14" y="1257459"/>
            <a:ext cx="8229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Should the Budget Be Balanced?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9839" y="1822133"/>
            <a:ext cx="9392322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Most economists don’t believe the government should be forced to run a balanced budget </a:t>
            </a:r>
            <a:r>
              <a:rPr lang="en-US" sz="2600" i="1" dirty="0">
                <a:solidFill>
                  <a:prstClr val="black"/>
                </a:solidFill>
              </a:rPr>
              <a:t>every year </a:t>
            </a:r>
            <a:r>
              <a:rPr lang="en-US" sz="2600" dirty="0">
                <a:solidFill>
                  <a:prstClr val="black"/>
                </a:solidFill>
              </a:rPr>
              <a:t>because this would undermine the role of taxes and transfers as automatic stabilizers.</a:t>
            </a: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14325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Yet policy makers concerned about excessive deficits sometimes feel that rigid rules prohibiting—or at least setting an upper limit on—deficits are necessary.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6 | Module 30</a:t>
            </a:r>
          </a:p>
        </p:txBody>
      </p:sp>
    </p:spTree>
    <p:extLst>
      <p:ext uri="{BB962C8B-B14F-4D97-AF65-F5344CB8AC3E}">
        <p14:creationId xmlns:p14="http://schemas.microsoft.com/office/powerpoint/2010/main" val="162698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1051</Words>
  <Application>Microsoft Office PowerPoint</Application>
  <PresentationFormat>Widescreen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Debt and Deficit – Voter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AAPS Information Technology Department</cp:lastModifiedBy>
  <cp:revision>23</cp:revision>
  <dcterms:created xsi:type="dcterms:W3CDTF">2015-01-29T01:02:02Z</dcterms:created>
  <dcterms:modified xsi:type="dcterms:W3CDTF">2019-04-08T11:42:10Z</dcterms:modified>
</cp:coreProperties>
</file>