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7" r:id="rId3"/>
    <p:sldId id="267" r:id="rId4"/>
    <p:sldId id="264" r:id="rId5"/>
    <p:sldId id="265" r:id="rId6"/>
    <p:sldId id="266" r:id="rId7"/>
    <p:sldId id="263" r:id="rId8"/>
    <p:sldId id="270" r:id="rId9"/>
    <p:sldId id="269" r:id="rId10"/>
    <p:sldId id="268" r:id="rId11"/>
    <p:sldId id="271" r:id="rId12"/>
    <p:sldId id="272" r:id="rId13"/>
    <p:sldId id="273" r:id="rId14"/>
    <p:sldId id="276" r:id="rId15"/>
    <p:sldId id="275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59" autoAdjust="0"/>
    <p:restoredTop sz="94660"/>
  </p:normalViewPr>
  <p:slideViewPr>
    <p:cSldViewPr snapToGrid="0">
      <p:cViewPr varScale="1">
        <p:scale>
          <a:sx n="94" d="100"/>
          <a:sy n="94" d="100"/>
        </p:scale>
        <p:origin x="56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AE4F-E05A-4880-B62A-C2AA411592DC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National Accounts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696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4650" lvl="0" indent="-293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Almost all countries calculate a set of numbers known as the </a:t>
            </a:r>
            <a:r>
              <a:rPr lang="en-GB" sz="2600" b="1" i="1" dirty="0">
                <a:solidFill>
                  <a:prstClr val="black"/>
                </a:solidFill>
              </a:rPr>
              <a:t>national income</a:t>
            </a:r>
            <a:r>
              <a:rPr lang="en-GB" sz="2600" i="1" dirty="0">
                <a:solidFill>
                  <a:prstClr val="black"/>
                </a:solidFill>
              </a:rPr>
              <a:t> </a:t>
            </a:r>
            <a:r>
              <a:rPr lang="en-GB" sz="2600" dirty="0">
                <a:solidFill>
                  <a:prstClr val="black"/>
                </a:solidFill>
              </a:rPr>
              <a:t>and</a:t>
            </a:r>
            <a:r>
              <a:rPr lang="en-GB" sz="2600" i="1" dirty="0">
                <a:solidFill>
                  <a:prstClr val="black"/>
                </a:solidFill>
              </a:rPr>
              <a:t> </a:t>
            </a:r>
            <a:r>
              <a:rPr lang="en-GB" sz="2600" b="1" i="1" dirty="0">
                <a:solidFill>
                  <a:prstClr val="black"/>
                </a:solidFill>
              </a:rPr>
              <a:t>product accounts</a:t>
            </a:r>
            <a:r>
              <a:rPr lang="en-GB" sz="2600" dirty="0">
                <a:solidFill>
                  <a:prstClr val="black"/>
                </a:solidFill>
              </a:rPr>
              <a:t>.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</a:p>
          <a:p>
            <a:pPr marL="80962" lvl="0">
              <a:spcBef>
                <a:spcPct val="20000"/>
              </a:spcBef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374650" lvl="0" indent="-293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The national income and product accounts, or national accounts, keep track of the flows of money between different parts of the economy.</a:t>
            </a:r>
            <a:endParaRPr lang="en-US" sz="26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10</a:t>
            </a:r>
          </a:p>
        </p:txBody>
      </p:sp>
      <p:pic>
        <p:nvPicPr>
          <p:cNvPr id="13" name="Picture 2" descr="Krug_AP_2e_Econ_MO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65" y="3310247"/>
            <a:ext cx="7095506" cy="354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21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Gross Domestic Product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792" y="1294293"/>
            <a:ext cx="6041027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3000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Final goods and services </a:t>
            </a:r>
            <a:r>
              <a:rPr lang="en-US" sz="2600" dirty="0">
                <a:solidFill>
                  <a:prstClr val="black"/>
                </a:solidFill>
              </a:rPr>
              <a:t>are goods and services sold to the final, or end, user.</a:t>
            </a:r>
          </a:p>
          <a:p>
            <a:pPr marL="300038" lvl="0" indent="-3000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Intermediate goods and services </a:t>
            </a:r>
            <a:r>
              <a:rPr lang="en-US" sz="2600" dirty="0">
                <a:solidFill>
                  <a:prstClr val="black"/>
                </a:solidFill>
              </a:rPr>
              <a:t>are goods and services—bought from one firm by another firm—that are inputs for production of final goods and services.</a:t>
            </a:r>
            <a:endParaRPr lang="en-US" dirty="0"/>
          </a:p>
          <a:p>
            <a:pPr marL="300038" lvl="0" indent="-3000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i="1" dirty="0">
                <a:solidFill>
                  <a:prstClr val="black"/>
                </a:solidFill>
              </a:rPr>
              <a:t>Gross domestic product</a:t>
            </a:r>
            <a:r>
              <a:rPr lang="en-US" sz="2600" dirty="0">
                <a:solidFill>
                  <a:prstClr val="black"/>
                </a:solidFill>
              </a:rPr>
              <a:t> or </a:t>
            </a:r>
            <a:r>
              <a:rPr lang="en-US" sz="2600" b="1" i="1" dirty="0">
                <a:solidFill>
                  <a:prstClr val="black"/>
                </a:solidFill>
              </a:rPr>
              <a:t>GDP</a:t>
            </a:r>
            <a:r>
              <a:rPr lang="en-US" sz="2600" dirty="0">
                <a:solidFill>
                  <a:prstClr val="black"/>
                </a:solidFill>
              </a:rPr>
              <a:t> measures the total value of all </a:t>
            </a:r>
            <a:r>
              <a:rPr lang="en-US" sz="2600" i="1" dirty="0">
                <a:solidFill>
                  <a:prstClr val="black"/>
                </a:solidFill>
              </a:rPr>
              <a:t>final goods and services</a:t>
            </a:r>
            <a:r>
              <a:rPr lang="en-US" sz="2600" dirty="0">
                <a:solidFill>
                  <a:prstClr val="black"/>
                </a:solidFill>
              </a:rPr>
              <a:t> produced in the economy during a given year. </a:t>
            </a:r>
          </a:p>
          <a:p>
            <a:pPr marL="300038" lvl="0" indent="-3000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GDP does not include the value of </a:t>
            </a:r>
            <a:r>
              <a:rPr lang="en-US" sz="2600" i="1" dirty="0">
                <a:solidFill>
                  <a:prstClr val="black"/>
                </a:solidFill>
              </a:rPr>
              <a:t>intermediate goods.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10</a:t>
            </a:r>
          </a:p>
        </p:txBody>
      </p:sp>
      <p:pic>
        <p:nvPicPr>
          <p:cNvPr id="13" name="Picture 2" descr="Krug_AP_2e_Econ_10UN0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19" y="1957719"/>
            <a:ext cx="5223781" cy="318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234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Calculating Gross Domestic Product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482" y="2119818"/>
            <a:ext cx="10553463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95275" fontAlgn="base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GDP can be calculated three ways:</a:t>
            </a:r>
          </a:p>
          <a:p>
            <a:pPr marL="854075" lvl="1" indent="-314325" fontAlgn="base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Add up the </a:t>
            </a:r>
            <a:r>
              <a:rPr lang="en-US" sz="2400" b="1" i="1" dirty="0">
                <a:solidFill>
                  <a:prstClr val="black"/>
                </a:solidFill>
              </a:rPr>
              <a:t>value added</a:t>
            </a:r>
            <a:r>
              <a:rPr lang="en-US" sz="2400" dirty="0">
                <a:solidFill>
                  <a:prstClr val="black"/>
                </a:solidFill>
              </a:rPr>
              <a:t> of all producers</a:t>
            </a:r>
          </a:p>
          <a:p>
            <a:pPr marL="854075" lvl="1" indent="-314325" fontAlgn="base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Add up all </a:t>
            </a:r>
            <a:r>
              <a:rPr lang="en-US" sz="2400" b="1" dirty="0">
                <a:solidFill>
                  <a:prstClr val="black"/>
                </a:solidFill>
              </a:rPr>
              <a:t>aggregate spending </a:t>
            </a:r>
            <a:r>
              <a:rPr lang="en-US" sz="2400" dirty="0">
                <a:solidFill>
                  <a:prstClr val="black"/>
                </a:solidFill>
              </a:rPr>
              <a:t>on domestically-produced final goods and services.  This results in the equation:  </a:t>
            </a:r>
            <a:r>
              <a:rPr lang="en-US" sz="2400" b="1" dirty="0">
                <a:solidFill>
                  <a:prstClr val="black"/>
                </a:solidFill>
              </a:rPr>
              <a:t>GDP = C + I + G + X - IM</a:t>
            </a:r>
            <a:endParaRPr lang="en-US" sz="2400" dirty="0">
              <a:solidFill>
                <a:prstClr val="black"/>
              </a:solidFill>
            </a:endParaRPr>
          </a:p>
          <a:p>
            <a:pPr marL="854075" lvl="1" indent="-314325" fontAlgn="base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Add up all income paid to factors of production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10</a:t>
            </a:r>
          </a:p>
        </p:txBody>
      </p:sp>
    </p:spTree>
    <p:extLst>
      <p:ext uri="{BB962C8B-B14F-4D97-AF65-F5344CB8AC3E}">
        <p14:creationId xmlns:p14="http://schemas.microsoft.com/office/powerpoint/2010/main" val="2069712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Calculating Gross Domestic Product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2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7613" y="1408748"/>
            <a:ext cx="6967537" cy="4697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10</a:t>
            </a:r>
          </a:p>
        </p:txBody>
      </p:sp>
    </p:spTree>
    <p:extLst>
      <p:ext uri="{BB962C8B-B14F-4D97-AF65-F5344CB8AC3E}">
        <p14:creationId xmlns:p14="http://schemas.microsoft.com/office/powerpoint/2010/main" val="206971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5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U.S. GDP in 2013:</a:t>
            </a:r>
          </a:p>
          <a:p>
            <a:pPr algn="ctr"/>
            <a:r>
              <a:rPr lang="en-US" sz="2800" dirty="0"/>
              <a:t>Two Methods of Calculating GDP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10</a:t>
            </a:r>
          </a:p>
        </p:txBody>
      </p:sp>
      <p:pic>
        <p:nvPicPr>
          <p:cNvPr id="37" name="Picture 1" descr="Krug_AP_2e_Econ_fig_10_0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94" y="1284969"/>
            <a:ext cx="6008289" cy="517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684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069" y="240255"/>
            <a:ext cx="11396077" cy="6699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1. The simplest circular-flow model shows the interaction between households and firms. In this model</a:t>
            </a:r>
            <a:r>
              <a:rPr lang="en-US" sz="2800" baseline="30000" dirty="0"/>
              <a:t>:</a:t>
            </a:r>
          </a:p>
          <a:p>
            <a:r>
              <a:rPr lang="en-US" sz="2800" baseline="30000" dirty="0"/>
              <a:t>A. only barter transactions take place.</a:t>
            </a:r>
          </a:p>
          <a:p>
            <a:r>
              <a:rPr lang="en-US" sz="2800" baseline="30000" dirty="0"/>
              <a:t>B. households and firms interact in the market for goods and services, but firms are the</a:t>
            </a:r>
          </a:p>
          <a:p>
            <a:r>
              <a:rPr lang="en-US" sz="2800" baseline="30000" dirty="0"/>
              <a:t>only participants in the factor markets.</a:t>
            </a:r>
          </a:p>
          <a:p>
            <a:r>
              <a:rPr lang="en-US" sz="2800" baseline="30000" dirty="0"/>
              <a:t>C. firms supply goods and services to households, while households supply factors of</a:t>
            </a:r>
          </a:p>
          <a:p>
            <a:r>
              <a:rPr lang="en-US" sz="2800" baseline="30000" dirty="0"/>
              <a:t>production to firms.</a:t>
            </a:r>
          </a:p>
          <a:p>
            <a:r>
              <a:rPr lang="en-US" sz="2800" baseline="30000" dirty="0"/>
              <a:t>D. attention is focused on ―real‖ flows of goods, services, and factors of production, but</a:t>
            </a:r>
          </a:p>
          <a:p>
            <a:r>
              <a:rPr lang="en-US" sz="2800" baseline="30000" dirty="0"/>
              <a:t>money flows between households and firms are ignored for simplicity.</a:t>
            </a:r>
          </a:p>
          <a:p>
            <a:r>
              <a:rPr lang="en-US" sz="2800" baseline="30000" dirty="0"/>
              <a:t>E. firms supply factors of production to households, which, in turn, supply goods and</a:t>
            </a:r>
          </a:p>
          <a:p>
            <a:r>
              <a:rPr lang="en-US" sz="2800" baseline="30000" dirty="0"/>
              <a:t>services to the firms.</a:t>
            </a:r>
          </a:p>
          <a:p>
            <a:r>
              <a:rPr lang="en-US" sz="2800" b="1" baseline="30000" dirty="0"/>
              <a:t>2. Which of the following is </a:t>
            </a:r>
            <a:r>
              <a:rPr lang="en-US" sz="2800" b="1" i="1" baseline="30000" dirty="0"/>
              <a:t>false </a:t>
            </a:r>
            <a:r>
              <a:rPr lang="en-US" sz="2800" b="1" baseline="30000" dirty="0"/>
              <a:t>about the circular-flow diagram?</a:t>
            </a:r>
          </a:p>
          <a:p>
            <a:r>
              <a:rPr lang="en-US" sz="2800" baseline="30000" dirty="0"/>
              <a:t>A. Households are the primary demanders of goods and services.</a:t>
            </a:r>
          </a:p>
          <a:p>
            <a:r>
              <a:rPr lang="en-US" sz="2800" baseline="30000" dirty="0"/>
              <a:t>B. Firms are the primary suppliers of goods and services.</a:t>
            </a:r>
          </a:p>
          <a:p>
            <a:r>
              <a:rPr lang="en-US" sz="2800" baseline="30000" dirty="0"/>
              <a:t>C. Money flows from households to firms as households offer factors of production for</a:t>
            </a:r>
            <a:r>
              <a:rPr lang="en-US" sz="2800" dirty="0"/>
              <a:t> </a:t>
            </a:r>
            <a:r>
              <a:rPr lang="en-US" sz="2800" baseline="30000" dirty="0"/>
              <a:t>sale.</a:t>
            </a:r>
          </a:p>
          <a:p>
            <a:r>
              <a:rPr lang="en-US" sz="2800" baseline="30000" dirty="0"/>
              <a:t>D. Money flows from firms to households as households offer factors of production for</a:t>
            </a:r>
            <a:r>
              <a:rPr lang="en-US" sz="2800" dirty="0"/>
              <a:t> </a:t>
            </a:r>
            <a:r>
              <a:rPr lang="en-US" sz="2800" baseline="30000" dirty="0"/>
              <a:t>sale.</a:t>
            </a:r>
          </a:p>
          <a:p>
            <a:r>
              <a:rPr lang="en-US" sz="2800" baseline="30000" dirty="0"/>
              <a:t>E. Firms are the primary demanders in the product market.</a:t>
            </a:r>
          </a:p>
          <a:p>
            <a:r>
              <a:rPr lang="en-US" sz="2800" b="1" baseline="30000" dirty="0"/>
              <a:t>3. Construction of new homes is considered part of:</a:t>
            </a:r>
          </a:p>
          <a:p>
            <a:r>
              <a:rPr lang="en-US" sz="2800" baseline="30000" dirty="0"/>
              <a:t>A. investment spending.</a:t>
            </a:r>
          </a:p>
          <a:p>
            <a:r>
              <a:rPr lang="en-US" sz="2800" baseline="30000" dirty="0"/>
              <a:t>B. consumption.</a:t>
            </a:r>
          </a:p>
          <a:p>
            <a:r>
              <a:rPr lang="en-US" sz="2800" baseline="30000" dirty="0"/>
              <a:t>C. government spending.</a:t>
            </a:r>
          </a:p>
          <a:p>
            <a:r>
              <a:rPr lang="en-US" sz="2800" baseline="30000" dirty="0"/>
              <a:t>D. private saving.</a:t>
            </a:r>
          </a:p>
          <a:p>
            <a:r>
              <a:rPr lang="en-US" sz="2800" baseline="30000" dirty="0"/>
              <a:t>E. the stock market.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909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Economists keep track of the flows of money between sectors with the </a:t>
            </a:r>
            <a:r>
              <a:rPr lang="en-US" sz="2400" b="1" dirty="0">
                <a:solidFill>
                  <a:prstClr val="black"/>
                </a:solidFill>
              </a:rPr>
              <a:t>national income and product accounts, </a:t>
            </a:r>
            <a:r>
              <a:rPr lang="en-US" sz="2400" dirty="0">
                <a:solidFill>
                  <a:prstClr val="black"/>
                </a:solidFill>
              </a:rPr>
              <a:t>or </a:t>
            </a:r>
            <a:r>
              <a:rPr lang="en-US" sz="2400" b="1" dirty="0">
                <a:solidFill>
                  <a:prstClr val="black"/>
                </a:solidFill>
              </a:rPr>
              <a:t>national accounts.</a:t>
            </a:r>
          </a:p>
          <a:p>
            <a:pPr marL="457200" lvl="0" indent="-457200">
              <a:spcBef>
                <a:spcPct val="20000"/>
              </a:spcBef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Households earn income via the factor markets from wages. </a:t>
            </a:r>
          </a:p>
          <a:p>
            <a:pPr marL="457200" lvl="0" indent="-457200">
              <a:spcBef>
                <a:spcPct val="20000"/>
              </a:spcBef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prstClr val="black"/>
                </a:solidFill>
              </a:rPr>
              <a:t>Disposable income </a:t>
            </a:r>
            <a:r>
              <a:rPr lang="en-US" sz="2400" dirty="0">
                <a:solidFill>
                  <a:prstClr val="black"/>
                </a:solidFill>
              </a:rPr>
              <a:t>is allocated to </a:t>
            </a:r>
            <a:r>
              <a:rPr lang="en-US" sz="2400" b="1" dirty="0">
                <a:solidFill>
                  <a:prstClr val="black"/>
                </a:solidFill>
              </a:rPr>
              <a:t>consumer spending 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i="1" dirty="0">
                <a:solidFill>
                  <a:prstClr val="black"/>
                </a:solidFill>
              </a:rPr>
              <a:t>C</a:t>
            </a:r>
            <a:r>
              <a:rPr lang="en-US" sz="2400" dirty="0">
                <a:solidFill>
                  <a:prstClr val="black"/>
                </a:solidFill>
              </a:rPr>
              <a:t>) and </a:t>
            </a:r>
            <a:r>
              <a:rPr lang="en-US" sz="2400" b="1" dirty="0">
                <a:solidFill>
                  <a:prstClr val="black"/>
                </a:solidFill>
              </a:rPr>
              <a:t>private savings. </a:t>
            </a:r>
          </a:p>
          <a:p>
            <a:pPr marL="457200" lvl="0" indent="-457200">
              <a:spcBef>
                <a:spcPct val="20000"/>
              </a:spcBef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Via the </a:t>
            </a:r>
            <a:r>
              <a:rPr lang="en-US" sz="2400" b="1" dirty="0">
                <a:solidFill>
                  <a:prstClr val="black"/>
                </a:solidFill>
              </a:rPr>
              <a:t>financial markets, </a:t>
            </a:r>
            <a:r>
              <a:rPr lang="en-US" sz="2400" dirty="0">
                <a:solidFill>
                  <a:prstClr val="black"/>
                </a:solidFill>
              </a:rPr>
              <a:t>private savings and foreign lending are channeled to </a:t>
            </a:r>
            <a:r>
              <a:rPr lang="en-US" sz="2400" b="1" dirty="0">
                <a:solidFill>
                  <a:prstClr val="black"/>
                </a:solidFill>
              </a:rPr>
              <a:t>investment spending 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i="1" dirty="0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), government borrowing, and foreign borrowing.</a:t>
            </a:r>
          </a:p>
          <a:p>
            <a:pPr marL="457200" lvl="0" indent="-457200">
              <a:spcBef>
                <a:spcPct val="20000"/>
              </a:spcBef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prstClr val="black"/>
                </a:solidFill>
              </a:rPr>
              <a:t>Government purchases of goods and services 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i="1" dirty="0">
                <a:solidFill>
                  <a:prstClr val="black"/>
                </a:solidFill>
              </a:rPr>
              <a:t>G</a:t>
            </a:r>
            <a:r>
              <a:rPr lang="en-US" sz="2400" dirty="0">
                <a:solidFill>
                  <a:prstClr val="black"/>
                </a:solidFill>
              </a:rPr>
              <a:t>) are paid for by tax revenues and any </a:t>
            </a:r>
            <a:r>
              <a:rPr lang="en-US" sz="2400" b="1" dirty="0">
                <a:solidFill>
                  <a:prstClr val="black"/>
                </a:solidFill>
              </a:rPr>
              <a:t>government borrowing. </a:t>
            </a:r>
          </a:p>
          <a:p>
            <a:pPr marL="284163" lvl="0" indent="-284163">
              <a:spcBef>
                <a:spcPct val="20000"/>
              </a:spcBef>
              <a:buClr>
                <a:srgbClr val="FFCC00"/>
              </a:buClr>
              <a:buFont typeface="+mj-lt"/>
              <a:buAutoNum type="arabicPeriod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10</a:t>
            </a:r>
          </a:p>
        </p:txBody>
      </p:sp>
    </p:spTree>
    <p:extLst>
      <p:ext uri="{BB962C8B-B14F-4D97-AF65-F5344CB8AC3E}">
        <p14:creationId xmlns:p14="http://schemas.microsoft.com/office/powerpoint/2010/main" val="590476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8414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Calibri" pitchFamily="34" charset="0"/>
              <a:buAutoNum type="arabicPeriod" startAt="6"/>
            </a:pPr>
            <a:r>
              <a:rPr lang="en-US" sz="2400" b="1" dirty="0">
                <a:solidFill>
                  <a:prstClr val="black"/>
                </a:solidFill>
              </a:rPr>
              <a:t>Exports 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i="1" dirty="0">
                <a:solidFill>
                  <a:prstClr val="black"/>
                </a:solidFill>
              </a:rPr>
              <a:t>X</a:t>
            </a:r>
            <a:r>
              <a:rPr lang="en-US" sz="2400" dirty="0">
                <a:solidFill>
                  <a:prstClr val="black"/>
                </a:solidFill>
              </a:rPr>
              <a:t>) generate an inflow of funds into the country from the rest of the world, but </a:t>
            </a:r>
            <a:r>
              <a:rPr lang="en-US" sz="2400" b="1" dirty="0">
                <a:solidFill>
                  <a:prstClr val="black"/>
                </a:solidFill>
              </a:rPr>
              <a:t>imports 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i="1" dirty="0">
                <a:solidFill>
                  <a:prstClr val="black"/>
                </a:solidFill>
              </a:rPr>
              <a:t>IM</a:t>
            </a:r>
            <a:r>
              <a:rPr lang="en-US" sz="2400" dirty="0">
                <a:solidFill>
                  <a:prstClr val="black"/>
                </a:solidFill>
              </a:rPr>
              <a:t>) lead to an outflow of funds to the rest of the world. </a:t>
            </a:r>
            <a:endParaRPr lang="en-US" sz="2400" b="1" dirty="0">
              <a:solidFill>
                <a:prstClr val="black"/>
              </a:solidFill>
            </a:endParaRP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Calibri" pitchFamily="34" charset="0"/>
              <a:buAutoNum type="arabicPeriod" startAt="6"/>
            </a:pPr>
            <a:r>
              <a:rPr lang="en-US" sz="2400" b="1" dirty="0">
                <a:solidFill>
                  <a:prstClr val="black"/>
                </a:solidFill>
              </a:rPr>
              <a:t>Gross domestic product, </a:t>
            </a:r>
            <a:r>
              <a:rPr lang="en-US" sz="2400" dirty="0">
                <a:solidFill>
                  <a:prstClr val="black"/>
                </a:solidFill>
              </a:rPr>
              <a:t>or </a:t>
            </a:r>
            <a:r>
              <a:rPr lang="en-US" sz="2400" b="1" dirty="0">
                <a:solidFill>
                  <a:prstClr val="black"/>
                </a:solidFill>
              </a:rPr>
              <a:t>GDP, </a:t>
            </a:r>
            <a:r>
              <a:rPr lang="en-US" sz="2400" dirty="0">
                <a:solidFill>
                  <a:prstClr val="black"/>
                </a:solidFill>
              </a:rPr>
              <a:t>measures the value of all </a:t>
            </a:r>
            <a:r>
              <a:rPr lang="en-US" sz="2400" b="1" dirty="0">
                <a:solidFill>
                  <a:prstClr val="black"/>
                </a:solidFill>
              </a:rPr>
              <a:t>final goods and services </a:t>
            </a:r>
            <a:r>
              <a:rPr lang="en-US" sz="2400" dirty="0">
                <a:solidFill>
                  <a:prstClr val="black"/>
                </a:solidFill>
              </a:rPr>
              <a:t>produced in the economy.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Calibri" pitchFamily="34" charset="0"/>
              <a:buAutoNum type="arabicPeriod" startAt="6"/>
            </a:pPr>
            <a:r>
              <a:rPr lang="en-US" sz="2400" dirty="0">
                <a:solidFill>
                  <a:prstClr val="black"/>
                </a:solidFill>
              </a:rPr>
              <a:t>GDP can be calculated in three ways: </a:t>
            </a:r>
          </a:p>
          <a:p>
            <a:pPr marL="839788" lvl="1" indent="-315913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Tx/>
              <a:buAutoNum type="alphaLcPeriod"/>
            </a:pPr>
            <a:r>
              <a:rPr lang="en-US" sz="2200" dirty="0">
                <a:solidFill>
                  <a:prstClr val="black"/>
                </a:solidFill>
              </a:rPr>
              <a:t>add up the </a:t>
            </a:r>
            <a:r>
              <a:rPr lang="en-US" sz="2200" b="1" dirty="0">
                <a:solidFill>
                  <a:prstClr val="black"/>
                </a:solidFill>
              </a:rPr>
              <a:t>value added </a:t>
            </a:r>
            <a:r>
              <a:rPr lang="en-US" sz="2200" dirty="0">
                <a:solidFill>
                  <a:prstClr val="black"/>
                </a:solidFill>
              </a:rPr>
              <a:t>by all producers; </a:t>
            </a:r>
          </a:p>
          <a:p>
            <a:pPr marL="839788" lvl="1" indent="-315913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Tx/>
              <a:buAutoNum type="alphaLcPeriod"/>
            </a:pPr>
            <a:r>
              <a:rPr lang="en-US" sz="2200" dirty="0">
                <a:solidFill>
                  <a:prstClr val="black"/>
                </a:solidFill>
              </a:rPr>
              <a:t>add up all spending on domestically produced final goods and services (</a:t>
            </a:r>
            <a:r>
              <a:rPr lang="en-US" sz="2200" i="1" dirty="0">
                <a:solidFill>
                  <a:prstClr val="black"/>
                </a:solidFill>
              </a:rPr>
              <a:t>GDP </a:t>
            </a:r>
            <a:r>
              <a:rPr lang="en-US" sz="2200" dirty="0">
                <a:solidFill>
                  <a:prstClr val="black"/>
                </a:solidFill>
              </a:rPr>
              <a:t>= </a:t>
            </a:r>
            <a:r>
              <a:rPr lang="en-US" sz="2200" i="1" dirty="0">
                <a:solidFill>
                  <a:prstClr val="black"/>
                </a:solidFill>
              </a:rPr>
              <a:t>C </a:t>
            </a:r>
            <a:r>
              <a:rPr lang="en-US" sz="2200" dirty="0">
                <a:solidFill>
                  <a:prstClr val="black"/>
                </a:solidFill>
              </a:rPr>
              <a:t>+ </a:t>
            </a:r>
            <a:r>
              <a:rPr lang="en-US" sz="2200" i="1" dirty="0">
                <a:solidFill>
                  <a:prstClr val="black"/>
                </a:solidFill>
              </a:rPr>
              <a:t>I </a:t>
            </a:r>
            <a:r>
              <a:rPr lang="en-US" sz="2200" dirty="0">
                <a:solidFill>
                  <a:prstClr val="black"/>
                </a:solidFill>
              </a:rPr>
              <a:t>+ </a:t>
            </a:r>
            <a:r>
              <a:rPr lang="en-US" sz="2200" i="1" dirty="0">
                <a:solidFill>
                  <a:prstClr val="black"/>
                </a:solidFill>
              </a:rPr>
              <a:t>G </a:t>
            </a:r>
            <a:r>
              <a:rPr lang="en-US" sz="2200" dirty="0">
                <a:solidFill>
                  <a:prstClr val="black"/>
                </a:solidFill>
              </a:rPr>
              <a:t>+ </a:t>
            </a:r>
            <a:r>
              <a:rPr lang="en-US" sz="2200" i="1" dirty="0">
                <a:solidFill>
                  <a:prstClr val="black"/>
                </a:solidFill>
              </a:rPr>
              <a:t>X </a:t>
            </a:r>
            <a:r>
              <a:rPr lang="en-US" sz="2200" dirty="0">
                <a:solidFill>
                  <a:prstClr val="black"/>
                </a:solidFill>
              </a:rPr>
              <a:t>− </a:t>
            </a:r>
            <a:r>
              <a:rPr lang="en-US" sz="2200" i="1" dirty="0">
                <a:solidFill>
                  <a:prstClr val="black"/>
                </a:solidFill>
              </a:rPr>
              <a:t>IM); </a:t>
            </a:r>
            <a:r>
              <a:rPr lang="en-US" sz="2200" dirty="0">
                <a:solidFill>
                  <a:prstClr val="black"/>
                </a:solidFill>
              </a:rPr>
              <a:t>or </a:t>
            </a:r>
          </a:p>
          <a:p>
            <a:pPr marL="839788" lvl="1" indent="-315913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Tx/>
              <a:buAutoNum type="alphaLcPeriod"/>
            </a:pPr>
            <a:r>
              <a:rPr lang="en-US" sz="2200" dirty="0">
                <a:solidFill>
                  <a:prstClr val="black"/>
                </a:solidFill>
              </a:rPr>
              <a:t>add up all the income paid by domestic firms to factors of production. These three methods are equivalent.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10</a:t>
            </a:r>
          </a:p>
        </p:txBody>
      </p:sp>
    </p:spTree>
    <p:extLst>
      <p:ext uri="{BB962C8B-B14F-4D97-AF65-F5344CB8AC3E}">
        <p14:creationId xmlns:p14="http://schemas.microsoft.com/office/powerpoint/2010/main" val="59047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0092A-6FA3-0B46-81D4-24319463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523" y="267573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GDP = C + I + G + X - IM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D29A7-7C4C-144E-A0C6-914512880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4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Simple Circular-Flow Diagram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414" y="1788493"/>
            <a:ext cx="10553463" cy="416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3000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simplest circular-flow diagram illustrates an economy that contains only two inhabitants: households and firms.</a:t>
            </a:r>
          </a:p>
          <a:p>
            <a:pPr lvl="0"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0038" lvl="0" indent="-3000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 </a:t>
            </a:r>
            <a:r>
              <a:rPr lang="en-US" sz="2600" b="1" dirty="0">
                <a:solidFill>
                  <a:prstClr val="black"/>
                </a:solidFill>
              </a:rPr>
              <a:t>household</a:t>
            </a:r>
            <a:r>
              <a:rPr lang="en-US" sz="2600" dirty="0">
                <a:solidFill>
                  <a:prstClr val="black"/>
                </a:solidFill>
              </a:rPr>
              <a:t> consists of either an individual or group of people who share their income.</a:t>
            </a:r>
          </a:p>
          <a:p>
            <a:pPr lvl="0"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0038" lvl="0" indent="-3000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 </a:t>
            </a:r>
            <a:r>
              <a:rPr lang="en-US" sz="2600" b="1" dirty="0">
                <a:solidFill>
                  <a:prstClr val="black"/>
                </a:solidFill>
              </a:rPr>
              <a:t>firm</a:t>
            </a:r>
            <a:r>
              <a:rPr lang="en-US" sz="2600" dirty="0">
                <a:solidFill>
                  <a:prstClr val="black"/>
                </a:solidFill>
              </a:rPr>
              <a:t> is an organization that produces goods and services for sale—and that employs members of households.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10</a:t>
            </a:r>
          </a:p>
        </p:txBody>
      </p:sp>
    </p:spTree>
    <p:extLst>
      <p:ext uri="{BB962C8B-B14F-4D97-AF65-F5344CB8AC3E}">
        <p14:creationId xmlns:p14="http://schemas.microsoft.com/office/powerpoint/2010/main" val="401221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Circular-Flow Diagram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9993" y="1356182"/>
            <a:ext cx="6770687" cy="4697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10</a:t>
            </a:r>
          </a:p>
        </p:txBody>
      </p:sp>
    </p:spTree>
    <p:extLst>
      <p:ext uri="{BB962C8B-B14F-4D97-AF65-F5344CB8AC3E}">
        <p14:creationId xmlns:p14="http://schemas.microsoft.com/office/powerpoint/2010/main" val="401221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An Expanded Circular-Flow Diagram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592985" y="1879600"/>
            <a:ext cx="2954337" cy="1633538"/>
          </a:xfrm>
          <a:custGeom>
            <a:avLst/>
            <a:gdLst>
              <a:gd name="T0" fmla="*/ 0 w 328"/>
              <a:gd name="T1" fmla="*/ 0 h 291"/>
              <a:gd name="T2" fmla="*/ 2147483647 w 328"/>
              <a:gd name="T3" fmla="*/ 0 h 291"/>
              <a:gd name="T4" fmla="*/ 2147483647 w 328"/>
              <a:gd name="T5" fmla="*/ 2147483647 h 291"/>
              <a:gd name="T6" fmla="*/ 2147483647 w 328"/>
              <a:gd name="T7" fmla="*/ 2147483647 h 2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8" h="291">
                <a:moveTo>
                  <a:pt x="0" y="0"/>
                </a:moveTo>
                <a:cubicBezTo>
                  <a:pt x="218" y="0"/>
                  <a:pt x="218" y="0"/>
                  <a:pt x="218" y="0"/>
                </a:cubicBezTo>
                <a:cubicBezTo>
                  <a:pt x="279" y="0"/>
                  <a:pt x="328" y="49"/>
                  <a:pt x="328" y="110"/>
                </a:cubicBezTo>
                <a:cubicBezTo>
                  <a:pt x="328" y="291"/>
                  <a:pt x="328" y="291"/>
                  <a:pt x="328" y="291"/>
                </a:cubicBezTo>
              </a:path>
            </a:pathLst>
          </a:custGeom>
          <a:noFill/>
          <a:ln w="90551" cap="flat">
            <a:solidFill>
              <a:srgbClr val="33996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6432647" y="1689100"/>
            <a:ext cx="249238" cy="406400"/>
          </a:xfrm>
          <a:custGeom>
            <a:avLst/>
            <a:gdLst>
              <a:gd name="T0" fmla="*/ 2147483647 w 41"/>
              <a:gd name="T1" fmla="*/ 2147483647 h 67"/>
              <a:gd name="T2" fmla="*/ 2147483647 w 41"/>
              <a:gd name="T3" fmla="*/ 2147483647 h 67"/>
              <a:gd name="T4" fmla="*/ 0 w 41"/>
              <a:gd name="T5" fmla="*/ 2147483647 h 67"/>
              <a:gd name="T6" fmla="*/ 2147483647 w 41"/>
              <a:gd name="T7" fmla="*/ 0 h 67"/>
              <a:gd name="T8" fmla="*/ 2147483647 w 41"/>
              <a:gd name="T9" fmla="*/ 214748364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" h="67">
                <a:moveTo>
                  <a:pt x="29" y="34"/>
                </a:moveTo>
                <a:cubicBezTo>
                  <a:pt x="37" y="41"/>
                  <a:pt x="40" y="57"/>
                  <a:pt x="41" y="67"/>
                </a:cubicBezTo>
                <a:cubicBezTo>
                  <a:pt x="30" y="53"/>
                  <a:pt x="16" y="41"/>
                  <a:pt x="0" y="34"/>
                </a:cubicBezTo>
                <a:cubicBezTo>
                  <a:pt x="16" y="27"/>
                  <a:pt x="30" y="14"/>
                  <a:pt x="41" y="0"/>
                </a:cubicBezTo>
                <a:cubicBezTo>
                  <a:pt x="40" y="11"/>
                  <a:pt x="37" y="25"/>
                  <a:pt x="29" y="34"/>
                </a:cubicBez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036860" y="1879600"/>
            <a:ext cx="2697162" cy="1477963"/>
          </a:xfrm>
          <a:custGeom>
            <a:avLst/>
            <a:gdLst>
              <a:gd name="T0" fmla="*/ 0 w 375"/>
              <a:gd name="T1" fmla="*/ 2147483647 h 262"/>
              <a:gd name="T2" fmla="*/ 0 w 375"/>
              <a:gd name="T3" fmla="*/ 2147483647 h 262"/>
              <a:gd name="T4" fmla="*/ 2147483647 w 375"/>
              <a:gd name="T5" fmla="*/ 0 h 262"/>
              <a:gd name="T6" fmla="*/ 2147483647 w 375"/>
              <a:gd name="T7" fmla="*/ 0 h 2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5" h="262">
                <a:moveTo>
                  <a:pt x="0" y="262"/>
                </a:moveTo>
                <a:cubicBezTo>
                  <a:pt x="0" y="110"/>
                  <a:pt x="0" y="110"/>
                  <a:pt x="0" y="110"/>
                </a:cubicBezTo>
                <a:cubicBezTo>
                  <a:pt x="0" y="49"/>
                  <a:pt x="49" y="0"/>
                  <a:pt x="110" y="0"/>
                </a:cubicBezTo>
                <a:cubicBezTo>
                  <a:pt x="375" y="0"/>
                  <a:pt x="375" y="0"/>
                  <a:pt x="375" y="0"/>
                </a:cubicBezTo>
              </a:path>
            </a:pathLst>
          </a:custGeom>
          <a:noFill/>
          <a:ln w="90551" cap="flat">
            <a:solidFill>
              <a:srgbClr val="33996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855885" y="3260725"/>
            <a:ext cx="323850" cy="198438"/>
          </a:xfrm>
          <a:custGeom>
            <a:avLst/>
            <a:gdLst>
              <a:gd name="T0" fmla="*/ 2147483647 w 67"/>
              <a:gd name="T1" fmla="*/ 2147483647 h 41"/>
              <a:gd name="T2" fmla="*/ 2147483647 w 67"/>
              <a:gd name="T3" fmla="*/ 0 h 41"/>
              <a:gd name="T4" fmla="*/ 2147483647 w 67"/>
              <a:gd name="T5" fmla="*/ 2147483647 h 41"/>
              <a:gd name="T6" fmla="*/ 0 w 67"/>
              <a:gd name="T7" fmla="*/ 0 h 41"/>
              <a:gd name="T8" fmla="*/ 2147483647 w 67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" h="41">
                <a:moveTo>
                  <a:pt x="34" y="12"/>
                </a:moveTo>
                <a:cubicBezTo>
                  <a:pt x="41" y="4"/>
                  <a:pt x="57" y="0"/>
                  <a:pt x="67" y="0"/>
                </a:cubicBezTo>
                <a:cubicBezTo>
                  <a:pt x="53" y="11"/>
                  <a:pt x="41" y="24"/>
                  <a:pt x="34" y="41"/>
                </a:cubicBezTo>
                <a:cubicBezTo>
                  <a:pt x="27" y="24"/>
                  <a:pt x="14" y="11"/>
                  <a:pt x="0" y="0"/>
                </a:cubicBezTo>
                <a:cubicBezTo>
                  <a:pt x="12" y="1"/>
                  <a:pt x="25" y="4"/>
                  <a:pt x="34" y="12"/>
                </a:cubicBez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389785" y="2816225"/>
            <a:ext cx="2243137" cy="561975"/>
          </a:xfrm>
          <a:custGeom>
            <a:avLst/>
            <a:gdLst>
              <a:gd name="T0" fmla="*/ 2147483647 w 287"/>
              <a:gd name="T1" fmla="*/ 2147483647 h 166"/>
              <a:gd name="T2" fmla="*/ 2147483647 w 287"/>
              <a:gd name="T3" fmla="*/ 2147483647 h 166"/>
              <a:gd name="T4" fmla="*/ 2147483647 w 287"/>
              <a:gd name="T5" fmla="*/ 0 h 166"/>
              <a:gd name="T6" fmla="*/ 0 w 287"/>
              <a:gd name="T7" fmla="*/ 0 h 1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7" h="166">
                <a:moveTo>
                  <a:pt x="287" y="166"/>
                </a:moveTo>
                <a:cubicBezTo>
                  <a:pt x="287" y="110"/>
                  <a:pt x="287" y="110"/>
                  <a:pt x="287" y="110"/>
                </a:cubicBezTo>
                <a:cubicBezTo>
                  <a:pt x="287" y="49"/>
                  <a:pt x="237" y="0"/>
                  <a:pt x="177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90551" cap="flat">
            <a:solidFill>
              <a:srgbClr val="8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8423372" y="3284538"/>
            <a:ext cx="404813" cy="249237"/>
          </a:xfrm>
          <a:custGeom>
            <a:avLst/>
            <a:gdLst>
              <a:gd name="T0" fmla="*/ 2147483647 w 67"/>
              <a:gd name="T1" fmla="*/ 2147483647 h 41"/>
              <a:gd name="T2" fmla="*/ 0 w 67"/>
              <a:gd name="T3" fmla="*/ 0 h 41"/>
              <a:gd name="T4" fmla="*/ 2147483647 w 67"/>
              <a:gd name="T5" fmla="*/ 2147483647 h 41"/>
              <a:gd name="T6" fmla="*/ 2147483647 w 67"/>
              <a:gd name="T7" fmla="*/ 0 h 41"/>
              <a:gd name="T8" fmla="*/ 2147483647 w 67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" h="41">
                <a:moveTo>
                  <a:pt x="34" y="12"/>
                </a:moveTo>
                <a:cubicBezTo>
                  <a:pt x="26" y="4"/>
                  <a:pt x="11" y="0"/>
                  <a:pt x="0" y="0"/>
                </a:cubicBezTo>
                <a:cubicBezTo>
                  <a:pt x="15" y="11"/>
                  <a:pt x="27" y="24"/>
                  <a:pt x="34" y="41"/>
                </a:cubicBezTo>
                <a:cubicBezTo>
                  <a:pt x="41" y="24"/>
                  <a:pt x="54" y="11"/>
                  <a:pt x="67" y="0"/>
                </a:cubicBezTo>
                <a:cubicBezTo>
                  <a:pt x="56" y="1"/>
                  <a:pt x="42" y="4"/>
                  <a:pt x="34" y="12"/>
                </a:cubicBez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2651222" y="4278313"/>
            <a:ext cx="2098675" cy="823912"/>
          </a:xfrm>
          <a:custGeom>
            <a:avLst/>
            <a:gdLst>
              <a:gd name="T0" fmla="*/ 0 w 286"/>
              <a:gd name="T1" fmla="*/ 0 h 179"/>
              <a:gd name="T2" fmla="*/ 0 w 286"/>
              <a:gd name="T3" fmla="*/ 2147483647 h 179"/>
              <a:gd name="T4" fmla="*/ 2147483647 w 286"/>
              <a:gd name="T5" fmla="*/ 2147483647 h 179"/>
              <a:gd name="T6" fmla="*/ 2147483647 w 286"/>
              <a:gd name="T7" fmla="*/ 2147483647 h 1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6" h="179">
                <a:moveTo>
                  <a:pt x="0" y="0"/>
                </a:moveTo>
                <a:cubicBezTo>
                  <a:pt x="0" y="69"/>
                  <a:pt x="0" y="69"/>
                  <a:pt x="0" y="69"/>
                </a:cubicBezTo>
                <a:cubicBezTo>
                  <a:pt x="0" y="130"/>
                  <a:pt x="50" y="179"/>
                  <a:pt x="110" y="179"/>
                </a:cubicBezTo>
                <a:cubicBezTo>
                  <a:pt x="286" y="179"/>
                  <a:pt x="286" y="179"/>
                  <a:pt x="286" y="179"/>
                </a:cubicBezTo>
              </a:path>
            </a:pathLst>
          </a:custGeom>
          <a:noFill/>
          <a:ln w="90551" cap="flat">
            <a:solidFill>
              <a:srgbClr val="FF66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2475010" y="4133850"/>
            <a:ext cx="350837" cy="233363"/>
          </a:xfrm>
          <a:custGeom>
            <a:avLst/>
            <a:gdLst>
              <a:gd name="T0" fmla="*/ 2147483647 w 67"/>
              <a:gd name="T1" fmla="*/ 2147483647 h 41"/>
              <a:gd name="T2" fmla="*/ 2147483647 w 67"/>
              <a:gd name="T3" fmla="*/ 2147483647 h 41"/>
              <a:gd name="T4" fmla="*/ 2147483647 w 67"/>
              <a:gd name="T5" fmla="*/ 0 h 41"/>
              <a:gd name="T6" fmla="*/ 0 w 67"/>
              <a:gd name="T7" fmla="*/ 2147483647 h 41"/>
              <a:gd name="T8" fmla="*/ 2147483647 w 67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" h="41">
                <a:moveTo>
                  <a:pt x="33" y="29"/>
                </a:moveTo>
                <a:cubicBezTo>
                  <a:pt x="41" y="37"/>
                  <a:pt x="56" y="40"/>
                  <a:pt x="67" y="41"/>
                </a:cubicBezTo>
                <a:cubicBezTo>
                  <a:pt x="52" y="30"/>
                  <a:pt x="40" y="16"/>
                  <a:pt x="33" y="0"/>
                </a:cubicBezTo>
                <a:cubicBezTo>
                  <a:pt x="26" y="16"/>
                  <a:pt x="13" y="30"/>
                  <a:pt x="0" y="41"/>
                </a:cubicBezTo>
                <a:cubicBezTo>
                  <a:pt x="11" y="40"/>
                  <a:pt x="25" y="37"/>
                  <a:pt x="33" y="29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2006697" y="4127500"/>
            <a:ext cx="2633663" cy="2084388"/>
          </a:xfrm>
          <a:custGeom>
            <a:avLst/>
            <a:gdLst>
              <a:gd name="T0" fmla="*/ 2147483647 w 329"/>
              <a:gd name="T1" fmla="*/ 2147483647 h 299"/>
              <a:gd name="T2" fmla="*/ 2147483647 w 329"/>
              <a:gd name="T3" fmla="*/ 2147483647 h 299"/>
              <a:gd name="T4" fmla="*/ 0 w 329"/>
              <a:gd name="T5" fmla="*/ 2147483647 h 299"/>
              <a:gd name="T6" fmla="*/ 0 w 329"/>
              <a:gd name="T7" fmla="*/ 0 h 2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9" h="299">
                <a:moveTo>
                  <a:pt x="329" y="299"/>
                </a:moveTo>
                <a:cubicBezTo>
                  <a:pt x="110" y="299"/>
                  <a:pt x="110" y="299"/>
                  <a:pt x="110" y="299"/>
                </a:cubicBezTo>
                <a:cubicBezTo>
                  <a:pt x="49" y="299"/>
                  <a:pt x="0" y="250"/>
                  <a:pt x="0" y="189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90551" cap="flat">
            <a:solidFill>
              <a:srgbClr val="CC006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513360" y="6032500"/>
            <a:ext cx="223837" cy="363538"/>
          </a:xfrm>
          <a:custGeom>
            <a:avLst/>
            <a:gdLst>
              <a:gd name="T0" fmla="*/ 2147483647 w 41"/>
              <a:gd name="T1" fmla="*/ 2147483647 h 67"/>
              <a:gd name="T2" fmla="*/ 0 w 41"/>
              <a:gd name="T3" fmla="*/ 0 h 67"/>
              <a:gd name="T4" fmla="*/ 2147483647 w 41"/>
              <a:gd name="T5" fmla="*/ 2147483647 h 67"/>
              <a:gd name="T6" fmla="*/ 0 w 41"/>
              <a:gd name="T7" fmla="*/ 2147483647 h 67"/>
              <a:gd name="T8" fmla="*/ 2147483647 w 41"/>
              <a:gd name="T9" fmla="*/ 214748364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" h="67">
                <a:moveTo>
                  <a:pt x="12" y="33"/>
                </a:moveTo>
                <a:cubicBezTo>
                  <a:pt x="4" y="26"/>
                  <a:pt x="1" y="10"/>
                  <a:pt x="0" y="0"/>
                </a:cubicBezTo>
                <a:cubicBezTo>
                  <a:pt x="11" y="14"/>
                  <a:pt x="25" y="26"/>
                  <a:pt x="41" y="33"/>
                </a:cubicBezTo>
                <a:cubicBezTo>
                  <a:pt x="25" y="40"/>
                  <a:pt x="11" y="53"/>
                  <a:pt x="0" y="67"/>
                </a:cubicBezTo>
                <a:cubicBezTo>
                  <a:pt x="1" y="55"/>
                  <a:pt x="4" y="42"/>
                  <a:pt x="12" y="33"/>
                </a:cubicBezTo>
                <a:close/>
              </a:path>
            </a:pathLst>
          </a:custGeom>
          <a:solidFill>
            <a:srgbClr val="CC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6399310" y="4232275"/>
            <a:ext cx="3176587" cy="1979613"/>
          </a:xfrm>
          <a:custGeom>
            <a:avLst/>
            <a:gdLst>
              <a:gd name="T0" fmla="*/ 2147483647 w 369"/>
              <a:gd name="T1" fmla="*/ 0 h 272"/>
              <a:gd name="T2" fmla="*/ 2147483647 w 369"/>
              <a:gd name="T3" fmla="*/ 2147483647 h 272"/>
              <a:gd name="T4" fmla="*/ 2147483647 w 369"/>
              <a:gd name="T5" fmla="*/ 2147483647 h 272"/>
              <a:gd name="T6" fmla="*/ 0 w 369"/>
              <a:gd name="T7" fmla="*/ 2147483647 h 2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9" h="272">
                <a:moveTo>
                  <a:pt x="369" y="0"/>
                </a:moveTo>
                <a:cubicBezTo>
                  <a:pt x="369" y="162"/>
                  <a:pt x="369" y="162"/>
                  <a:pt x="369" y="162"/>
                </a:cubicBezTo>
                <a:cubicBezTo>
                  <a:pt x="369" y="223"/>
                  <a:pt x="320" y="272"/>
                  <a:pt x="259" y="272"/>
                </a:cubicBezTo>
                <a:cubicBezTo>
                  <a:pt x="0" y="272"/>
                  <a:pt x="0" y="272"/>
                  <a:pt x="0" y="272"/>
                </a:cubicBezTo>
              </a:path>
            </a:pathLst>
          </a:custGeom>
          <a:noFill/>
          <a:ln w="90551" cap="flat">
            <a:solidFill>
              <a:srgbClr val="CC006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383810" y="4090988"/>
            <a:ext cx="407987" cy="249237"/>
          </a:xfrm>
          <a:custGeom>
            <a:avLst/>
            <a:gdLst>
              <a:gd name="T0" fmla="*/ 2147483647 w 67"/>
              <a:gd name="T1" fmla="*/ 2147483647 h 41"/>
              <a:gd name="T2" fmla="*/ 0 w 67"/>
              <a:gd name="T3" fmla="*/ 2147483647 h 41"/>
              <a:gd name="T4" fmla="*/ 2147483647 w 67"/>
              <a:gd name="T5" fmla="*/ 0 h 41"/>
              <a:gd name="T6" fmla="*/ 2147483647 w 67"/>
              <a:gd name="T7" fmla="*/ 2147483647 h 41"/>
              <a:gd name="T8" fmla="*/ 2147483647 w 67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" h="41">
                <a:moveTo>
                  <a:pt x="33" y="29"/>
                </a:moveTo>
                <a:cubicBezTo>
                  <a:pt x="26" y="37"/>
                  <a:pt x="10" y="40"/>
                  <a:pt x="0" y="41"/>
                </a:cubicBezTo>
                <a:cubicBezTo>
                  <a:pt x="14" y="30"/>
                  <a:pt x="26" y="16"/>
                  <a:pt x="33" y="0"/>
                </a:cubicBezTo>
                <a:cubicBezTo>
                  <a:pt x="40" y="16"/>
                  <a:pt x="53" y="30"/>
                  <a:pt x="67" y="41"/>
                </a:cubicBezTo>
                <a:cubicBezTo>
                  <a:pt x="55" y="40"/>
                  <a:pt x="42" y="37"/>
                  <a:pt x="33" y="29"/>
                </a:cubicBezTo>
                <a:close/>
              </a:path>
            </a:pathLst>
          </a:custGeom>
          <a:solidFill>
            <a:srgbClr val="CC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7"/>
          <p:cNvSpPr>
            <a:spLocks/>
          </p:cNvSpPr>
          <p:nvPr/>
        </p:nvSpPr>
        <p:spPr bwMode="auto">
          <a:xfrm>
            <a:off x="4780060" y="4595813"/>
            <a:ext cx="1612900" cy="763587"/>
          </a:xfrm>
          <a:custGeom>
            <a:avLst/>
            <a:gdLst>
              <a:gd name="T0" fmla="*/ 2147483647 w 276"/>
              <a:gd name="T1" fmla="*/ 2147483647 h 163"/>
              <a:gd name="T2" fmla="*/ 2147483647 w 276"/>
              <a:gd name="T3" fmla="*/ 2147483647 h 163"/>
              <a:gd name="T4" fmla="*/ 917075143 w 276"/>
              <a:gd name="T5" fmla="*/ 2147483647 h 163"/>
              <a:gd name="T6" fmla="*/ 0 w 276"/>
              <a:gd name="T7" fmla="*/ 2147483647 h 163"/>
              <a:gd name="T8" fmla="*/ 0 w 276"/>
              <a:gd name="T9" fmla="*/ 960274270 h 163"/>
              <a:gd name="T10" fmla="*/ 917075143 w 276"/>
              <a:gd name="T11" fmla="*/ 0 h 163"/>
              <a:gd name="T12" fmla="*/ 2147483647 w 276"/>
              <a:gd name="T13" fmla="*/ 0 h 163"/>
              <a:gd name="T14" fmla="*/ 2147483647 w 276"/>
              <a:gd name="T15" fmla="*/ 960274270 h 163"/>
              <a:gd name="T16" fmla="*/ 2147483647 w 276"/>
              <a:gd name="T17" fmla="*/ 2147483647 h 1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6" h="163">
                <a:moveTo>
                  <a:pt x="276" y="138"/>
                </a:moveTo>
                <a:cubicBezTo>
                  <a:pt x="276" y="152"/>
                  <a:pt x="264" y="163"/>
                  <a:pt x="251" y="163"/>
                </a:cubicBezTo>
                <a:cubicBezTo>
                  <a:pt x="25" y="163"/>
                  <a:pt x="25" y="163"/>
                  <a:pt x="25" y="163"/>
                </a:cubicBezTo>
                <a:cubicBezTo>
                  <a:pt x="11" y="163"/>
                  <a:pt x="0" y="152"/>
                  <a:pt x="0" y="138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1" y="0"/>
                  <a:pt x="25" y="0"/>
                </a:cubicBezTo>
                <a:cubicBezTo>
                  <a:pt x="251" y="0"/>
                  <a:pt x="251" y="0"/>
                  <a:pt x="251" y="0"/>
                </a:cubicBezTo>
                <a:cubicBezTo>
                  <a:pt x="264" y="0"/>
                  <a:pt x="276" y="12"/>
                  <a:pt x="276" y="26"/>
                </a:cubicBezTo>
                <a:lnTo>
                  <a:pt x="276" y="138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5" name="Freeform 18"/>
          <p:cNvSpPr>
            <a:spLocks/>
          </p:cNvSpPr>
          <p:nvPr/>
        </p:nvSpPr>
        <p:spPr bwMode="auto">
          <a:xfrm>
            <a:off x="2995710" y="2817813"/>
            <a:ext cx="1716087" cy="514350"/>
          </a:xfrm>
          <a:custGeom>
            <a:avLst/>
            <a:gdLst>
              <a:gd name="T0" fmla="*/ 2147483647 w 248"/>
              <a:gd name="T1" fmla="*/ 0 h 199"/>
              <a:gd name="T2" fmla="*/ 2147483647 w 248"/>
              <a:gd name="T3" fmla="*/ 0 h 199"/>
              <a:gd name="T4" fmla="*/ 0 w 248"/>
              <a:gd name="T5" fmla="*/ 2147483647 h 199"/>
              <a:gd name="T6" fmla="*/ 0 w 248"/>
              <a:gd name="T7" fmla="*/ 2147483647 h 1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8" h="199">
                <a:moveTo>
                  <a:pt x="248" y="0"/>
                </a:moveTo>
                <a:cubicBezTo>
                  <a:pt x="110" y="0"/>
                  <a:pt x="110" y="0"/>
                  <a:pt x="110" y="0"/>
                </a:cubicBezTo>
                <a:cubicBezTo>
                  <a:pt x="50" y="0"/>
                  <a:pt x="0" y="49"/>
                  <a:pt x="0" y="110"/>
                </a:cubicBezTo>
                <a:cubicBezTo>
                  <a:pt x="0" y="199"/>
                  <a:pt x="0" y="199"/>
                  <a:pt x="0" y="199"/>
                </a:cubicBezTo>
              </a:path>
            </a:pathLst>
          </a:custGeom>
          <a:noFill/>
          <a:ln w="90488" cap="flat">
            <a:solidFill>
              <a:srgbClr val="8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9"/>
          <p:cNvSpPr>
            <a:spLocks/>
          </p:cNvSpPr>
          <p:nvPr/>
        </p:nvSpPr>
        <p:spPr bwMode="auto">
          <a:xfrm rot="5400000">
            <a:off x="2855216" y="3115469"/>
            <a:ext cx="249237" cy="409575"/>
          </a:xfrm>
          <a:custGeom>
            <a:avLst/>
            <a:gdLst>
              <a:gd name="T0" fmla="*/ 2147483647 w 41"/>
              <a:gd name="T1" fmla="*/ 2147483647 h 67"/>
              <a:gd name="T2" fmla="*/ 0 w 41"/>
              <a:gd name="T3" fmla="*/ 2147483647 h 67"/>
              <a:gd name="T4" fmla="*/ 2147483647 w 41"/>
              <a:gd name="T5" fmla="*/ 2147483647 h 67"/>
              <a:gd name="T6" fmla="*/ 0 w 41"/>
              <a:gd name="T7" fmla="*/ 0 h 67"/>
              <a:gd name="T8" fmla="*/ 2147483647 w 41"/>
              <a:gd name="T9" fmla="*/ 214748364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" h="67">
                <a:moveTo>
                  <a:pt x="12" y="34"/>
                </a:moveTo>
                <a:cubicBezTo>
                  <a:pt x="4" y="41"/>
                  <a:pt x="0" y="57"/>
                  <a:pt x="0" y="67"/>
                </a:cubicBezTo>
                <a:cubicBezTo>
                  <a:pt x="11" y="53"/>
                  <a:pt x="24" y="41"/>
                  <a:pt x="41" y="34"/>
                </a:cubicBezTo>
                <a:cubicBezTo>
                  <a:pt x="24" y="27"/>
                  <a:pt x="11" y="14"/>
                  <a:pt x="0" y="0"/>
                </a:cubicBezTo>
                <a:cubicBezTo>
                  <a:pt x="1" y="11"/>
                  <a:pt x="4" y="25"/>
                  <a:pt x="12" y="34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0"/>
          <p:cNvSpPr>
            <a:spLocks/>
          </p:cNvSpPr>
          <p:nvPr/>
        </p:nvSpPr>
        <p:spPr bwMode="auto">
          <a:xfrm>
            <a:off x="6386610" y="4899025"/>
            <a:ext cx="249237" cy="406400"/>
          </a:xfrm>
          <a:custGeom>
            <a:avLst/>
            <a:gdLst>
              <a:gd name="T0" fmla="*/ 2147483647 w 41"/>
              <a:gd name="T1" fmla="*/ 2147483647 h 67"/>
              <a:gd name="T2" fmla="*/ 2147483647 w 41"/>
              <a:gd name="T3" fmla="*/ 0 h 67"/>
              <a:gd name="T4" fmla="*/ 0 w 41"/>
              <a:gd name="T5" fmla="*/ 2147483647 h 67"/>
              <a:gd name="T6" fmla="*/ 2147483647 w 41"/>
              <a:gd name="T7" fmla="*/ 2147483647 h 67"/>
              <a:gd name="T8" fmla="*/ 2147483647 w 41"/>
              <a:gd name="T9" fmla="*/ 214748364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" h="67">
                <a:moveTo>
                  <a:pt x="29" y="33"/>
                </a:moveTo>
                <a:cubicBezTo>
                  <a:pt x="37" y="26"/>
                  <a:pt x="41" y="10"/>
                  <a:pt x="41" y="0"/>
                </a:cubicBezTo>
                <a:cubicBezTo>
                  <a:pt x="30" y="14"/>
                  <a:pt x="17" y="26"/>
                  <a:pt x="0" y="33"/>
                </a:cubicBezTo>
                <a:cubicBezTo>
                  <a:pt x="17" y="40"/>
                  <a:pt x="30" y="53"/>
                  <a:pt x="41" y="67"/>
                </a:cubicBezTo>
                <a:cubicBezTo>
                  <a:pt x="40" y="55"/>
                  <a:pt x="37" y="42"/>
                  <a:pt x="29" y="33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1"/>
          <p:cNvSpPr>
            <a:spLocks/>
          </p:cNvSpPr>
          <p:nvPr/>
        </p:nvSpPr>
        <p:spPr bwMode="auto">
          <a:xfrm>
            <a:off x="6399310" y="4257675"/>
            <a:ext cx="942975" cy="560388"/>
          </a:xfrm>
          <a:custGeom>
            <a:avLst/>
            <a:gdLst>
              <a:gd name="T0" fmla="*/ 0 w 248"/>
              <a:gd name="T1" fmla="*/ 2147483647 h 207"/>
              <a:gd name="T2" fmla="*/ 2147483647 w 248"/>
              <a:gd name="T3" fmla="*/ 2147483647 h 207"/>
              <a:gd name="T4" fmla="*/ 2147483647 w 248"/>
              <a:gd name="T5" fmla="*/ 2147483647 h 207"/>
              <a:gd name="T6" fmla="*/ 2147483647 w 248"/>
              <a:gd name="T7" fmla="*/ 0 h 20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8" h="207">
                <a:moveTo>
                  <a:pt x="0" y="207"/>
                </a:moveTo>
                <a:cubicBezTo>
                  <a:pt x="138" y="207"/>
                  <a:pt x="138" y="207"/>
                  <a:pt x="138" y="207"/>
                </a:cubicBezTo>
                <a:cubicBezTo>
                  <a:pt x="198" y="207"/>
                  <a:pt x="248" y="158"/>
                  <a:pt x="248" y="97"/>
                </a:cubicBezTo>
                <a:cubicBezTo>
                  <a:pt x="248" y="0"/>
                  <a:pt x="248" y="0"/>
                  <a:pt x="248" y="0"/>
                </a:cubicBezTo>
              </a:path>
            </a:pathLst>
          </a:custGeom>
          <a:noFill/>
          <a:ln w="90551" cap="flat">
            <a:solidFill>
              <a:srgbClr val="FF66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2"/>
          <p:cNvSpPr>
            <a:spLocks/>
          </p:cNvSpPr>
          <p:nvPr/>
        </p:nvSpPr>
        <p:spPr bwMode="auto">
          <a:xfrm>
            <a:off x="4754660" y="1565275"/>
            <a:ext cx="1671637" cy="614363"/>
          </a:xfrm>
          <a:custGeom>
            <a:avLst/>
            <a:gdLst>
              <a:gd name="T0" fmla="*/ 2147483647 w 276"/>
              <a:gd name="T1" fmla="*/ 2147483647 h 163"/>
              <a:gd name="T2" fmla="*/ 2147483647 w 276"/>
              <a:gd name="T3" fmla="*/ 2147483647 h 163"/>
              <a:gd name="T4" fmla="*/ 917074594 w 276"/>
              <a:gd name="T5" fmla="*/ 2147483647 h 163"/>
              <a:gd name="T6" fmla="*/ 0 w 276"/>
              <a:gd name="T7" fmla="*/ 2147483647 h 163"/>
              <a:gd name="T8" fmla="*/ 0 w 276"/>
              <a:gd name="T9" fmla="*/ 570577503 h 163"/>
              <a:gd name="T10" fmla="*/ 917074594 w 276"/>
              <a:gd name="T11" fmla="*/ 0 h 163"/>
              <a:gd name="T12" fmla="*/ 2147483647 w 276"/>
              <a:gd name="T13" fmla="*/ 0 h 163"/>
              <a:gd name="T14" fmla="*/ 2147483647 w 276"/>
              <a:gd name="T15" fmla="*/ 570577503 h 163"/>
              <a:gd name="T16" fmla="*/ 2147483647 w 276"/>
              <a:gd name="T17" fmla="*/ 2147483647 h 1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6" h="163">
                <a:moveTo>
                  <a:pt x="276" y="138"/>
                </a:moveTo>
                <a:cubicBezTo>
                  <a:pt x="276" y="152"/>
                  <a:pt x="264" y="163"/>
                  <a:pt x="251" y="163"/>
                </a:cubicBezTo>
                <a:cubicBezTo>
                  <a:pt x="25" y="163"/>
                  <a:pt x="25" y="163"/>
                  <a:pt x="25" y="163"/>
                </a:cubicBezTo>
                <a:cubicBezTo>
                  <a:pt x="11" y="163"/>
                  <a:pt x="0" y="152"/>
                  <a:pt x="0" y="138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1" y="0"/>
                  <a:pt x="25" y="0"/>
                </a:cubicBezTo>
                <a:cubicBezTo>
                  <a:pt x="251" y="0"/>
                  <a:pt x="251" y="0"/>
                  <a:pt x="251" y="0"/>
                </a:cubicBezTo>
                <a:cubicBezTo>
                  <a:pt x="264" y="0"/>
                  <a:pt x="276" y="12"/>
                  <a:pt x="276" y="26"/>
                </a:cubicBezTo>
                <a:lnTo>
                  <a:pt x="276" y="138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30" name="Freeform 23"/>
          <p:cNvSpPr>
            <a:spLocks/>
          </p:cNvSpPr>
          <p:nvPr/>
        </p:nvSpPr>
        <p:spPr bwMode="auto">
          <a:xfrm>
            <a:off x="8182072" y="3513138"/>
            <a:ext cx="1673225" cy="600075"/>
          </a:xfrm>
          <a:custGeom>
            <a:avLst/>
            <a:gdLst>
              <a:gd name="T0" fmla="*/ 2147483647 w 276"/>
              <a:gd name="T1" fmla="*/ 2147483647 h 163"/>
              <a:gd name="T2" fmla="*/ 2147483647 w 276"/>
              <a:gd name="T3" fmla="*/ 2147483647 h 163"/>
              <a:gd name="T4" fmla="*/ 918818772 w 276"/>
              <a:gd name="T5" fmla="*/ 2147483647 h 163"/>
              <a:gd name="T6" fmla="*/ 0 w 276"/>
              <a:gd name="T7" fmla="*/ 2147483647 h 163"/>
              <a:gd name="T8" fmla="*/ 0 w 276"/>
              <a:gd name="T9" fmla="*/ 957200760 h 163"/>
              <a:gd name="T10" fmla="*/ 918818772 w 276"/>
              <a:gd name="T11" fmla="*/ 0 h 163"/>
              <a:gd name="T12" fmla="*/ 2147483647 w 276"/>
              <a:gd name="T13" fmla="*/ 0 h 163"/>
              <a:gd name="T14" fmla="*/ 2147483647 w 276"/>
              <a:gd name="T15" fmla="*/ 957200760 h 163"/>
              <a:gd name="T16" fmla="*/ 2147483647 w 276"/>
              <a:gd name="T17" fmla="*/ 2147483647 h 1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6" h="163">
                <a:moveTo>
                  <a:pt x="276" y="137"/>
                </a:moveTo>
                <a:cubicBezTo>
                  <a:pt x="276" y="151"/>
                  <a:pt x="264" y="163"/>
                  <a:pt x="251" y="163"/>
                </a:cubicBezTo>
                <a:cubicBezTo>
                  <a:pt x="25" y="163"/>
                  <a:pt x="25" y="163"/>
                  <a:pt x="25" y="163"/>
                </a:cubicBezTo>
                <a:cubicBezTo>
                  <a:pt x="11" y="163"/>
                  <a:pt x="0" y="151"/>
                  <a:pt x="0" y="13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1"/>
                  <a:pt x="11" y="0"/>
                  <a:pt x="25" y="0"/>
                </a:cubicBezTo>
                <a:cubicBezTo>
                  <a:pt x="251" y="0"/>
                  <a:pt x="251" y="0"/>
                  <a:pt x="251" y="0"/>
                </a:cubicBezTo>
                <a:cubicBezTo>
                  <a:pt x="264" y="0"/>
                  <a:pt x="276" y="11"/>
                  <a:pt x="276" y="26"/>
                </a:cubicBezTo>
                <a:lnTo>
                  <a:pt x="276" y="137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Freeform 24"/>
          <p:cNvSpPr>
            <a:spLocks/>
          </p:cNvSpPr>
          <p:nvPr/>
        </p:nvSpPr>
        <p:spPr bwMode="auto">
          <a:xfrm>
            <a:off x="1692372" y="3424238"/>
            <a:ext cx="1835150" cy="688975"/>
          </a:xfrm>
          <a:custGeom>
            <a:avLst/>
            <a:gdLst>
              <a:gd name="T0" fmla="*/ 2147483647 w 276"/>
              <a:gd name="T1" fmla="*/ 2147483647 h 163"/>
              <a:gd name="T2" fmla="*/ 2147483647 w 276"/>
              <a:gd name="T3" fmla="*/ 2147483647 h 163"/>
              <a:gd name="T4" fmla="*/ 918818772 w 276"/>
              <a:gd name="T5" fmla="*/ 2147483647 h 163"/>
              <a:gd name="T6" fmla="*/ 0 w 276"/>
              <a:gd name="T7" fmla="*/ 2147483647 h 163"/>
              <a:gd name="T8" fmla="*/ 0 w 276"/>
              <a:gd name="T9" fmla="*/ 957200760 h 163"/>
              <a:gd name="T10" fmla="*/ 918818772 w 276"/>
              <a:gd name="T11" fmla="*/ 0 h 163"/>
              <a:gd name="T12" fmla="*/ 2147483647 w 276"/>
              <a:gd name="T13" fmla="*/ 0 h 163"/>
              <a:gd name="T14" fmla="*/ 2147483647 w 276"/>
              <a:gd name="T15" fmla="*/ 957200760 h 163"/>
              <a:gd name="T16" fmla="*/ 2147483647 w 276"/>
              <a:gd name="T17" fmla="*/ 2147483647 h 1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6" h="163">
                <a:moveTo>
                  <a:pt x="276" y="137"/>
                </a:moveTo>
                <a:cubicBezTo>
                  <a:pt x="276" y="151"/>
                  <a:pt x="265" y="163"/>
                  <a:pt x="251" y="163"/>
                </a:cubicBezTo>
                <a:cubicBezTo>
                  <a:pt x="25" y="163"/>
                  <a:pt x="25" y="163"/>
                  <a:pt x="25" y="163"/>
                </a:cubicBezTo>
                <a:cubicBezTo>
                  <a:pt x="12" y="163"/>
                  <a:pt x="0" y="151"/>
                  <a:pt x="0" y="13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1"/>
                  <a:pt x="12" y="0"/>
                  <a:pt x="25" y="0"/>
                </a:cubicBezTo>
                <a:cubicBezTo>
                  <a:pt x="251" y="0"/>
                  <a:pt x="251" y="0"/>
                  <a:pt x="251" y="0"/>
                </a:cubicBezTo>
                <a:cubicBezTo>
                  <a:pt x="265" y="0"/>
                  <a:pt x="276" y="11"/>
                  <a:pt x="276" y="26"/>
                </a:cubicBezTo>
                <a:lnTo>
                  <a:pt x="276" y="137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5019772" y="1735138"/>
            <a:ext cx="12017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cs typeface="Arial" pitchFamily="34" charset="0"/>
              </a:rPr>
              <a:t>Government</a:t>
            </a:r>
            <a:endParaRPr lang="en-US" b="1">
              <a:cs typeface="Arial" pitchFamily="34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288060" y="4829175"/>
            <a:ext cx="522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cs typeface="Arial" pitchFamily="34" charset="0"/>
              </a:rPr>
              <a:t>Firms</a:t>
            </a:r>
            <a:endParaRPr lang="en-US" b="1">
              <a:cs typeface="Arial" pitchFamily="34" charset="0"/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 rot="10817026" flipV="1">
            <a:off x="1746347" y="3535363"/>
            <a:ext cx="1714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cs typeface="Arial" pitchFamily="34" charset="0"/>
              </a:rPr>
              <a:t>Markets for goods and services</a:t>
            </a:r>
            <a:endParaRPr lang="en-US" sz="1600" b="1">
              <a:cs typeface="Arial" pitchFamily="34" charset="0"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8270972" y="3705225"/>
            <a:ext cx="1500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cs typeface="Arial" pitchFamily="34" charset="0"/>
              </a:rPr>
              <a:t>Financial Markets</a:t>
            </a:r>
            <a:endParaRPr lang="en-US" sz="1600" b="1">
              <a:cs typeface="Arial" pitchFamily="34" charset="0"/>
            </a:endParaRPr>
          </a:p>
        </p:txBody>
      </p:sp>
      <p:sp>
        <p:nvSpPr>
          <p:cNvPr id="36" name="Freeform 39"/>
          <p:cNvSpPr>
            <a:spLocks/>
          </p:cNvSpPr>
          <p:nvPr/>
        </p:nvSpPr>
        <p:spPr bwMode="auto">
          <a:xfrm>
            <a:off x="4719735" y="2659063"/>
            <a:ext cx="1671637" cy="569912"/>
          </a:xfrm>
          <a:custGeom>
            <a:avLst/>
            <a:gdLst>
              <a:gd name="T0" fmla="*/ 2147483647 w 276"/>
              <a:gd name="T1" fmla="*/ 2147483647 h 163"/>
              <a:gd name="T2" fmla="*/ 2147483647 w 276"/>
              <a:gd name="T3" fmla="*/ 2147483647 h 163"/>
              <a:gd name="T4" fmla="*/ 917075143 w 276"/>
              <a:gd name="T5" fmla="*/ 2147483647 h 163"/>
              <a:gd name="T6" fmla="*/ 0 w 276"/>
              <a:gd name="T7" fmla="*/ 2147483647 h 163"/>
              <a:gd name="T8" fmla="*/ 0 w 276"/>
              <a:gd name="T9" fmla="*/ 568208908 h 163"/>
              <a:gd name="T10" fmla="*/ 917075143 w 276"/>
              <a:gd name="T11" fmla="*/ 0 h 163"/>
              <a:gd name="T12" fmla="*/ 2147483647 w 276"/>
              <a:gd name="T13" fmla="*/ 0 h 163"/>
              <a:gd name="T14" fmla="*/ 2147483647 w 276"/>
              <a:gd name="T15" fmla="*/ 568208908 h 163"/>
              <a:gd name="T16" fmla="*/ 2147483647 w 276"/>
              <a:gd name="T17" fmla="*/ 2147483647 h 1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6" h="163">
                <a:moveTo>
                  <a:pt x="276" y="138"/>
                </a:moveTo>
                <a:cubicBezTo>
                  <a:pt x="276" y="152"/>
                  <a:pt x="264" y="163"/>
                  <a:pt x="251" y="163"/>
                </a:cubicBezTo>
                <a:cubicBezTo>
                  <a:pt x="25" y="163"/>
                  <a:pt x="25" y="163"/>
                  <a:pt x="25" y="163"/>
                </a:cubicBezTo>
                <a:cubicBezTo>
                  <a:pt x="11" y="163"/>
                  <a:pt x="0" y="152"/>
                  <a:pt x="0" y="138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1" y="0"/>
                  <a:pt x="25" y="0"/>
                </a:cubicBezTo>
                <a:cubicBezTo>
                  <a:pt x="251" y="0"/>
                  <a:pt x="251" y="0"/>
                  <a:pt x="251" y="0"/>
                </a:cubicBezTo>
                <a:cubicBezTo>
                  <a:pt x="264" y="0"/>
                  <a:pt x="276" y="12"/>
                  <a:pt x="276" y="26"/>
                </a:cubicBezTo>
                <a:lnTo>
                  <a:pt x="276" y="138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37" name="Rectangle 40"/>
          <p:cNvSpPr>
            <a:spLocks noChangeArrowheads="1"/>
          </p:cNvSpPr>
          <p:nvPr/>
        </p:nvSpPr>
        <p:spPr bwMode="auto">
          <a:xfrm>
            <a:off x="5100735" y="2797175"/>
            <a:ext cx="1117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cs typeface="Arial" pitchFamily="34" charset="0"/>
              </a:rPr>
              <a:t>Households</a:t>
            </a:r>
            <a:endParaRPr lang="en-US" b="1">
              <a:cs typeface="Arial" pitchFamily="34" charset="0"/>
            </a:endParaRPr>
          </a:p>
        </p:txBody>
      </p:sp>
      <p:sp>
        <p:nvSpPr>
          <p:cNvPr id="38" name="Freeform 41"/>
          <p:cNvSpPr>
            <a:spLocks/>
          </p:cNvSpPr>
          <p:nvPr/>
        </p:nvSpPr>
        <p:spPr bwMode="auto">
          <a:xfrm>
            <a:off x="6459635" y="3532188"/>
            <a:ext cx="1673225" cy="584200"/>
          </a:xfrm>
          <a:custGeom>
            <a:avLst/>
            <a:gdLst>
              <a:gd name="T0" fmla="*/ 2147483647 w 276"/>
              <a:gd name="T1" fmla="*/ 2147483647 h 163"/>
              <a:gd name="T2" fmla="*/ 2147483647 w 276"/>
              <a:gd name="T3" fmla="*/ 2147483647 h 163"/>
              <a:gd name="T4" fmla="*/ 918818772 w 276"/>
              <a:gd name="T5" fmla="*/ 2147483647 h 163"/>
              <a:gd name="T6" fmla="*/ 0 w 276"/>
              <a:gd name="T7" fmla="*/ 2147483647 h 163"/>
              <a:gd name="T8" fmla="*/ 0 w 276"/>
              <a:gd name="T9" fmla="*/ 565845239 h 163"/>
              <a:gd name="T10" fmla="*/ 918818772 w 276"/>
              <a:gd name="T11" fmla="*/ 0 h 163"/>
              <a:gd name="T12" fmla="*/ 2147483647 w 276"/>
              <a:gd name="T13" fmla="*/ 0 h 163"/>
              <a:gd name="T14" fmla="*/ 2147483647 w 276"/>
              <a:gd name="T15" fmla="*/ 565845239 h 163"/>
              <a:gd name="T16" fmla="*/ 2147483647 w 276"/>
              <a:gd name="T17" fmla="*/ 2147483647 h 1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6" h="163">
                <a:moveTo>
                  <a:pt x="276" y="137"/>
                </a:moveTo>
                <a:cubicBezTo>
                  <a:pt x="276" y="151"/>
                  <a:pt x="264" y="163"/>
                  <a:pt x="251" y="163"/>
                </a:cubicBezTo>
                <a:cubicBezTo>
                  <a:pt x="25" y="163"/>
                  <a:pt x="25" y="163"/>
                  <a:pt x="25" y="163"/>
                </a:cubicBezTo>
                <a:cubicBezTo>
                  <a:pt x="11" y="163"/>
                  <a:pt x="0" y="151"/>
                  <a:pt x="0" y="13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1"/>
                  <a:pt x="11" y="0"/>
                  <a:pt x="25" y="0"/>
                </a:cubicBezTo>
                <a:cubicBezTo>
                  <a:pt x="251" y="0"/>
                  <a:pt x="251" y="0"/>
                  <a:pt x="251" y="0"/>
                </a:cubicBezTo>
                <a:cubicBezTo>
                  <a:pt x="264" y="0"/>
                  <a:pt x="276" y="11"/>
                  <a:pt x="276" y="26"/>
                </a:cubicBezTo>
                <a:lnTo>
                  <a:pt x="276" y="137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6678710" y="3698875"/>
            <a:ext cx="1276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cs typeface="Arial" pitchFamily="34" charset="0"/>
              </a:rPr>
              <a:t>Factor Markets</a:t>
            </a:r>
            <a:endParaRPr lang="en-US" sz="1600" b="1">
              <a:cs typeface="Arial" pitchFamily="34" charset="0"/>
            </a:endParaRPr>
          </a:p>
        </p:txBody>
      </p:sp>
      <p:sp>
        <p:nvSpPr>
          <p:cNvPr id="40" name="Freeform 43"/>
          <p:cNvSpPr>
            <a:spLocks/>
          </p:cNvSpPr>
          <p:nvPr/>
        </p:nvSpPr>
        <p:spPr bwMode="auto">
          <a:xfrm>
            <a:off x="4734022" y="5710238"/>
            <a:ext cx="1671638" cy="685800"/>
          </a:xfrm>
          <a:custGeom>
            <a:avLst/>
            <a:gdLst>
              <a:gd name="T0" fmla="*/ 2147483647 w 276"/>
              <a:gd name="T1" fmla="*/ 2147483647 h 163"/>
              <a:gd name="T2" fmla="*/ 2147483647 w 276"/>
              <a:gd name="T3" fmla="*/ 2147483647 h 163"/>
              <a:gd name="T4" fmla="*/ 917075143 w 276"/>
              <a:gd name="T5" fmla="*/ 2147483647 h 163"/>
              <a:gd name="T6" fmla="*/ 0 w 276"/>
              <a:gd name="T7" fmla="*/ 2147483647 h 163"/>
              <a:gd name="T8" fmla="*/ 0 w 276"/>
              <a:gd name="T9" fmla="*/ 460247533 h 163"/>
              <a:gd name="T10" fmla="*/ 917075143 w 276"/>
              <a:gd name="T11" fmla="*/ 0 h 163"/>
              <a:gd name="T12" fmla="*/ 2147483647 w 276"/>
              <a:gd name="T13" fmla="*/ 0 h 163"/>
              <a:gd name="T14" fmla="*/ 2147483647 w 276"/>
              <a:gd name="T15" fmla="*/ 460247533 h 163"/>
              <a:gd name="T16" fmla="*/ 2147483647 w 276"/>
              <a:gd name="T17" fmla="*/ 2147483647 h 1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6" h="163">
                <a:moveTo>
                  <a:pt x="276" y="138"/>
                </a:moveTo>
                <a:cubicBezTo>
                  <a:pt x="276" y="152"/>
                  <a:pt x="264" y="163"/>
                  <a:pt x="251" y="163"/>
                </a:cubicBezTo>
                <a:cubicBezTo>
                  <a:pt x="25" y="163"/>
                  <a:pt x="25" y="163"/>
                  <a:pt x="25" y="163"/>
                </a:cubicBezTo>
                <a:cubicBezTo>
                  <a:pt x="11" y="163"/>
                  <a:pt x="0" y="152"/>
                  <a:pt x="0" y="138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1" y="0"/>
                  <a:pt x="25" y="0"/>
                </a:cubicBezTo>
                <a:cubicBezTo>
                  <a:pt x="251" y="0"/>
                  <a:pt x="251" y="0"/>
                  <a:pt x="251" y="0"/>
                </a:cubicBezTo>
                <a:cubicBezTo>
                  <a:pt x="264" y="0"/>
                  <a:pt x="276" y="12"/>
                  <a:pt x="276" y="26"/>
                </a:cubicBezTo>
                <a:lnTo>
                  <a:pt x="276" y="138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41" name="Rectangle 44"/>
          <p:cNvSpPr>
            <a:spLocks noChangeArrowheads="1"/>
          </p:cNvSpPr>
          <p:nvPr/>
        </p:nvSpPr>
        <p:spPr bwMode="auto">
          <a:xfrm>
            <a:off x="4841972" y="5938838"/>
            <a:ext cx="1460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cs typeface="Arial" pitchFamily="34" charset="0"/>
              </a:rPr>
              <a:t>Rest of the world</a:t>
            </a:r>
            <a:endParaRPr lang="en-US" sz="1600" b="1">
              <a:cs typeface="Arial" pitchFamily="34" charset="0"/>
            </a:endParaRPr>
          </a:p>
        </p:txBody>
      </p:sp>
      <p:sp>
        <p:nvSpPr>
          <p:cNvPr id="42" name="Freeform 45"/>
          <p:cNvSpPr>
            <a:spLocks/>
          </p:cNvSpPr>
          <p:nvPr/>
        </p:nvSpPr>
        <p:spPr bwMode="auto">
          <a:xfrm flipH="1">
            <a:off x="6570760" y="3033713"/>
            <a:ext cx="796925" cy="482600"/>
          </a:xfrm>
          <a:custGeom>
            <a:avLst/>
            <a:gdLst>
              <a:gd name="T0" fmla="*/ 2147483647 w 248"/>
              <a:gd name="T1" fmla="*/ 0 h 199"/>
              <a:gd name="T2" fmla="*/ 2147483647 w 248"/>
              <a:gd name="T3" fmla="*/ 0 h 199"/>
              <a:gd name="T4" fmla="*/ 0 w 248"/>
              <a:gd name="T5" fmla="*/ 2147483647 h 199"/>
              <a:gd name="T6" fmla="*/ 0 w 248"/>
              <a:gd name="T7" fmla="*/ 2147483647 h 1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8" h="199">
                <a:moveTo>
                  <a:pt x="248" y="0"/>
                </a:moveTo>
                <a:cubicBezTo>
                  <a:pt x="110" y="0"/>
                  <a:pt x="110" y="0"/>
                  <a:pt x="110" y="0"/>
                </a:cubicBezTo>
                <a:cubicBezTo>
                  <a:pt x="50" y="0"/>
                  <a:pt x="0" y="49"/>
                  <a:pt x="0" y="110"/>
                </a:cubicBezTo>
                <a:cubicBezTo>
                  <a:pt x="0" y="199"/>
                  <a:pt x="0" y="199"/>
                  <a:pt x="0" y="199"/>
                </a:cubicBezTo>
              </a:path>
            </a:pathLst>
          </a:custGeom>
          <a:noFill/>
          <a:ln w="90488" cap="flat">
            <a:solidFill>
              <a:srgbClr val="8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46"/>
          <p:cNvSpPr>
            <a:spLocks/>
          </p:cNvSpPr>
          <p:nvPr/>
        </p:nvSpPr>
        <p:spPr bwMode="auto">
          <a:xfrm flipH="1" flipV="1">
            <a:off x="6416772" y="2928938"/>
            <a:ext cx="238125" cy="214312"/>
          </a:xfrm>
          <a:custGeom>
            <a:avLst/>
            <a:gdLst>
              <a:gd name="T0" fmla="*/ 2147483647 w 41"/>
              <a:gd name="T1" fmla="*/ 2147483647 h 67"/>
              <a:gd name="T2" fmla="*/ 0 w 41"/>
              <a:gd name="T3" fmla="*/ 2147483647 h 67"/>
              <a:gd name="T4" fmla="*/ 2147483647 w 41"/>
              <a:gd name="T5" fmla="*/ 2147483647 h 67"/>
              <a:gd name="T6" fmla="*/ 0 w 41"/>
              <a:gd name="T7" fmla="*/ 0 h 67"/>
              <a:gd name="T8" fmla="*/ 2147483647 w 41"/>
              <a:gd name="T9" fmla="*/ 214748364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" h="67">
                <a:moveTo>
                  <a:pt x="12" y="34"/>
                </a:moveTo>
                <a:cubicBezTo>
                  <a:pt x="4" y="41"/>
                  <a:pt x="0" y="57"/>
                  <a:pt x="0" y="67"/>
                </a:cubicBezTo>
                <a:cubicBezTo>
                  <a:pt x="11" y="53"/>
                  <a:pt x="24" y="41"/>
                  <a:pt x="41" y="34"/>
                </a:cubicBezTo>
                <a:cubicBezTo>
                  <a:pt x="24" y="27"/>
                  <a:pt x="11" y="14"/>
                  <a:pt x="0" y="0"/>
                </a:cubicBezTo>
                <a:cubicBezTo>
                  <a:pt x="1" y="11"/>
                  <a:pt x="4" y="25"/>
                  <a:pt x="12" y="34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47"/>
          <p:cNvSpPr>
            <a:spLocks/>
          </p:cNvSpPr>
          <p:nvPr/>
        </p:nvSpPr>
        <p:spPr bwMode="auto">
          <a:xfrm>
            <a:off x="2321022" y="4292600"/>
            <a:ext cx="2413000" cy="1619250"/>
          </a:xfrm>
          <a:custGeom>
            <a:avLst/>
            <a:gdLst>
              <a:gd name="T0" fmla="*/ 0 w 286"/>
              <a:gd name="T1" fmla="*/ 0 h 179"/>
              <a:gd name="T2" fmla="*/ 0 w 286"/>
              <a:gd name="T3" fmla="*/ 2147483647 h 179"/>
              <a:gd name="T4" fmla="*/ 2147483647 w 286"/>
              <a:gd name="T5" fmla="*/ 2147483647 h 179"/>
              <a:gd name="T6" fmla="*/ 2147483647 w 286"/>
              <a:gd name="T7" fmla="*/ 2147483647 h 1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6" h="179">
                <a:moveTo>
                  <a:pt x="0" y="0"/>
                </a:moveTo>
                <a:cubicBezTo>
                  <a:pt x="0" y="69"/>
                  <a:pt x="0" y="69"/>
                  <a:pt x="0" y="69"/>
                </a:cubicBezTo>
                <a:cubicBezTo>
                  <a:pt x="0" y="130"/>
                  <a:pt x="50" y="179"/>
                  <a:pt x="110" y="179"/>
                </a:cubicBezTo>
                <a:cubicBezTo>
                  <a:pt x="286" y="179"/>
                  <a:pt x="286" y="179"/>
                  <a:pt x="286" y="179"/>
                </a:cubicBezTo>
              </a:path>
            </a:pathLst>
          </a:custGeom>
          <a:noFill/>
          <a:ln w="90551" cap="flat">
            <a:solidFill>
              <a:srgbClr val="CC006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48"/>
          <p:cNvSpPr>
            <a:spLocks/>
          </p:cNvSpPr>
          <p:nvPr/>
        </p:nvSpPr>
        <p:spPr bwMode="auto">
          <a:xfrm>
            <a:off x="2147985" y="4119563"/>
            <a:ext cx="393700" cy="247650"/>
          </a:xfrm>
          <a:custGeom>
            <a:avLst/>
            <a:gdLst>
              <a:gd name="T0" fmla="*/ 2147483647 w 67"/>
              <a:gd name="T1" fmla="*/ 2147483647 h 41"/>
              <a:gd name="T2" fmla="*/ 2147483647 w 67"/>
              <a:gd name="T3" fmla="*/ 2147483647 h 41"/>
              <a:gd name="T4" fmla="*/ 2147483647 w 67"/>
              <a:gd name="T5" fmla="*/ 0 h 41"/>
              <a:gd name="T6" fmla="*/ 0 w 67"/>
              <a:gd name="T7" fmla="*/ 2147483647 h 41"/>
              <a:gd name="T8" fmla="*/ 2147483647 w 67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" h="41">
                <a:moveTo>
                  <a:pt x="33" y="29"/>
                </a:moveTo>
                <a:cubicBezTo>
                  <a:pt x="41" y="37"/>
                  <a:pt x="56" y="40"/>
                  <a:pt x="67" y="41"/>
                </a:cubicBezTo>
                <a:cubicBezTo>
                  <a:pt x="52" y="30"/>
                  <a:pt x="40" y="16"/>
                  <a:pt x="33" y="0"/>
                </a:cubicBezTo>
                <a:cubicBezTo>
                  <a:pt x="26" y="16"/>
                  <a:pt x="13" y="30"/>
                  <a:pt x="0" y="41"/>
                </a:cubicBezTo>
                <a:cubicBezTo>
                  <a:pt x="11" y="40"/>
                  <a:pt x="25" y="37"/>
                  <a:pt x="33" y="29"/>
                </a:cubicBezTo>
                <a:close/>
              </a:path>
            </a:pathLst>
          </a:custGeom>
          <a:solidFill>
            <a:srgbClr val="CC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49"/>
          <p:cNvSpPr>
            <a:spLocks/>
          </p:cNvSpPr>
          <p:nvPr/>
        </p:nvSpPr>
        <p:spPr bwMode="auto">
          <a:xfrm>
            <a:off x="6548535" y="4127500"/>
            <a:ext cx="2622550" cy="1784350"/>
          </a:xfrm>
          <a:custGeom>
            <a:avLst/>
            <a:gdLst>
              <a:gd name="T0" fmla="*/ 0 w 248"/>
              <a:gd name="T1" fmla="*/ 2147483647 h 207"/>
              <a:gd name="T2" fmla="*/ 2147483647 w 248"/>
              <a:gd name="T3" fmla="*/ 2147483647 h 207"/>
              <a:gd name="T4" fmla="*/ 2147483647 w 248"/>
              <a:gd name="T5" fmla="*/ 2147483647 h 207"/>
              <a:gd name="T6" fmla="*/ 2147483647 w 248"/>
              <a:gd name="T7" fmla="*/ 0 h 20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8" h="207">
                <a:moveTo>
                  <a:pt x="0" y="207"/>
                </a:moveTo>
                <a:cubicBezTo>
                  <a:pt x="138" y="207"/>
                  <a:pt x="138" y="207"/>
                  <a:pt x="138" y="207"/>
                </a:cubicBezTo>
                <a:cubicBezTo>
                  <a:pt x="198" y="207"/>
                  <a:pt x="248" y="158"/>
                  <a:pt x="248" y="97"/>
                </a:cubicBezTo>
                <a:cubicBezTo>
                  <a:pt x="248" y="0"/>
                  <a:pt x="248" y="0"/>
                  <a:pt x="248" y="0"/>
                </a:cubicBezTo>
              </a:path>
            </a:pathLst>
          </a:custGeom>
          <a:noFill/>
          <a:ln w="90551" cap="flat">
            <a:solidFill>
              <a:srgbClr val="CC006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50"/>
          <p:cNvSpPr>
            <a:spLocks/>
          </p:cNvSpPr>
          <p:nvPr/>
        </p:nvSpPr>
        <p:spPr bwMode="auto">
          <a:xfrm>
            <a:off x="6424710" y="5722938"/>
            <a:ext cx="228600" cy="373062"/>
          </a:xfrm>
          <a:custGeom>
            <a:avLst/>
            <a:gdLst>
              <a:gd name="T0" fmla="*/ 2147483647 w 41"/>
              <a:gd name="T1" fmla="*/ 2147483647 h 67"/>
              <a:gd name="T2" fmla="*/ 2147483647 w 41"/>
              <a:gd name="T3" fmla="*/ 0 h 67"/>
              <a:gd name="T4" fmla="*/ 0 w 41"/>
              <a:gd name="T5" fmla="*/ 2147483647 h 67"/>
              <a:gd name="T6" fmla="*/ 2147483647 w 41"/>
              <a:gd name="T7" fmla="*/ 2147483647 h 67"/>
              <a:gd name="T8" fmla="*/ 2147483647 w 41"/>
              <a:gd name="T9" fmla="*/ 214748364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" h="67">
                <a:moveTo>
                  <a:pt x="29" y="33"/>
                </a:moveTo>
                <a:cubicBezTo>
                  <a:pt x="37" y="26"/>
                  <a:pt x="41" y="10"/>
                  <a:pt x="41" y="0"/>
                </a:cubicBezTo>
                <a:cubicBezTo>
                  <a:pt x="30" y="14"/>
                  <a:pt x="17" y="26"/>
                  <a:pt x="0" y="33"/>
                </a:cubicBezTo>
                <a:cubicBezTo>
                  <a:pt x="17" y="40"/>
                  <a:pt x="30" y="53"/>
                  <a:pt x="41" y="67"/>
                </a:cubicBezTo>
                <a:cubicBezTo>
                  <a:pt x="40" y="55"/>
                  <a:pt x="37" y="42"/>
                  <a:pt x="29" y="33"/>
                </a:cubicBezTo>
                <a:close/>
              </a:path>
            </a:pathLst>
          </a:custGeom>
          <a:solidFill>
            <a:srgbClr val="CC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51"/>
          <p:cNvSpPr>
            <a:spLocks/>
          </p:cNvSpPr>
          <p:nvPr/>
        </p:nvSpPr>
        <p:spPr bwMode="auto">
          <a:xfrm>
            <a:off x="6504085" y="4113213"/>
            <a:ext cx="2206625" cy="981075"/>
          </a:xfrm>
          <a:custGeom>
            <a:avLst/>
            <a:gdLst>
              <a:gd name="T0" fmla="*/ 0 w 248"/>
              <a:gd name="T1" fmla="*/ 2147483647 h 207"/>
              <a:gd name="T2" fmla="*/ 2147483647 w 248"/>
              <a:gd name="T3" fmla="*/ 2147483647 h 207"/>
              <a:gd name="T4" fmla="*/ 2147483647 w 248"/>
              <a:gd name="T5" fmla="*/ 2147483647 h 207"/>
              <a:gd name="T6" fmla="*/ 2147483647 w 248"/>
              <a:gd name="T7" fmla="*/ 0 h 20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8" h="207">
                <a:moveTo>
                  <a:pt x="0" y="207"/>
                </a:moveTo>
                <a:cubicBezTo>
                  <a:pt x="138" y="207"/>
                  <a:pt x="138" y="207"/>
                  <a:pt x="138" y="207"/>
                </a:cubicBezTo>
                <a:cubicBezTo>
                  <a:pt x="198" y="207"/>
                  <a:pt x="248" y="158"/>
                  <a:pt x="248" y="97"/>
                </a:cubicBezTo>
                <a:cubicBezTo>
                  <a:pt x="248" y="0"/>
                  <a:pt x="248" y="0"/>
                  <a:pt x="248" y="0"/>
                </a:cubicBezTo>
              </a:path>
            </a:pathLst>
          </a:custGeom>
          <a:noFill/>
          <a:ln w="90551" cap="flat">
            <a:solidFill>
              <a:srgbClr val="FF66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52"/>
          <p:cNvSpPr>
            <a:spLocks/>
          </p:cNvSpPr>
          <p:nvPr/>
        </p:nvSpPr>
        <p:spPr bwMode="auto">
          <a:xfrm rot="16200000" flipH="1" flipV="1">
            <a:off x="7194647" y="3976688"/>
            <a:ext cx="304800" cy="533400"/>
          </a:xfrm>
          <a:custGeom>
            <a:avLst/>
            <a:gdLst>
              <a:gd name="T0" fmla="*/ 2147483647 w 41"/>
              <a:gd name="T1" fmla="*/ 2147483647 h 67"/>
              <a:gd name="T2" fmla="*/ 2147483647 w 41"/>
              <a:gd name="T3" fmla="*/ 0 h 67"/>
              <a:gd name="T4" fmla="*/ 0 w 41"/>
              <a:gd name="T5" fmla="*/ 2147483647 h 67"/>
              <a:gd name="T6" fmla="*/ 2147483647 w 41"/>
              <a:gd name="T7" fmla="*/ 2147483647 h 67"/>
              <a:gd name="T8" fmla="*/ 2147483647 w 41"/>
              <a:gd name="T9" fmla="*/ 214748364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" h="67">
                <a:moveTo>
                  <a:pt x="29" y="33"/>
                </a:moveTo>
                <a:cubicBezTo>
                  <a:pt x="37" y="26"/>
                  <a:pt x="41" y="10"/>
                  <a:pt x="41" y="0"/>
                </a:cubicBezTo>
                <a:cubicBezTo>
                  <a:pt x="30" y="14"/>
                  <a:pt x="17" y="26"/>
                  <a:pt x="0" y="33"/>
                </a:cubicBezTo>
                <a:cubicBezTo>
                  <a:pt x="17" y="40"/>
                  <a:pt x="30" y="53"/>
                  <a:pt x="41" y="67"/>
                </a:cubicBezTo>
                <a:cubicBezTo>
                  <a:pt x="40" y="55"/>
                  <a:pt x="37" y="42"/>
                  <a:pt x="29" y="33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53"/>
          <p:cNvSpPr>
            <a:spLocks/>
          </p:cNvSpPr>
          <p:nvPr/>
        </p:nvSpPr>
        <p:spPr bwMode="auto">
          <a:xfrm>
            <a:off x="2963960" y="4148138"/>
            <a:ext cx="1752600" cy="669925"/>
          </a:xfrm>
          <a:custGeom>
            <a:avLst/>
            <a:gdLst>
              <a:gd name="T0" fmla="*/ 0 w 286"/>
              <a:gd name="T1" fmla="*/ 0 h 179"/>
              <a:gd name="T2" fmla="*/ 0 w 286"/>
              <a:gd name="T3" fmla="*/ 2147483647 h 179"/>
              <a:gd name="T4" fmla="*/ 2147483647 w 286"/>
              <a:gd name="T5" fmla="*/ 2147483647 h 179"/>
              <a:gd name="T6" fmla="*/ 2147483647 w 286"/>
              <a:gd name="T7" fmla="*/ 2147483647 h 1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6" h="179">
                <a:moveTo>
                  <a:pt x="0" y="0"/>
                </a:moveTo>
                <a:cubicBezTo>
                  <a:pt x="0" y="69"/>
                  <a:pt x="0" y="69"/>
                  <a:pt x="0" y="69"/>
                </a:cubicBezTo>
                <a:cubicBezTo>
                  <a:pt x="0" y="130"/>
                  <a:pt x="50" y="179"/>
                  <a:pt x="110" y="179"/>
                </a:cubicBezTo>
                <a:cubicBezTo>
                  <a:pt x="286" y="179"/>
                  <a:pt x="286" y="179"/>
                  <a:pt x="286" y="179"/>
                </a:cubicBezTo>
              </a:path>
            </a:pathLst>
          </a:custGeom>
          <a:noFill/>
          <a:ln w="90551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54"/>
          <p:cNvSpPr>
            <a:spLocks/>
          </p:cNvSpPr>
          <p:nvPr/>
        </p:nvSpPr>
        <p:spPr bwMode="auto">
          <a:xfrm>
            <a:off x="4564160" y="4595813"/>
            <a:ext cx="249237" cy="404812"/>
          </a:xfrm>
          <a:custGeom>
            <a:avLst/>
            <a:gdLst>
              <a:gd name="T0" fmla="*/ 2147483647 w 41"/>
              <a:gd name="T1" fmla="*/ 2147483647 h 67"/>
              <a:gd name="T2" fmla="*/ 0 w 41"/>
              <a:gd name="T3" fmla="*/ 0 h 67"/>
              <a:gd name="T4" fmla="*/ 2147483647 w 41"/>
              <a:gd name="T5" fmla="*/ 2147483647 h 67"/>
              <a:gd name="T6" fmla="*/ 0 w 41"/>
              <a:gd name="T7" fmla="*/ 2147483647 h 67"/>
              <a:gd name="T8" fmla="*/ 2147483647 w 41"/>
              <a:gd name="T9" fmla="*/ 214748364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" h="67">
                <a:moveTo>
                  <a:pt x="12" y="33"/>
                </a:moveTo>
                <a:cubicBezTo>
                  <a:pt x="4" y="26"/>
                  <a:pt x="1" y="10"/>
                  <a:pt x="0" y="0"/>
                </a:cubicBezTo>
                <a:cubicBezTo>
                  <a:pt x="11" y="14"/>
                  <a:pt x="25" y="26"/>
                  <a:pt x="41" y="33"/>
                </a:cubicBezTo>
                <a:cubicBezTo>
                  <a:pt x="25" y="40"/>
                  <a:pt x="11" y="53"/>
                  <a:pt x="0" y="67"/>
                </a:cubicBezTo>
                <a:cubicBezTo>
                  <a:pt x="1" y="55"/>
                  <a:pt x="4" y="42"/>
                  <a:pt x="12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55"/>
          <p:cNvSpPr>
            <a:spLocks/>
          </p:cNvSpPr>
          <p:nvPr/>
        </p:nvSpPr>
        <p:spPr bwMode="auto">
          <a:xfrm rot="16200000" flipV="1">
            <a:off x="5183285" y="2163763"/>
            <a:ext cx="228600" cy="304800"/>
          </a:xfrm>
          <a:custGeom>
            <a:avLst/>
            <a:gdLst>
              <a:gd name="T0" fmla="*/ 2147483647 w 41"/>
              <a:gd name="T1" fmla="*/ 2147483647 h 67"/>
              <a:gd name="T2" fmla="*/ 0 w 41"/>
              <a:gd name="T3" fmla="*/ 2147483647 h 67"/>
              <a:gd name="T4" fmla="*/ 2147483647 w 41"/>
              <a:gd name="T5" fmla="*/ 2147483647 h 67"/>
              <a:gd name="T6" fmla="*/ 0 w 41"/>
              <a:gd name="T7" fmla="*/ 0 h 67"/>
              <a:gd name="T8" fmla="*/ 2147483647 w 41"/>
              <a:gd name="T9" fmla="*/ 214748364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" h="67">
                <a:moveTo>
                  <a:pt x="12" y="34"/>
                </a:moveTo>
                <a:cubicBezTo>
                  <a:pt x="4" y="41"/>
                  <a:pt x="0" y="57"/>
                  <a:pt x="0" y="67"/>
                </a:cubicBezTo>
                <a:cubicBezTo>
                  <a:pt x="11" y="53"/>
                  <a:pt x="24" y="41"/>
                  <a:pt x="41" y="34"/>
                </a:cubicBezTo>
                <a:cubicBezTo>
                  <a:pt x="24" y="27"/>
                  <a:pt x="11" y="14"/>
                  <a:pt x="0" y="0"/>
                </a:cubicBezTo>
                <a:cubicBezTo>
                  <a:pt x="1" y="11"/>
                  <a:pt x="4" y="25"/>
                  <a:pt x="12" y="34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56"/>
          <p:cNvSpPr>
            <a:spLocks/>
          </p:cNvSpPr>
          <p:nvPr/>
        </p:nvSpPr>
        <p:spPr bwMode="auto">
          <a:xfrm rot="5400000" flipH="1" flipV="1">
            <a:off x="5630166" y="2402682"/>
            <a:ext cx="249237" cy="304800"/>
          </a:xfrm>
          <a:custGeom>
            <a:avLst/>
            <a:gdLst>
              <a:gd name="T0" fmla="*/ 2147483647 w 41"/>
              <a:gd name="T1" fmla="*/ 2147483647 h 67"/>
              <a:gd name="T2" fmla="*/ 2147483647 w 41"/>
              <a:gd name="T3" fmla="*/ 2147483647 h 67"/>
              <a:gd name="T4" fmla="*/ 0 w 41"/>
              <a:gd name="T5" fmla="*/ 2147483647 h 67"/>
              <a:gd name="T6" fmla="*/ 2147483647 w 41"/>
              <a:gd name="T7" fmla="*/ 0 h 67"/>
              <a:gd name="T8" fmla="*/ 2147483647 w 41"/>
              <a:gd name="T9" fmla="*/ 214748364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" h="67">
                <a:moveTo>
                  <a:pt x="29" y="34"/>
                </a:moveTo>
                <a:cubicBezTo>
                  <a:pt x="37" y="41"/>
                  <a:pt x="40" y="57"/>
                  <a:pt x="41" y="67"/>
                </a:cubicBezTo>
                <a:cubicBezTo>
                  <a:pt x="30" y="53"/>
                  <a:pt x="16" y="41"/>
                  <a:pt x="0" y="34"/>
                </a:cubicBezTo>
                <a:cubicBezTo>
                  <a:pt x="16" y="27"/>
                  <a:pt x="30" y="14"/>
                  <a:pt x="41" y="0"/>
                </a:cubicBezTo>
                <a:cubicBezTo>
                  <a:pt x="40" y="11"/>
                  <a:pt x="37" y="25"/>
                  <a:pt x="29" y="34"/>
                </a:cubicBez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58"/>
          <p:cNvSpPr>
            <a:spLocks noChangeShapeType="1"/>
          </p:cNvSpPr>
          <p:nvPr/>
        </p:nvSpPr>
        <p:spPr bwMode="auto">
          <a:xfrm>
            <a:off x="5754785" y="2201863"/>
            <a:ext cx="0" cy="381000"/>
          </a:xfrm>
          <a:prstGeom prst="line">
            <a:avLst/>
          </a:prstGeom>
          <a:noFill/>
          <a:ln w="101600">
            <a:solidFill>
              <a:srgbClr val="339966"/>
            </a:solidFill>
            <a:round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5297585" y="2354263"/>
            <a:ext cx="0" cy="304800"/>
          </a:xfrm>
          <a:prstGeom prst="line">
            <a:avLst/>
          </a:prstGeom>
          <a:noFill/>
          <a:ln w="101600">
            <a:solidFill>
              <a:srgbClr val="800080"/>
            </a:solidFill>
            <a:round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60"/>
          <p:cNvSpPr>
            <a:spLocks noChangeArrowheads="1"/>
          </p:cNvSpPr>
          <p:nvPr/>
        </p:nvSpPr>
        <p:spPr bwMode="auto">
          <a:xfrm>
            <a:off x="1697135" y="1416050"/>
            <a:ext cx="2127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Government purchases of goods and services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57" name="Rectangle 61"/>
          <p:cNvSpPr>
            <a:spLocks noChangeArrowheads="1"/>
          </p:cNvSpPr>
          <p:nvPr/>
        </p:nvSpPr>
        <p:spPr bwMode="auto">
          <a:xfrm>
            <a:off x="7078760" y="1574800"/>
            <a:ext cx="1730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Government borrowing</a:t>
            </a:r>
            <a:endParaRPr lang="en-US" sz="1400">
              <a:cs typeface="Arial" pitchFamily="34" charset="0"/>
            </a:endParaRPr>
          </a:p>
        </p:txBody>
      </p:sp>
      <p:sp>
        <p:nvSpPr>
          <p:cNvPr id="58" name="Rectangle 63"/>
          <p:cNvSpPr>
            <a:spLocks noChangeArrowheads="1"/>
          </p:cNvSpPr>
          <p:nvPr/>
        </p:nvSpPr>
        <p:spPr bwMode="auto">
          <a:xfrm>
            <a:off x="7728047" y="2579688"/>
            <a:ext cx="1103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Private savings</a:t>
            </a:r>
            <a:endParaRPr lang="en-US" sz="1400">
              <a:cs typeface="Arial" pitchFamily="34" charset="0"/>
            </a:endParaRPr>
          </a:p>
        </p:txBody>
      </p:sp>
      <p:sp>
        <p:nvSpPr>
          <p:cNvPr id="59" name="Rectangle 62"/>
          <p:cNvSpPr>
            <a:spLocks noChangeArrowheads="1"/>
          </p:cNvSpPr>
          <p:nvPr/>
        </p:nvSpPr>
        <p:spPr bwMode="auto">
          <a:xfrm>
            <a:off x="5864322" y="2284413"/>
            <a:ext cx="18034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Government transfers</a:t>
            </a:r>
            <a:endParaRPr lang="en-US" sz="1400">
              <a:cs typeface="Arial" pitchFamily="34" charset="0"/>
            </a:endParaRPr>
          </a:p>
        </p:txBody>
      </p:sp>
      <p:sp>
        <p:nvSpPr>
          <p:cNvPr id="60" name="Rectangle 64"/>
          <p:cNvSpPr>
            <a:spLocks noChangeArrowheads="1"/>
          </p:cNvSpPr>
          <p:nvPr/>
        </p:nvSpPr>
        <p:spPr bwMode="auto">
          <a:xfrm>
            <a:off x="4919760" y="3302000"/>
            <a:ext cx="2387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Wages, profit, interest, rent</a:t>
            </a:r>
            <a:endParaRPr lang="en-US" sz="1400">
              <a:cs typeface="Arial" pitchFamily="34" charset="0"/>
            </a:endParaRPr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5270597" y="4367213"/>
            <a:ext cx="20716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Wages, profit, interest, rent</a:t>
            </a:r>
            <a:endParaRPr lang="en-US" sz="1400">
              <a:cs typeface="Arial" pitchFamily="34" charset="0"/>
            </a:endParaRPr>
          </a:p>
        </p:txBody>
      </p:sp>
      <p:sp>
        <p:nvSpPr>
          <p:cNvPr id="62" name="Rectangle 66"/>
          <p:cNvSpPr>
            <a:spLocks noChangeArrowheads="1"/>
          </p:cNvSpPr>
          <p:nvPr/>
        </p:nvSpPr>
        <p:spPr bwMode="auto">
          <a:xfrm>
            <a:off x="6951760" y="4160838"/>
            <a:ext cx="1658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Borrowing and </a:t>
            </a:r>
          </a:p>
          <a:p>
            <a:pPr algn="r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stock issues</a:t>
            </a:r>
          </a:p>
          <a:p>
            <a:pPr algn="r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 by firms</a:t>
            </a:r>
            <a:endParaRPr lang="en-US" sz="1400">
              <a:cs typeface="Arial" pitchFamily="34" charset="0"/>
            </a:endParaRPr>
          </a:p>
        </p:txBody>
      </p:sp>
      <p:sp>
        <p:nvSpPr>
          <p:cNvPr id="63" name="Rectangle 67"/>
          <p:cNvSpPr>
            <a:spLocks noChangeArrowheads="1"/>
          </p:cNvSpPr>
          <p:nvPr/>
        </p:nvSpPr>
        <p:spPr bwMode="auto">
          <a:xfrm>
            <a:off x="6864447" y="5387975"/>
            <a:ext cx="1949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Foreign borrowing and sales of stock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64" name="Rectangle 69"/>
          <p:cNvSpPr>
            <a:spLocks noChangeArrowheads="1"/>
          </p:cNvSpPr>
          <p:nvPr/>
        </p:nvSpPr>
        <p:spPr bwMode="auto">
          <a:xfrm>
            <a:off x="3565622" y="5573713"/>
            <a:ext cx="727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Exports</a:t>
            </a:r>
            <a:endParaRPr lang="en-US" sz="1600">
              <a:cs typeface="Arial" pitchFamily="34" charset="0"/>
            </a:endParaRPr>
          </a:p>
        </p:txBody>
      </p:sp>
      <p:sp>
        <p:nvSpPr>
          <p:cNvPr id="65" name="Rectangle 70"/>
          <p:cNvSpPr>
            <a:spLocks noChangeArrowheads="1"/>
          </p:cNvSpPr>
          <p:nvPr/>
        </p:nvSpPr>
        <p:spPr bwMode="auto">
          <a:xfrm>
            <a:off x="2887760" y="6257925"/>
            <a:ext cx="736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Imports</a:t>
            </a:r>
            <a:endParaRPr lang="en-US" sz="1600">
              <a:cs typeface="Arial" pitchFamily="34" charset="0"/>
            </a:endParaRPr>
          </a:p>
        </p:txBody>
      </p:sp>
      <p:sp>
        <p:nvSpPr>
          <p:cNvPr id="66" name="Rectangle 71"/>
          <p:cNvSpPr>
            <a:spLocks noChangeArrowheads="1"/>
          </p:cNvSpPr>
          <p:nvPr/>
        </p:nvSpPr>
        <p:spPr bwMode="auto">
          <a:xfrm>
            <a:off x="3649760" y="4451350"/>
            <a:ext cx="622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GDP</a:t>
            </a:r>
            <a:endParaRPr lang="en-US" sz="1400">
              <a:cs typeface="Arial" pitchFamily="34" charset="0"/>
            </a:endParaRPr>
          </a:p>
        </p:txBody>
      </p:sp>
      <p:sp>
        <p:nvSpPr>
          <p:cNvPr id="67" name="Rectangle 72"/>
          <p:cNvSpPr>
            <a:spLocks noChangeArrowheads="1"/>
          </p:cNvSpPr>
          <p:nvPr/>
        </p:nvSpPr>
        <p:spPr bwMode="auto">
          <a:xfrm>
            <a:off x="4686397" y="2298700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Taxes</a:t>
            </a:r>
            <a:endParaRPr lang="en-US" sz="1400">
              <a:cs typeface="Arial" pitchFamily="34" charset="0"/>
            </a:endParaRPr>
          </a:p>
        </p:txBody>
      </p:sp>
      <p:sp>
        <p:nvSpPr>
          <p:cNvPr id="68" name="Rectangle 73"/>
          <p:cNvSpPr>
            <a:spLocks noChangeArrowheads="1"/>
          </p:cNvSpPr>
          <p:nvPr/>
        </p:nvSpPr>
        <p:spPr bwMode="auto">
          <a:xfrm>
            <a:off x="2659160" y="2090738"/>
            <a:ext cx="152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Consumer spending</a:t>
            </a:r>
            <a:endParaRPr lang="en-US" sz="1400"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10</a:t>
            </a:r>
          </a:p>
        </p:txBody>
      </p:sp>
      <p:sp>
        <p:nvSpPr>
          <p:cNvPr id="70" name="Rectangle 67"/>
          <p:cNvSpPr>
            <a:spLocks noChangeArrowheads="1"/>
          </p:cNvSpPr>
          <p:nvPr/>
        </p:nvSpPr>
        <p:spPr bwMode="auto">
          <a:xfrm>
            <a:off x="9762569" y="4672012"/>
            <a:ext cx="1949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Foreign lending and purchases of stock</a:t>
            </a:r>
            <a:endParaRPr lang="en-U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1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5" grpId="0" animBg="1"/>
      <p:bldP spid="26" grpId="0" animBg="1"/>
      <p:bldP spid="27" grpId="0" animBg="1"/>
      <p:bldP spid="28" grpId="0" animBg="1"/>
      <p:bldP spid="32" grpId="0"/>
      <p:bldP spid="33" grpId="0"/>
      <p:bldP spid="34" grpId="0"/>
      <p:bldP spid="35" grpId="0"/>
      <p:bldP spid="37" grpId="0"/>
      <p:bldP spid="39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1" grpId="1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National Accounts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560" y="2028559"/>
            <a:ext cx="10553463" cy="368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952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Households engage in </a:t>
            </a:r>
            <a:r>
              <a:rPr lang="en-US" sz="2600" b="1" dirty="0">
                <a:solidFill>
                  <a:prstClr val="black"/>
                </a:solidFill>
              </a:rPr>
              <a:t>consumer spending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</a:p>
          <a:p>
            <a:pPr marL="295275" lvl="0" indent="-2952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Households own factors of production.  They sell these factors to firms, receiving </a:t>
            </a:r>
            <a:r>
              <a:rPr lang="en-US" sz="2600" b="1" i="1" dirty="0">
                <a:solidFill>
                  <a:prstClr val="black"/>
                </a:solidFill>
              </a:rPr>
              <a:t>rent</a:t>
            </a:r>
            <a:r>
              <a:rPr lang="en-US" sz="2600" dirty="0">
                <a:solidFill>
                  <a:prstClr val="black"/>
                </a:solidFill>
              </a:rPr>
              <a:t>, </a:t>
            </a:r>
            <a:r>
              <a:rPr lang="en-US" sz="2600" b="1" i="1" dirty="0">
                <a:solidFill>
                  <a:prstClr val="black"/>
                </a:solidFill>
              </a:rPr>
              <a:t>wages</a:t>
            </a:r>
            <a:r>
              <a:rPr lang="en-US" sz="2600" dirty="0">
                <a:solidFill>
                  <a:prstClr val="black"/>
                </a:solidFill>
              </a:rPr>
              <a:t>, interest on </a:t>
            </a:r>
            <a:r>
              <a:rPr lang="en-US" sz="2600" b="1" i="1" dirty="0">
                <a:solidFill>
                  <a:prstClr val="black"/>
                </a:solidFill>
              </a:rPr>
              <a:t>bonds</a:t>
            </a:r>
            <a:r>
              <a:rPr lang="en-US" sz="2600" dirty="0">
                <a:solidFill>
                  <a:prstClr val="black"/>
                </a:solidFill>
              </a:rPr>
              <a:t>, </a:t>
            </a:r>
            <a:r>
              <a:rPr lang="en-US" sz="2600" b="1" i="1" dirty="0">
                <a:solidFill>
                  <a:prstClr val="black"/>
                </a:solidFill>
              </a:rPr>
              <a:t>dividends</a:t>
            </a:r>
            <a:r>
              <a:rPr lang="en-US" sz="2600" i="1" dirty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on </a:t>
            </a:r>
            <a:r>
              <a:rPr lang="en-US" sz="2600" b="1" i="1" dirty="0">
                <a:solidFill>
                  <a:prstClr val="black"/>
                </a:solidFill>
              </a:rPr>
              <a:t>stocks. </a:t>
            </a:r>
            <a:endParaRPr lang="en-US" sz="2600" dirty="0">
              <a:solidFill>
                <a:prstClr val="black"/>
              </a:solidFill>
            </a:endParaRPr>
          </a:p>
          <a:p>
            <a:pPr marL="295275" lvl="0" indent="-2952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In addition, households receive </a:t>
            </a:r>
            <a:r>
              <a:rPr lang="en-US" sz="2600" b="1" i="1" dirty="0">
                <a:solidFill>
                  <a:prstClr val="black"/>
                </a:solidFill>
              </a:rPr>
              <a:t>government transfers</a:t>
            </a:r>
            <a:r>
              <a:rPr lang="en-US" sz="2600" i="1" dirty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from the government. </a:t>
            </a:r>
          </a:p>
          <a:p>
            <a:pPr marL="295275" lvl="0" indent="-2952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b="1" i="1" dirty="0">
                <a:solidFill>
                  <a:prstClr val="black"/>
                </a:solidFill>
              </a:rPr>
              <a:t>Disposable income</a:t>
            </a:r>
            <a:r>
              <a:rPr lang="en-US" sz="2600" dirty="0">
                <a:solidFill>
                  <a:prstClr val="black"/>
                </a:solidFill>
              </a:rPr>
              <a:t>, total household income minus taxes, is available to spend on consumption or to save.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10</a:t>
            </a:r>
          </a:p>
        </p:txBody>
      </p:sp>
    </p:spTree>
    <p:extLst>
      <p:ext uri="{BB962C8B-B14F-4D97-AF65-F5344CB8AC3E}">
        <p14:creationId xmlns:p14="http://schemas.microsoft.com/office/powerpoint/2010/main" val="401221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National Accounts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414" y="1882450"/>
            <a:ext cx="10553463" cy="376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952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Private savings</a:t>
            </a:r>
            <a:r>
              <a:rPr lang="en-US" sz="2600" dirty="0">
                <a:solidFill>
                  <a:prstClr val="black"/>
                </a:solidFill>
              </a:rPr>
              <a:t>, equal to disposable income minus consumer spending, is disposable income that is not spent on consumption.</a:t>
            </a:r>
          </a:p>
          <a:p>
            <a:pPr lvl="0"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952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banking, stock, and bond markets, which channel private savings and foreign lending into investment spending, government borrowing, and foreign borrowing, are known as the </a:t>
            </a:r>
            <a:r>
              <a:rPr lang="en-US" sz="2600" b="1" dirty="0">
                <a:solidFill>
                  <a:prstClr val="black"/>
                </a:solidFill>
              </a:rPr>
              <a:t>financial markets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10</a:t>
            </a:r>
          </a:p>
        </p:txBody>
      </p:sp>
    </p:spTree>
    <p:extLst>
      <p:ext uri="{BB962C8B-B14F-4D97-AF65-F5344CB8AC3E}">
        <p14:creationId xmlns:p14="http://schemas.microsoft.com/office/powerpoint/2010/main" val="4012211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National Accounts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9479" y="1690688"/>
            <a:ext cx="5969281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952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i="1" dirty="0">
                <a:solidFill>
                  <a:prstClr val="black"/>
                </a:solidFill>
              </a:rPr>
              <a:t>Government purchases</a:t>
            </a:r>
            <a:r>
              <a:rPr lang="en-US" sz="2600" i="1" dirty="0">
                <a:solidFill>
                  <a:prstClr val="black"/>
                </a:solidFill>
              </a:rPr>
              <a:t> </a:t>
            </a:r>
            <a:r>
              <a:rPr lang="en-US" sz="2600" b="1" i="1" dirty="0">
                <a:solidFill>
                  <a:prstClr val="black"/>
                </a:solidFill>
              </a:rPr>
              <a:t>of goods and services</a:t>
            </a:r>
            <a:r>
              <a:rPr lang="en-US" sz="2600" i="1" dirty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(G) is paid for by tax receipts as well as by </a:t>
            </a:r>
            <a:r>
              <a:rPr lang="en-US" sz="2600" b="1" i="1" dirty="0">
                <a:solidFill>
                  <a:prstClr val="black"/>
                </a:solidFill>
              </a:rPr>
              <a:t>government borrowing</a:t>
            </a:r>
            <a:r>
              <a:rPr lang="en-US" sz="2600" i="1" dirty="0">
                <a:solidFill>
                  <a:prstClr val="black"/>
                </a:solidFill>
              </a:rPr>
              <a:t>.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600" i="1" dirty="0">
                <a:solidFill>
                  <a:prstClr val="black"/>
                </a:solidFill>
              </a:rPr>
              <a:t> </a:t>
            </a:r>
          </a:p>
          <a:p>
            <a:pPr marL="295275" lvl="0" indent="-2952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i="1" dirty="0">
                <a:solidFill>
                  <a:prstClr val="black"/>
                </a:solidFill>
              </a:rPr>
              <a:t>Exports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(X) generate an inflow of funds into the country from the rest of the world, while </a:t>
            </a:r>
            <a:r>
              <a:rPr lang="en-US" sz="2600" b="1" i="1" dirty="0">
                <a:solidFill>
                  <a:prstClr val="black"/>
                </a:solidFill>
              </a:rPr>
              <a:t>imports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(IM) lead to an outflow of funds to the rest of the world.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10</a:t>
            </a:r>
          </a:p>
        </p:txBody>
      </p:sp>
      <p:pic>
        <p:nvPicPr>
          <p:cNvPr id="13" name="Picture 1" descr="Krug_AP_2e_Econ_10UN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822133"/>
            <a:ext cx="5176239" cy="335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23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National Accounts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402" y="2232629"/>
            <a:ext cx="1055346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952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Inventories</a:t>
            </a:r>
            <a:r>
              <a:rPr lang="en-US" sz="2600" dirty="0">
                <a:solidFill>
                  <a:prstClr val="black"/>
                </a:solidFill>
              </a:rPr>
              <a:t> are stocks of goods and raw materials held to facilitate business operations.</a:t>
            </a:r>
          </a:p>
          <a:p>
            <a:pPr lvl="0"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952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Investment spending </a:t>
            </a:r>
            <a:r>
              <a:rPr lang="en-US" sz="2600" dirty="0">
                <a:solidFill>
                  <a:prstClr val="black"/>
                </a:solidFill>
              </a:rPr>
              <a:t>is spending on productive physical capital, such as machinery and construction of structures, and on changes to inventories.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10</a:t>
            </a:r>
          </a:p>
        </p:txBody>
      </p:sp>
    </p:spTree>
    <p:extLst>
      <p:ext uri="{BB962C8B-B14F-4D97-AF65-F5344CB8AC3E}">
        <p14:creationId xmlns:p14="http://schemas.microsoft.com/office/powerpoint/2010/main" val="788234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4390</TotalTime>
  <Words>1097</Words>
  <Application>Microsoft Macintosh PowerPoint</Application>
  <PresentationFormat>Widescreen</PresentationFormat>
  <Paragraphs>177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Candara</vt:lpstr>
      <vt:lpstr>Century Gothic</vt:lpstr>
      <vt:lpstr>Office Theme</vt:lpstr>
      <vt:lpstr>PowerPoint Presentation</vt:lpstr>
      <vt:lpstr>GDP = C + I + G + X - 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Microsoft Office User</cp:lastModifiedBy>
  <cp:revision>28</cp:revision>
  <dcterms:created xsi:type="dcterms:W3CDTF">2015-01-29T01:02:02Z</dcterms:created>
  <dcterms:modified xsi:type="dcterms:W3CDTF">2019-02-22T16:31:26Z</dcterms:modified>
</cp:coreProperties>
</file>