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9" r:id="rId3"/>
    <p:sldId id="290" r:id="rId4"/>
    <p:sldId id="282" r:id="rId5"/>
    <p:sldId id="291" r:id="rId6"/>
    <p:sldId id="292" r:id="rId7"/>
    <p:sldId id="293" r:id="rId8"/>
    <p:sldId id="294" r:id="rId9"/>
    <p:sldId id="278" r:id="rId10"/>
    <p:sldId id="277" r:id="rId11"/>
    <p:sldId id="276" r:id="rId12"/>
    <p:sldId id="275" r:id="rId13"/>
    <p:sldId id="295" r:id="rId14"/>
    <p:sldId id="289" r:id="rId15"/>
    <p:sldId id="288"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86131" autoAdjust="0"/>
  </p:normalViewPr>
  <p:slideViewPr>
    <p:cSldViewPr snapToGrid="0">
      <p:cViewPr varScale="1">
        <p:scale>
          <a:sx n="80" d="100"/>
          <a:sy n="80" d="100"/>
        </p:scale>
        <p:origin x="3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29EE9DD-5FDF-445F-A8C8-DAB578C86AB4}" type="datetimeFigureOut">
              <a:rPr lang="en-US"/>
              <a:pPr>
                <a:defRPr/>
              </a:pPr>
              <a:t>7/22/19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D48576-6242-4EA6-81CD-CD78CF0406EF}" type="slidenum">
              <a:rPr lang="en-US"/>
              <a:pPr>
                <a:defRPr/>
              </a:pPr>
              <a:t>‹#›</a:t>
            </a:fld>
            <a:endParaRPr lang="en-US"/>
          </a:p>
        </p:txBody>
      </p:sp>
    </p:spTree>
    <p:extLst>
      <p:ext uri="{BB962C8B-B14F-4D97-AF65-F5344CB8AC3E}">
        <p14:creationId xmlns:p14="http://schemas.microsoft.com/office/powerpoint/2010/main" val="11348352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t>Table 39.1:</a:t>
            </a:r>
            <a:r>
              <a:rPr lang="en-US"/>
              <a:t> </a:t>
            </a:r>
            <a:r>
              <a:rPr lang="en-US" b="1"/>
              <a:t>Human Capital in Latin America and East Asia</a:t>
            </a:r>
            <a:endParaRPr lang="en-US"/>
          </a:p>
          <a:p>
            <a:pPr eaLnBrk="1" hangingPunct="1">
              <a:spcBef>
                <a:spcPct val="0"/>
              </a:spcBef>
            </a:pPr>
            <a:r>
              <a:rPr lang="en-US"/>
              <a:t>Source: Barro, Robert J. and Lee, Jong-Wha (2001) </a:t>
            </a:r>
            <a:r>
              <a:rPr lang="en-US" altLang="en-US"/>
              <a:t>“</a:t>
            </a:r>
            <a:r>
              <a:rPr lang="en-US"/>
              <a:t>International Data on Educational Attainment: Updates and Implications,</a:t>
            </a:r>
            <a:r>
              <a:rPr lang="en-US" altLang="en-US"/>
              <a:t>”</a:t>
            </a:r>
            <a:r>
              <a:rPr lang="en-US"/>
              <a:t> Oxford Economic Papers vol. 53(3), p. 541-563</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659A558-C4D0-4274-9FE4-9237DF86134C}" type="slidenum">
              <a:rPr lang="en-US" smtClean="0"/>
              <a:pPr>
                <a:spcBef>
                  <a:spcPct val="0"/>
                </a:spcBef>
              </a:pPr>
              <a:t>3</a:t>
            </a:fld>
            <a:endParaRPr lang="en-US"/>
          </a:p>
        </p:txBody>
      </p:sp>
    </p:spTree>
    <p:extLst>
      <p:ext uri="{BB962C8B-B14F-4D97-AF65-F5344CB8AC3E}">
        <p14:creationId xmlns:p14="http://schemas.microsoft.com/office/powerpoint/2010/main" val="138531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39.1: The Real Price of Oil, 1949–2008 </a:t>
            </a:r>
          </a:p>
          <a:p>
            <a:pPr eaLnBrk="1" hangingPunct="1">
              <a:spcBef>
                <a:spcPct val="0"/>
              </a:spcBef>
            </a:pPr>
            <a:r>
              <a:rPr lang="en-US"/>
              <a:t>The real price of natural resources, like oil, rose dramatically in the 1970s and then fell just as dramatically in the 1980s. Since 2005, however, the real prices of natural resources have soared. </a:t>
            </a:r>
          </a:p>
          <a:p>
            <a:pPr eaLnBrk="1" hangingPunct="1">
              <a:spcBef>
                <a:spcPct val="0"/>
              </a:spcBef>
            </a:pPr>
            <a:r>
              <a:rPr lang="en-US"/>
              <a:t>Source: Energy Information Administration</a:t>
            </a:r>
          </a:p>
          <a:p>
            <a:pPr eaLnBrk="1" hangingPunct="1">
              <a:spcBef>
                <a:spcPct val="0"/>
              </a:spcBef>
            </a:pPr>
            <a:endParaRPr lang="en-US"/>
          </a:p>
          <a:p>
            <a:pPr eaLnBrk="1" hangingPunct="1">
              <a:spcBef>
                <a:spcPct val="0"/>
              </a:spcBef>
            </a:pPr>
            <a:endParaRPr 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E346423-E1FB-40FF-9F6C-01CC0C0703EF}" type="slidenum">
              <a:rPr lang="en-US" smtClean="0"/>
              <a:pPr>
                <a:spcBef>
                  <a:spcPct val="0"/>
                </a:spcBef>
              </a:pPr>
              <a:t>9</a:t>
            </a:fld>
            <a:endParaRPr lang="en-US"/>
          </a:p>
        </p:txBody>
      </p:sp>
    </p:spTree>
    <p:extLst>
      <p:ext uri="{BB962C8B-B14F-4D97-AF65-F5344CB8AC3E}">
        <p14:creationId xmlns:p14="http://schemas.microsoft.com/office/powerpoint/2010/main" val="146996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39.2: U.S. Oil Consumption and Growth over Time </a:t>
            </a:r>
          </a:p>
          <a:p>
            <a:pPr eaLnBrk="1" hangingPunct="1">
              <a:spcBef>
                <a:spcPct val="0"/>
              </a:spcBef>
            </a:pPr>
            <a:r>
              <a:rPr lang="en-US"/>
              <a:t>Until 1973, the real price of oil was relatively cheap and there was a more or less one-to-one relationship between economic growth and oil consumption. Conservation efforts increased sharply after the spike in the real price of oil in the mid-1970s. Yet the U.S. economy was still able to deliver growth despite cutting back on oil consumption. </a:t>
            </a:r>
          </a:p>
          <a:p>
            <a:pPr eaLnBrk="1" hangingPunct="1">
              <a:spcBef>
                <a:spcPct val="0"/>
              </a:spcBef>
            </a:pPr>
            <a:r>
              <a:rPr lang="en-US"/>
              <a:t>Source: Energy Information Administration; Bureau of Economic Analysis</a:t>
            </a:r>
          </a:p>
          <a:p>
            <a:pPr eaLnBrk="1" hangingPunct="1">
              <a:spcBef>
                <a:spcPct val="0"/>
              </a:spcBef>
            </a:pPr>
            <a:endParaRPr lang="en-US"/>
          </a:p>
          <a:p>
            <a:pPr eaLnBrk="1" hangingPunct="1">
              <a:spcBef>
                <a:spcPct val="0"/>
              </a:spcBef>
            </a:pPr>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369C67D-9D8B-43B7-BA96-251A08F32285}" type="slidenum">
              <a:rPr lang="en-US" smtClean="0"/>
              <a:pPr>
                <a:spcBef>
                  <a:spcPct val="0"/>
                </a:spcBef>
              </a:pPr>
              <a:t>10</a:t>
            </a:fld>
            <a:endParaRPr lang="en-US"/>
          </a:p>
        </p:txBody>
      </p:sp>
    </p:spTree>
    <p:extLst>
      <p:ext uri="{BB962C8B-B14F-4D97-AF65-F5344CB8AC3E}">
        <p14:creationId xmlns:p14="http://schemas.microsoft.com/office/powerpoint/2010/main" val="282763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1003EA7-A937-42B5-B71C-C1D6CFFF470C}" type="slidenum">
              <a:rPr lang="en-US" smtClean="0"/>
              <a:pPr>
                <a:spcBef>
                  <a:spcPct val="0"/>
                </a:spcBef>
              </a:pPr>
              <a:t>12</a:t>
            </a:fld>
            <a:endParaRPr lang="en-US"/>
          </a:p>
        </p:txBody>
      </p:sp>
    </p:spTree>
    <p:extLst>
      <p:ext uri="{BB962C8B-B14F-4D97-AF65-F5344CB8AC3E}">
        <p14:creationId xmlns:p14="http://schemas.microsoft.com/office/powerpoint/2010/main" val="40565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497EB71-3044-43EB-9D16-C2AFF09AA6CA}"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33D3DC-D687-4048-943C-55E04EC5B638}" type="slidenum">
              <a:rPr lang="en-US"/>
              <a:pPr>
                <a:defRPr/>
              </a:pPr>
              <a:t>‹#›</a:t>
            </a:fld>
            <a:endParaRPr lang="en-US"/>
          </a:p>
        </p:txBody>
      </p:sp>
    </p:spTree>
    <p:extLst>
      <p:ext uri="{BB962C8B-B14F-4D97-AF65-F5344CB8AC3E}">
        <p14:creationId xmlns:p14="http://schemas.microsoft.com/office/powerpoint/2010/main" val="20171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C5FE6A-FE70-4174-968B-93054ED5ADAE}"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3C5215-2DE6-4B2B-B93C-CBC421A5359D}" type="slidenum">
              <a:rPr lang="en-US"/>
              <a:pPr>
                <a:defRPr/>
              </a:pPr>
              <a:t>‹#›</a:t>
            </a:fld>
            <a:endParaRPr lang="en-US"/>
          </a:p>
        </p:txBody>
      </p:sp>
    </p:spTree>
    <p:extLst>
      <p:ext uri="{BB962C8B-B14F-4D97-AF65-F5344CB8AC3E}">
        <p14:creationId xmlns:p14="http://schemas.microsoft.com/office/powerpoint/2010/main" val="335726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67FE3F-5F52-4877-A0A6-E7DB5284074C}"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588D91-FF56-461D-981A-B373AFCF2C86}" type="slidenum">
              <a:rPr lang="en-US"/>
              <a:pPr>
                <a:defRPr/>
              </a:pPr>
              <a:t>‹#›</a:t>
            </a:fld>
            <a:endParaRPr lang="en-US"/>
          </a:p>
        </p:txBody>
      </p:sp>
    </p:spTree>
    <p:extLst>
      <p:ext uri="{BB962C8B-B14F-4D97-AF65-F5344CB8AC3E}">
        <p14:creationId xmlns:p14="http://schemas.microsoft.com/office/powerpoint/2010/main" val="295385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F1D5CA-64F8-48B9-8F7C-056886D55A08}"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30B095-6824-4D44-8AD6-9D5A4410442C}" type="slidenum">
              <a:rPr lang="en-US"/>
              <a:pPr>
                <a:defRPr/>
              </a:pPr>
              <a:t>‹#›</a:t>
            </a:fld>
            <a:endParaRPr lang="en-US"/>
          </a:p>
        </p:txBody>
      </p:sp>
    </p:spTree>
    <p:extLst>
      <p:ext uri="{BB962C8B-B14F-4D97-AF65-F5344CB8AC3E}">
        <p14:creationId xmlns:p14="http://schemas.microsoft.com/office/powerpoint/2010/main" val="338617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5C8275D-6103-431B-9595-0CA49316104F}"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32A7D3-3A02-4C10-B442-49F247577980}" type="slidenum">
              <a:rPr lang="en-US"/>
              <a:pPr>
                <a:defRPr/>
              </a:pPr>
              <a:t>‹#›</a:t>
            </a:fld>
            <a:endParaRPr lang="en-US"/>
          </a:p>
        </p:txBody>
      </p:sp>
    </p:spTree>
    <p:extLst>
      <p:ext uri="{BB962C8B-B14F-4D97-AF65-F5344CB8AC3E}">
        <p14:creationId xmlns:p14="http://schemas.microsoft.com/office/powerpoint/2010/main" val="101894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2B95235-1F19-467D-9FA1-43CB59C9362F}"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8C2711-0F0F-449E-9403-1C6D4EB0B7EB}" type="slidenum">
              <a:rPr lang="en-US"/>
              <a:pPr>
                <a:defRPr/>
              </a:pPr>
              <a:t>‹#›</a:t>
            </a:fld>
            <a:endParaRPr lang="en-US"/>
          </a:p>
        </p:txBody>
      </p:sp>
    </p:spTree>
    <p:extLst>
      <p:ext uri="{BB962C8B-B14F-4D97-AF65-F5344CB8AC3E}">
        <p14:creationId xmlns:p14="http://schemas.microsoft.com/office/powerpoint/2010/main" val="397776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4DD05EB-4FED-484C-8ADC-65B17545B778}" type="datetimeFigureOut">
              <a:rPr lang="en-US"/>
              <a:pPr>
                <a:defRPr/>
              </a:pPr>
              <a:t>7/22/19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DF7773-8A13-4326-A6CD-CA275EC189B9}" type="slidenum">
              <a:rPr lang="en-US"/>
              <a:pPr>
                <a:defRPr/>
              </a:pPr>
              <a:t>‹#›</a:t>
            </a:fld>
            <a:endParaRPr lang="en-US"/>
          </a:p>
        </p:txBody>
      </p:sp>
    </p:spTree>
    <p:extLst>
      <p:ext uri="{BB962C8B-B14F-4D97-AF65-F5344CB8AC3E}">
        <p14:creationId xmlns:p14="http://schemas.microsoft.com/office/powerpoint/2010/main" val="258261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27CAEF0-E908-4D73-8234-E45917CA799A}" type="datetimeFigureOut">
              <a:rPr lang="en-US"/>
              <a:pPr>
                <a:defRPr/>
              </a:pPr>
              <a:t>7/22/19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88E6AA-FAAF-494E-8746-537845B743B6}" type="slidenum">
              <a:rPr lang="en-US"/>
              <a:pPr>
                <a:defRPr/>
              </a:pPr>
              <a:t>‹#›</a:t>
            </a:fld>
            <a:endParaRPr lang="en-US"/>
          </a:p>
        </p:txBody>
      </p:sp>
    </p:spTree>
    <p:extLst>
      <p:ext uri="{BB962C8B-B14F-4D97-AF65-F5344CB8AC3E}">
        <p14:creationId xmlns:p14="http://schemas.microsoft.com/office/powerpoint/2010/main" val="186623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168D17-35ED-4A82-94F3-106A40687DCF}" type="datetimeFigureOut">
              <a:rPr lang="en-US"/>
              <a:pPr>
                <a:defRPr/>
              </a:pPr>
              <a:t>7/22/19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3E875B-7DFA-4119-BF9B-A7D7FD4D82AA}" type="slidenum">
              <a:rPr lang="en-US"/>
              <a:pPr>
                <a:defRPr/>
              </a:pPr>
              <a:t>‹#›</a:t>
            </a:fld>
            <a:endParaRPr lang="en-US"/>
          </a:p>
        </p:txBody>
      </p:sp>
    </p:spTree>
    <p:extLst>
      <p:ext uri="{BB962C8B-B14F-4D97-AF65-F5344CB8AC3E}">
        <p14:creationId xmlns:p14="http://schemas.microsoft.com/office/powerpoint/2010/main" val="151359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CE7DE7-653D-4A0E-A3B8-E0F36CEA40B5}"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67FF9A-5C05-4F7E-962E-626EF3547D44}" type="slidenum">
              <a:rPr lang="en-US"/>
              <a:pPr>
                <a:defRPr/>
              </a:pPr>
              <a:t>‹#›</a:t>
            </a:fld>
            <a:endParaRPr lang="en-US"/>
          </a:p>
        </p:txBody>
      </p:sp>
    </p:spTree>
    <p:extLst>
      <p:ext uri="{BB962C8B-B14F-4D97-AF65-F5344CB8AC3E}">
        <p14:creationId xmlns:p14="http://schemas.microsoft.com/office/powerpoint/2010/main" val="367013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DAB5037-F723-4EB9-853E-348755246C88}"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2893A5-C233-4099-959E-41AAEDE6D110}" type="slidenum">
              <a:rPr lang="en-US"/>
              <a:pPr>
                <a:defRPr/>
              </a:pPr>
              <a:t>‹#›</a:t>
            </a:fld>
            <a:endParaRPr lang="en-US"/>
          </a:p>
        </p:txBody>
      </p:sp>
    </p:spTree>
    <p:extLst>
      <p:ext uri="{BB962C8B-B14F-4D97-AF65-F5344CB8AC3E}">
        <p14:creationId xmlns:p14="http://schemas.microsoft.com/office/powerpoint/2010/main" val="45581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3D18633E-1AF7-4FB7-AC96-D86272FCB096}" type="datetimeFigureOut">
              <a:rPr lang="en-US"/>
              <a:pPr>
                <a:defRPr/>
              </a:pPr>
              <a:t>7/22/19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11008F-CE9D-46F2-8303-E3C540D357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284163"/>
            <a:ext cx="11572875" cy="63404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4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9525" y="1076325"/>
            <a:ext cx="4125913" cy="4684713"/>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What You Will Learn in this Module</a:t>
            </a:r>
          </a:p>
        </p:txBody>
      </p:sp>
      <p:sp>
        <p:nvSpPr>
          <p:cNvPr id="6151" name="TextBox 7"/>
          <p:cNvSpPr txBox="1">
            <a:spLocks noChangeArrowheads="1"/>
          </p:cNvSpPr>
          <p:nvPr/>
        </p:nvSpPr>
        <p:spPr bwMode="auto">
          <a:xfrm>
            <a:off x="4440238" y="438150"/>
            <a:ext cx="696753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Discuss the factors that explain why long-run growth rates differ so much among countries</a:t>
            </a:r>
          </a:p>
          <a:p>
            <a:pPr eaLnBrk="1" hangingPunct="1">
              <a:lnSpc>
                <a:spcPct val="100000"/>
              </a:lnSpc>
              <a:spcBef>
                <a:spcPct val="0"/>
              </a:spcBef>
            </a:pPr>
            <a:endParaRPr lang="en-US" sz="2600"/>
          </a:p>
          <a:p>
            <a:pPr eaLnBrk="1" hangingPunct="1">
              <a:lnSpc>
                <a:spcPct val="100000"/>
              </a:lnSpc>
              <a:spcBef>
                <a:spcPct val="0"/>
              </a:spcBef>
            </a:pPr>
            <a:r>
              <a:rPr lang="en-US" sz="2600"/>
              <a:t>Explain the challenges to growth posed by scarcity of natural resources, environmental degradation, and efforts to make growth sustainable</a:t>
            </a:r>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pic>
        <p:nvPicPr>
          <p:cNvPr id="6153" name="Picture 1" descr="Krug_AP_2e_Econ_MO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5113" y="3484563"/>
            <a:ext cx="54530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p>
        </p:txBody>
      </p:sp>
      <p:pic>
        <p:nvPicPr>
          <p:cNvPr id="1741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41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U.S. Oil Consumption and Growth over Time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pic>
        <p:nvPicPr>
          <p:cNvPr id="17417" name="Picture 1" descr="Krug_AP_2e_Econ_fig_39_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5138" y="1727200"/>
            <a:ext cx="7218362"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p>
        </p:txBody>
      </p:sp>
      <p:pic>
        <p:nvPicPr>
          <p:cNvPr id="1945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Economic Growth and the Environment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9464" name="TextBox 8"/>
          <p:cNvSpPr txBox="1">
            <a:spLocks noChangeArrowheads="1"/>
          </p:cNvSpPr>
          <p:nvPr/>
        </p:nvSpPr>
        <p:spPr bwMode="auto">
          <a:xfrm>
            <a:off x="5083175" y="1431925"/>
            <a:ext cx="67024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chemeClr val="tx1"/>
              </a:buClr>
            </a:pPr>
            <a:r>
              <a:rPr lang="en-US" sz="2600"/>
              <a:t>The limits to growth arising from environmental degradation are more difficult to overcome because overcoming them requires effective government intervention. </a:t>
            </a:r>
          </a:p>
          <a:p>
            <a:pPr eaLnBrk="1" hangingPunct="1">
              <a:lnSpc>
                <a:spcPct val="100000"/>
              </a:lnSpc>
              <a:spcBef>
                <a:spcPct val="0"/>
              </a:spcBef>
              <a:buClr>
                <a:schemeClr val="tx1"/>
              </a:buClr>
            </a:pPr>
            <a:r>
              <a:rPr lang="en-US" sz="2600"/>
              <a:t>The emission of greenhouse gases is clearly linked to growth, and limiting them will require some reduction in growth.</a:t>
            </a:r>
          </a:p>
          <a:p>
            <a:pPr eaLnBrk="1" hangingPunct="1">
              <a:lnSpc>
                <a:spcPct val="100000"/>
              </a:lnSpc>
              <a:spcBef>
                <a:spcPct val="0"/>
              </a:spcBef>
              <a:buClr>
                <a:schemeClr val="tx1"/>
              </a:buClr>
            </a:pPr>
            <a:r>
              <a:rPr lang="en-US" sz="2600"/>
              <a:t>However, the best available estimates suggest that a large reduction in emissions would require only a modest reduction in the growth rate.</a:t>
            </a:r>
          </a:p>
          <a:p>
            <a:pPr eaLnBrk="1" hangingPunct="1">
              <a:lnSpc>
                <a:spcPct val="100000"/>
              </a:lnSpc>
              <a:spcBef>
                <a:spcPct val="0"/>
              </a:spcBef>
            </a:pPr>
            <a:endParaRPr lang="en-US" sz="2600"/>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pic>
        <p:nvPicPr>
          <p:cNvPr id="19466" name="Picture 2" descr="Krug_AP_2e_Econ_39UN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2092325"/>
            <a:ext cx="41735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p>
        </p:txBody>
      </p:sp>
      <p:pic>
        <p:nvPicPr>
          <p:cNvPr id="2048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Climate Change and Growth</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0488" name="TextBox 8"/>
          <p:cNvSpPr txBox="1">
            <a:spLocks noChangeArrowheads="1"/>
          </p:cNvSpPr>
          <p:nvPr/>
        </p:nvSpPr>
        <p:spPr bwMode="auto">
          <a:xfrm>
            <a:off x="681038" y="1246188"/>
            <a:ext cx="1055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26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pic>
        <p:nvPicPr>
          <p:cNvPr id="20490" name="Picture 2" descr="Krug_AP_2e_Econ_fig_39_0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3838" y="1490663"/>
            <a:ext cx="6489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a:p>
        </p:txBody>
      </p:sp>
      <p:pic>
        <p:nvPicPr>
          <p:cNvPr id="2253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Economic Growth and the Environment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2536" name="TextBox 8"/>
          <p:cNvSpPr txBox="1">
            <a:spLocks noChangeArrowheads="1"/>
          </p:cNvSpPr>
          <p:nvPr/>
        </p:nvSpPr>
        <p:spPr bwMode="auto">
          <a:xfrm>
            <a:off x="846138" y="2132013"/>
            <a:ext cx="105537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There is broad consensus that government action to address climate change and greenhouse gases should be in the form of market-based incentives, like a carbon tax or a cap and trade system. </a:t>
            </a:r>
          </a:p>
          <a:p>
            <a:pPr eaLnBrk="1" hangingPunct="1">
              <a:lnSpc>
                <a:spcPct val="100000"/>
              </a:lnSpc>
              <a:spcBef>
                <a:spcPct val="0"/>
              </a:spcBef>
            </a:pPr>
            <a:endParaRPr lang="en-US" sz="2600"/>
          </a:p>
          <a:p>
            <a:pPr eaLnBrk="1" hangingPunct="1">
              <a:lnSpc>
                <a:spcPct val="100000"/>
              </a:lnSpc>
              <a:spcBef>
                <a:spcPct val="0"/>
              </a:spcBef>
            </a:pPr>
            <a:r>
              <a:rPr lang="en-US" sz="2600"/>
              <a:t>It will also require rich and poor countries to come to some agreement on how the cost of emissions reductions will be shared.</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557"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23559" name="TextBox 6"/>
          <p:cNvSpPr txBox="1">
            <a:spLocks noChangeArrowheads="1"/>
          </p:cNvSpPr>
          <p:nvPr/>
        </p:nvSpPr>
        <p:spPr bwMode="auto">
          <a:xfrm>
            <a:off x="782638" y="1673225"/>
            <a:ext cx="10891837" cy="1049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5275" indent="-2952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C00"/>
              </a:buClr>
              <a:buFontTx/>
              <a:buAutoNum type="arabicPeriod"/>
            </a:pPr>
            <a:r>
              <a:rPr lang="en-US" sz="2600"/>
              <a:t>The large differences in countries</a:t>
            </a:r>
            <a:r>
              <a:rPr lang="en-US" altLang="en-US" sz="2600"/>
              <a:t>’</a:t>
            </a:r>
            <a:r>
              <a:rPr lang="en-US" sz="2600"/>
              <a:t> growth rates are largely due to differences in their rates of accumulation of physical and human capital as well as differences in technological progress.</a:t>
            </a:r>
          </a:p>
          <a:p>
            <a:pPr eaLnBrk="1" hangingPunct="1">
              <a:lnSpc>
                <a:spcPct val="100000"/>
              </a:lnSpc>
              <a:spcBef>
                <a:spcPct val="0"/>
              </a:spcBef>
              <a:buClr>
                <a:srgbClr val="FFCC00"/>
              </a:buClr>
              <a:buFontTx/>
              <a:buAutoNum type="arabicPeriod"/>
            </a:pPr>
            <a:r>
              <a:rPr lang="en-US" sz="2600"/>
              <a:t>A prime factor is differences in savings and investment rates.</a:t>
            </a:r>
            <a:endParaRPr lang="en-US" sz="2600" b="1"/>
          </a:p>
          <a:p>
            <a:pPr eaLnBrk="1" hangingPunct="1">
              <a:lnSpc>
                <a:spcPct val="100000"/>
              </a:lnSpc>
              <a:spcBef>
                <a:spcPct val="0"/>
              </a:spcBef>
              <a:buClr>
                <a:srgbClr val="FFCC00"/>
              </a:buClr>
              <a:buFontTx/>
              <a:buAutoNum type="arabicPeriod"/>
            </a:pPr>
            <a:r>
              <a:rPr lang="en-US" sz="2600"/>
              <a:t>Technological progress is largely a result of </a:t>
            </a:r>
            <a:r>
              <a:rPr lang="en-US" sz="2600" b="1"/>
              <a:t>research and development, </a:t>
            </a:r>
            <a:r>
              <a:rPr lang="en-US" sz="2600"/>
              <a:t>or </a:t>
            </a:r>
            <a:r>
              <a:rPr lang="en-US" sz="2600" b="1"/>
              <a:t>R&amp;D.</a:t>
            </a:r>
          </a:p>
          <a:p>
            <a:pPr eaLnBrk="1" hangingPunct="1">
              <a:lnSpc>
                <a:spcPct val="100000"/>
              </a:lnSpc>
              <a:spcBef>
                <a:spcPct val="0"/>
              </a:spcBef>
              <a:buClr>
                <a:srgbClr val="FFCC00"/>
              </a:buClr>
              <a:buFontTx/>
              <a:buAutoNum type="arabicPeriod"/>
            </a:pPr>
            <a:r>
              <a:rPr lang="en-US" sz="2600"/>
              <a:t>Government actions that help growth are the building of </a:t>
            </a:r>
            <a:r>
              <a:rPr lang="en-US" sz="2600" b="1"/>
              <a:t>infrastructure.</a:t>
            </a:r>
          </a:p>
          <a:p>
            <a:pPr eaLnBrk="1" hangingPunct="1">
              <a:lnSpc>
                <a:spcPct val="100000"/>
              </a:lnSpc>
              <a:spcBef>
                <a:spcPct val="0"/>
              </a:spcBef>
              <a:buClr>
                <a:srgbClr val="FFCC00"/>
              </a:buClr>
              <a:buFontTx/>
              <a:buAutoNum type="arabicPeriod"/>
            </a:pPr>
            <a:r>
              <a:rPr lang="en-US" sz="2600"/>
              <a:t>Government actions that retard growth are political instability, the neglect or violation of property rights, corruption, and excessive government intervention.</a:t>
            </a:r>
            <a:endParaRPr lang="en-US" sz="2600" b="1"/>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81"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7" name="TextBox 6"/>
          <p:cNvSpPr txBox="1"/>
          <p:nvPr/>
        </p:nvSpPr>
        <p:spPr>
          <a:xfrm>
            <a:off x="893763" y="1370013"/>
            <a:ext cx="10891837" cy="2492375"/>
          </a:xfrm>
          <a:prstGeom prst="rect">
            <a:avLst/>
          </a:prstGeom>
          <a:noFill/>
        </p:spPr>
        <p:txBody>
          <a:bodyPr>
            <a:spAutoFit/>
          </a:bodyPr>
          <a:lstStyle/>
          <a:p>
            <a:pPr marL="304800" indent="-304800" eaLnBrk="1" fontAlgn="auto" hangingPunct="1">
              <a:spcAft>
                <a:spcPts val="0"/>
              </a:spcAft>
              <a:buClr>
                <a:srgbClr val="FFCC00"/>
              </a:buClr>
              <a:buFont typeface="+mj-lt"/>
              <a:buAutoNum type="arabicPeriod" startAt="6"/>
              <a:defRPr/>
            </a:pPr>
            <a:r>
              <a:rPr lang="en-US" sz="2600" dirty="0">
                <a:latin typeface="Calibri" charset="0"/>
                <a:ea typeface="ＭＳ Ｐゴシック" charset="0"/>
                <a:cs typeface="ＭＳ Ｐゴシック" charset="0"/>
              </a:rPr>
              <a:t>Economists generally believe that environmental degradation poses a greater problem for whether long-run economic growth is </a:t>
            </a:r>
            <a:r>
              <a:rPr lang="en-US" sz="2600" b="1" dirty="0">
                <a:latin typeface="Calibri" charset="0"/>
                <a:ea typeface="ＭＳ Ｐゴシック" charset="0"/>
                <a:cs typeface="ＭＳ Ｐゴシック" charset="0"/>
              </a:rPr>
              <a:t>sustainable </a:t>
            </a:r>
            <a:r>
              <a:rPr lang="en-US" sz="2600" dirty="0">
                <a:latin typeface="Calibri" charset="0"/>
                <a:ea typeface="ＭＳ Ｐゴシック" charset="0"/>
                <a:cs typeface="ＭＳ Ｐゴシック" charset="0"/>
              </a:rPr>
              <a:t>than natural resource scarcity.</a:t>
            </a:r>
            <a:endParaRPr lang="en-US" sz="2600" b="1" dirty="0">
              <a:latin typeface="Calibri" charset="0"/>
              <a:ea typeface="ＭＳ Ｐゴシック" charset="0"/>
              <a:cs typeface="ＭＳ Ｐゴシック" charset="0"/>
            </a:endParaRPr>
          </a:p>
          <a:p>
            <a:pPr marL="298450" indent="-298450" eaLnBrk="1" fontAlgn="auto" hangingPunct="1">
              <a:spcAft>
                <a:spcPts val="0"/>
              </a:spcAft>
              <a:buClr>
                <a:srgbClr val="FFCC00"/>
              </a:buClr>
              <a:buFont typeface="+mj-lt"/>
              <a:buAutoNum type="arabicPeriod" startAt="6"/>
              <a:defRPr/>
            </a:pPr>
            <a:r>
              <a:rPr lang="en-US" sz="2600" dirty="0">
                <a:latin typeface="Calibri" charset="0"/>
                <a:ea typeface="ＭＳ Ｐゴシック" charset="0"/>
                <a:cs typeface="ＭＳ Ｐゴシック" charset="0"/>
              </a:rPr>
              <a:t>Addressing environmental degradation requires effective governmental intervention, but the problem of natural resource scarcity is often well handled by the market price response.</a:t>
            </a:r>
            <a:endParaRPr lang="en-US" sz="2600" b="1" dirty="0">
              <a:latin typeface="Calibri" charset="0"/>
              <a:ea typeface="ＭＳ Ｐゴシック" charset="0"/>
              <a:cs typeface="ＭＳ Ｐゴシック" charset="0"/>
            </a:endParaRPr>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pic>
        <p:nvPicPr>
          <p:cNvPr id="717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Why Growth Rates Differ</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7176" name="TextBox 8"/>
          <p:cNvSpPr txBox="1">
            <a:spLocks noChangeArrowheads="1"/>
          </p:cNvSpPr>
          <p:nvPr/>
        </p:nvSpPr>
        <p:spPr bwMode="auto">
          <a:xfrm>
            <a:off x="1246188" y="1690688"/>
            <a:ext cx="105537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A number of factors influence differences among countries in their growth rates.</a:t>
            </a:r>
          </a:p>
          <a:p>
            <a:pPr eaLnBrk="1" hangingPunct="1">
              <a:lnSpc>
                <a:spcPct val="100000"/>
              </a:lnSpc>
              <a:spcBef>
                <a:spcPct val="0"/>
              </a:spcBef>
            </a:pPr>
            <a:endParaRPr lang="en-US" sz="2600"/>
          </a:p>
          <a:p>
            <a:pPr eaLnBrk="1" hangingPunct="1">
              <a:lnSpc>
                <a:spcPct val="100000"/>
              </a:lnSpc>
              <a:spcBef>
                <a:spcPct val="0"/>
              </a:spcBef>
            </a:pPr>
            <a:r>
              <a:rPr lang="en-US" sz="2600"/>
              <a:t>Some countries add to their physical capital more rapidly than others, through high rates of investment spending.</a:t>
            </a:r>
          </a:p>
          <a:p>
            <a:pPr eaLnBrk="1" hangingPunct="1">
              <a:lnSpc>
                <a:spcPct val="100000"/>
              </a:lnSpc>
              <a:spcBef>
                <a:spcPct val="0"/>
              </a:spcBef>
            </a:pPr>
            <a:endParaRPr lang="en-US" sz="2600" b="1"/>
          </a:p>
          <a:p>
            <a:pPr eaLnBrk="1" hangingPunct="1">
              <a:lnSpc>
                <a:spcPct val="100000"/>
              </a:lnSpc>
              <a:spcBef>
                <a:spcPct val="0"/>
              </a:spcBef>
            </a:pPr>
            <a:r>
              <a:rPr lang="en-US" sz="2600"/>
              <a:t>Some countries add to their human capital through education.</a:t>
            </a:r>
          </a:p>
          <a:p>
            <a:pPr eaLnBrk="1" hangingPunct="1">
              <a:lnSpc>
                <a:spcPct val="100000"/>
              </a:lnSpc>
              <a:spcBef>
                <a:spcPct val="0"/>
              </a:spcBef>
            </a:pPr>
            <a:endParaRPr lang="en-US" sz="2600" b="1"/>
          </a:p>
          <a:p>
            <a:pPr eaLnBrk="1" hangingPunct="1">
              <a:lnSpc>
                <a:spcPct val="100000"/>
              </a:lnSpc>
              <a:spcBef>
                <a:spcPct val="0"/>
              </a:spcBef>
            </a:pPr>
            <a:r>
              <a:rPr lang="en-US" sz="2600"/>
              <a:t>Some countries engage in or encourage </a:t>
            </a:r>
            <a:r>
              <a:rPr lang="en-US" sz="2600" b="1"/>
              <a:t>research and development (R&amp;D) </a:t>
            </a:r>
            <a:r>
              <a:rPr lang="en-US" sz="2600"/>
              <a:t>spending to create new technologies and prepare them for practical use.</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p>
        </p:txBody>
      </p:sp>
      <p:pic>
        <p:nvPicPr>
          <p:cNvPr id="819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198"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China’s Students Are Catching Up</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pic>
        <p:nvPicPr>
          <p:cNvPr id="8201" name="Picture 1" descr="Krug_AP_2e_Econ_fig_39_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1358900"/>
            <a:ext cx="8229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p>
        </p:txBody>
      </p:sp>
      <p:pic>
        <p:nvPicPr>
          <p:cNvPr id="10243"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7"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10249" name="TextBox 7"/>
          <p:cNvSpPr txBox="1">
            <a:spLocks noChangeArrowheads="1"/>
          </p:cNvSpPr>
          <p:nvPr/>
        </p:nvSpPr>
        <p:spPr bwMode="auto">
          <a:xfrm>
            <a:off x="3089275" y="627063"/>
            <a:ext cx="211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Inventing R&amp; D</a:t>
            </a:r>
          </a:p>
        </p:txBody>
      </p:sp>
      <p:sp>
        <p:nvSpPr>
          <p:cNvPr id="10250" name="TextBox 12"/>
          <p:cNvSpPr txBox="1">
            <a:spLocks noChangeArrowheads="1"/>
          </p:cNvSpPr>
          <p:nvPr/>
        </p:nvSpPr>
        <p:spPr bwMode="auto">
          <a:xfrm>
            <a:off x="854075" y="1601788"/>
            <a:ext cx="10694988"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chemeClr val="tx1"/>
              </a:buClr>
            </a:pPr>
            <a:r>
              <a:rPr lang="en-US" sz="2600"/>
              <a:t>Thomas Edison is best known as the </a:t>
            </a:r>
            <a:br>
              <a:rPr lang="en-US" sz="2600"/>
            </a:br>
            <a:r>
              <a:rPr lang="en-US" sz="2600"/>
              <a:t>inventor of the light bulb and the </a:t>
            </a:r>
            <a:br>
              <a:rPr lang="en-US" sz="2600"/>
            </a:br>
            <a:r>
              <a:rPr lang="en-US" sz="2600"/>
              <a:t>phonograph. But his biggest invention </a:t>
            </a:r>
            <a:br>
              <a:rPr lang="en-US" sz="2600"/>
            </a:br>
            <a:r>
              <a:rPr lang="en-US" sz="2600"/>
              <a:t>was </a:t>
            </a:r>
            <a:r>
              <a:rPr lang="en-US" altLang="en-US" sz="2600"/>
              <a:t>“</a:t>
            </a:r>
            <a:r>
              <a:rPr lang="en-US" sz="2600"/>
              <a:t>research and development</a:t>
            </a:r>
            <a:r>
              <a:rPr lang="en-US" altLang="en-US" sz="2600"/>
              <a:t>”</a:t>
            </a:r>
            <a:r>
              <a:rPr lang="en-US" sz="2600"/>
              <a:t>!</a:t>
            </a:r>
          </a:p>
          <a:p>
            <a:pPr eaLnBrk="1" hangingPunct="1">
              <a:lnSpc>
                <a:spcPct val="100000"/>
              </a:lnSpc>
              <a:spcBef>
                <a:spcPct val="0"/>
              </a:spcBef>
              <a:buClr>
                <a:schemeClr val="tx1"/>
              </a:buClr>
            </a:pPr>
            <a:endParaRPr lang="en-US" sz="2600"/>
          </a:p>
          <a:p>
            <a:pPr eaLnBrk="1" hangingPunct="1">
              <a:lnSpc>
                <a:spcPct val="100000"/>
              </a:lnSpc>
              <a:spcBef>
                <a:spcPct val="0"/>
              </a:spcBef>
              <a:buClr>
                <a:schemeClr val="tx1"/>
              </a:buClr>
            </a:pPr>
            <a:r>
              <a:rPr lang="en-US" sz="2600"/>
              <a:t>In 1875 Edison created something new: </a:t>
            </a:r>
            <a:br>
              <a:rPr lang="en-US" sz="2600"/>
            </a:br>
            <a:r>
              <a:rPr lang="en-US" sz="2600"/>
              <a:t>his Menlo Park, New Jersey laboratory </a:t>
            </a:r>
            <a:br>
              <a:rPr lang="en-US" sz="2600"/>
            </a:br>
            <a:r>
              <a:rPr lang="en-US" sz="2600"/>
              <a:t>employed 25 men full-time to generate </a:t>
            </a:r>
            <a:br>
              <a:rPr lang="en-US" sz="2600"/>
            </a:br>
            <a:r>
              <a:rPr lang="en-US" sz="2600"/>
              <a:t>new products and processes for business.</a:t>
            </a:r>
          </a:p>
          <a:p>
            <a:pPr eaLnBrk="1" hangingPunct="1">
              <a:lnSpc>
                <a:spcPct val="100000"/>
              </a:lnSpc>
              <a:spcBef>
                <a:spcPct val="0"/>
              </a:spcBef>
              <a:buClr>
                <a:schemeClr val="tx1"/>
              </a:buClr>
            </a:pPr>
            <a:endParaRPr lang="en-US" sz="2600"/>
          </a:p>
          <a:p>
            <a:pPr eaLnBrk="1" hangingPunct="1">
              <a:lnSpc>
                <a:spcPct val="100000"/>
              </a:lnSpc>
              <a:spcBef>
                <a:spcPct val="0"/>
              </a:spcBef>
              <a:buClr>
                <a:schemeClr val="tx1"/>
              </a:buClr>
            </a:pPr>
            <a:r>
              <a:rPr lang="en-US" sz="2600"/>
              <a:t>He created an organization whose purpose was to create new ideas year after year.</a:t>
            </a: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pic>
        <p:nvPicPr>
          <p:cNvPr id="10252" name="Picture 1" descr="Krug_AP_2e_Econ_39UN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1981200"/>
            <a:ext cx="4548187"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p>
        </p:txBody>
      </p:sp>
      <p:pic>
        <p:nvPicPr>
          <p:cNvPr id="1126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70"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Role of Government in Promoting Economic Growth</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272" name="TextBox 8"/>
          <p:cNvSpPr txBox="1">
            <a:spLocks noChangeArrowheads="1"/>
          </p:cNvSpPr>
          <p:nvPr/>
        </p:nvSpPr>
        <p:spPr bwMode="auto">
          <a:xfrm>
            <a:off x="639763" y="1504950"/>
            <a:ext cx="109664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Governments play a direct role in building infrastructure: roads, power lines, ports, information networks, and other parts of an economy</a:t>
            </a:r>
            <a:r>
              <a:rPr lang="en-US" altLang="en-US" sz="2600"/>
              <a:t>’</a:t>
            </a:r>
            <a:r>
              <a:rPr lang="en-US" sz="2600"/>
              <a:t>s physical capital.</a:t>
            </a:r>
          </a:p>
          <a:p>
            <a:pPr eaLnBrk="1" hangingPunct="1">
              <a:lnSpc>
                <a:spcPct val="100000"/>
              </a:lnSpc>
              <a:spcBef>
                <a:spcPct val="0"/>
              </a:spcBef>
            </a:pPr>
            <a:endParaRPr lang="en-US" sz="1200"/>
          </a:p>
          <a:p>
            <a:pPr eaLnBrk="1" hangingPunct="1">
              <a:lnSpc>
                <a:spcPct val="100000"/>
              </a:lnSpc>
              <a:spcBef>
                <a:spcPct val="0"/>
              </a:spcBef>
            </a:pPr>
            <a:r>
              <a:rPr lang="en-US" sz="2600"/>
              <a:t>Governments also play an important indirect role in making high rates of private investment spending possible.</a:t>
            </a:r>
          </a:p>
          <a:p>
            <a:pPr eaLnBrk="1" hangingPunct="1">
              <a:lnSpc>
                <a:spcPct val="100000"/>
              </a:lnSpc>
              <a:spcBef>
                <a:spcPct val="0"/>
              </a:spcBef>
            </a:pPr>
            <a:endParaRPr lang="en-US" sz="1200"/>
          </a:p>
          <a:p>
            <a:pPr eaLnBrk="1" hangingPunct="1">
              <a:lnSpc>
                <a:spcPct val="100000"/>
              </a:lnSpc>
              <a:spcBef>
                <a:spcPct val="0"/>
              </a:spcBef>
            </a:pPr>
            <a:r>
              <a:rPr lang="en-US" sz="2600"/>
              <a:t>Much of an economy</a:t>
            </a:r>
            <a:r>
              <a:rPr lang="en-US" altLang="en-US" sz="2600"/>
              <a:t>’</a:t>
            </a:r>
            <a:r>
              <a:rPr lang="en-US" sz="2600"/>
              <a:t>s human capital is the result of government spending on education.</a:t>
            </a:r>
          </a:p>
          <a:p>
            <a:pPr eaLnBrk="1" hangingPunct="1">
              <a:lnSpc>
                <a:spcPct val="100000"/>
              </a:lnSpc>
              <a:spcBef>
                <a:spcPct val="0"/>
              </a:spcBef>
            </a:pPr>
            <a:endParaRPr lang="en-US" sz="1200"/>
          </a:p>
          <a:p>
            <a:pPr eaLnBrk="1" hangingPunct="1">
              <a:lnSpc>
                <a:spcPct val="100000"/>
              </a:lnSpc>
              <a:spcBef>
                <a:spcPct val="0"/>
              </a:spcBef>
            </a:pPr>
            <a:r>
              <a:rPr lang="en-US" sz="2600"/>
              <a:t>Much important R&amp;D is done by government agencies.</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p>
        </p:txBody>
      </p:sp>
      <p:pic>
        <p:nvPicPr>
          <p:cNvPr id="1229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29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The Role of Government in Promoting Economic Growth</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296" name="TextBox 8"/>
          <p:cNvSpPr txBox="1">
            <a:spLocks noChangeArrowheads="1"/>
          </p:cNvSpPr>
          <p:nvPr/>
        </p:nvSpPr>
        <p:spPr bwMode="auto">
          <a:xfrm>
            <a:off x="838200" y="1743075"/>
            <a:ext cx="1080293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Political stability and protection of property rights are crucial ingredients in long-run economic growth.</a:t>
            </a:r>
          </a:p>
          <a:p>
            <a:pPr eaLnBrk="1" hangingPunct="1">
              <a:lnSpc>
                <a:spcPct val="100000"/>
              </a:lnSpc>
              <a:spcBef>
                <a:spcPct val="0"/>
              </a:spcBef>
            </a:pPr>
            <a:endParaRPr lang="en-US" sz="2600"/>
          </a:p>
          <a:p>
            <a:pPr eaLnBrk="1" hangingPunct="1">
              <a:lnSpc>
                <a:spcPct val="100000"/>
              </a:lnSpc>
              <a:spcBef>
                <a:spcPct val="0"/>
              </a:spcBef>
            </a:pPr>
            <a:r>
              <a:rPr lang="en-US" sz="2600"/>
              <a:t>Even when governments aren</a:t>
            </a:r>
            <a:r>
              <a:rPr lang="en-US" altLang="en-US" sz="2600"/>
              <a:t>’</a:t>
            </a:r>
            <a:r>
              <a:rPr lang="en-US" sz="2600"/>
              <a:t>t corrupt, excessive government intervention can be a brake on economic growth.</a:t>
            </a:r>
          </a:p>
          <a:p>
            <a:pPr eaLnBrk="1" hangingPunct="1">
              <a:lnSpc>
                <a:spcPct val="100000"/>
              </a:lnSpc>
              <a:spcBef>
                <a:spcPct val="0"/>
              </a:spcBef>
            </a:pPr>
            <a:endParaRPr lang="en-US" sz="2600"/>
          </a:p>
          <a:p>
            <a:pPr eaLnBrk="1" hangingPunct="1">
              <a:lnSpc>
                <a:spcPct val="100000"/>
              </a:lnSpc>
              <a:spcBef>
                <a:spcPct val="0"/>
              </a:spcBef>
            </a:pPr>
            <a:r>
              <a:rPr lang="en-US" sz="2600"/>
              <a:t>If large parts of the economy are supported by government subsidies, protected from imports, or otherwise insulated from competition, productivity tends to suffer because of a lack of incentives.</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p>
        </p:txBody>
      </p:sp>
      <p:pic>
        <p:nvPicPr>
          <p:cNvPr id="133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1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13321" name="TextBox 7"/>
          <p:cNvSpPr txBox="1">
            <a:spLocks noChangeArrowheads="1"/>
          </p:cNvSpPr>
          <p:nvPr/>
        </p:nvSpPr>
        <p:spPr bwMode="auto">
          <a:xfrm>
            <a:off x="3089275" y="627063"/>
            <a:ext cx="3498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The Brazilian Breadbasket</a:t>
            </a:r>
          </a:p>
        </p:txBody>
      </p:sp>
      <p:sp>
        <p:nvSpPr>
          <p:cNvPr id="13322" name="TextBox 12"/>
          <p:cNvSpPr txBox="1">
            <a:spLocks noChangeArrowheads="1"/>
          </p:cNvSpPr>
          <p:nvPr/>
        </p:nvSpPr>
        <p:spPr bwMode="auto">
          <a:xfrm>
            <a:off x="854075" y="1601788"/>
            <a:ext cx="105537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871538"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chemeClr val="tx1"/>
              </a:buClr>
            </a:pPr>
            <a:r>
              <a:rPr lang="en-GB" sz="2400"/>
              <a:t>In recent years, Brazil</a:t>
            </a:r>
            <a:r>
              <a:rPr lang="en-GB" altLang="en-US" sz="2400"/>
              <a:t>’</a:t>
            </a:r>
            <a:r>
              <a:rPr lang="en-GB" sz="2400"/>
              <a:t>s economy has made a strong showing, especially in agriculture.</a:t>
            </a:r>
          </a:p>
          <a:p>
            <a:pPr eaLnBrk="1" hangingPunct="1">
              <a:lnSpc>
                <a:spcPct val="100000"/>
              </a:lnSpc>
              <a:spcBef>
                <a:spcPct val="0"/>
              </a:spcBef>
              <a:buClr>
                <a:schemeClr val="tx1"/>
              </a:buClr>
            </a:pPr>
            <a:endParaRPr lang="en-US" sz="2200"/>
          </a:p>
          <a:p>
            <a:pPr eaLnBrk="1" hangingPunct="1">
              <a:lnSpc>
                <a:spcPct val="100000"/>
              </a:lnSpc>
              <a:spcBef>
                <a:spcPct val="0"/>
              </a:spcBef>
              <a:buClr>
                <a:schemeClr val="tx1"/>
              </a:buClr>
            </a:pPr>
            <a:r>
              <a:rPr lang="en-GB" sz="2400"/>
              <a:t>This success depends on exploiting a natural resource, the tropical savannah land known as the </a:t>
            </a:r>
            <a:r>
              <a:rPr lang="en-US" sz="2400" i="1"/>
              <a:t>cerrado</a:t>
            </a:r>
            <a:r>
              <a:rPr lang="en-GB" sz="2400"/>
              <a:t>.</a:t>
            </a:r>
          </a:p>
          <a:p>
            <a:pPr eaLnBrk="1" hangingPunct="1">
              <a:lnSpc>
                <a:spcPct val="100000"/>
              </a:lnSpc>
              <a:spcBef>
                <a:spcPct val="0"/>
              </a:spcBef>
              <a:buClr>
                <a:schemeClr val="tx1"/>
              </a:buClr>
            </a:pPr>
            <a:endParaRPr lang="en-US" sz="2400"/>
          </a:p>
          <a:p>
            <a:pPr eaLnBrk="1" hangingPunct="1">
              <a:lnSpc>
                <a:spcPct val="100000"/>
              </a:lnSpc>
              <a:spcBef>
                <a:spcPct val="0"/>
              </a:spcBef>
            </a:pPr>
            <a:r>
              <a:rPr lang="en-GB" sz="2400"/>
              <a:t>A combination of three factors changed this land into a useable resource: </a:t>
            </a:r>
          </a:p>
          <a:p>
            <a:pPr lvl="1" eaLnBrk="1" hangingPunct="1">
              <a:lnSpc>
                <a:spcPct val="100000"/>
              </a:lnSpc>
              <a:spcBef>
                <a:spcPct val="0"/>
              </a:spcBef>
              <a:buFont typeface="Lucida Grande" charset="0"/>
              <a:buChar char="-"/>
            </a:pPr>
            <a:r>
              <a:rPr lang="en-GB" sz="2000"/>
              <a:t>Technological progress due to research and development</a:t>
            </a:r>
          </a:p>
          <a:p>
            <a:pPr lvl="1" eaLnBrk="1" hangingPunct="1">
              <a:lnSpc>
                <a:spcPct val="100000"/>
              </a:lnSpc>
              <a:spcBef>
                <a:spcPct val="0"/>
              </a:spcBef>
              <a:buFont typeface="Lucida Grande" charset="0"/>
              <a:buChar char="-"/>
            </a:pPr>
            <a:r>
              <a:rPr lang="en-GB" sz="2000"/>
              <a:t>Improved economic policies</a:t>
            </a:r>
          </a:p>
          <a:p>
            <a:pPr lvl="1" eaLnBrk="1" hangingPunct="1">
              <a:lnSpc>
                <a:spcPct val="100000"/>
              </a:lnSpc>
              <a:spcBef>
                <a:spcPct val="0"/>
              </a:spcBef>
              <a:buFont typeface="Lucida Grande" charset="0"/>
              <a:buChar char="-"/>
            </a:pPr>
            <a:r>
              <a:rPr lang="en-GB" sz="2000"/>
              <a:t>Addition of physical capital</a:t>
            </a:r>
            <a:endParaRPr lang="en-US" sz="1800"/>
          </a:p>
          <a:p>
            <a:pPr eaLnBrk="1" hangingPunct="1">
              <a:lnSpc>
                <a:spcPct val="100000"/>
              </a:lnSpc>
              <a:spcBef>
                <a:spcPct val="0"/>
              </a:spcBef>
              <a:buClr>
                <a:schemeClr val="tx1"/>
              </a:buClr>
            </a:pPr>
            <a:endParaRPr lang="en-US" sz="24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p>
        </p:txBody>
      </p:sp>
      <p:pic>
        <p:nvPicPr>
          <p:cNvPr id="1433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Is World Growth Sustainable?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4344" name="TextBox 8"/>
          <p:cNvSpPr txBox="1">
            <a:spLocks noChangeArrowheads="1"/>
          </p:cNvSpPr>
          <p:nvPr/>
        </p:nvSpPr>
        <p:spPr bwMode="auto">
          <a:xfrm>
            <a:off x="681038" y="1246188"/>
            <a:ext cx="105537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Long-run economic growth is </a:t>
            </a:r>
            <a:r>
              <a:rPr lang="en-US" sz="2600" b="1"/>
              <a:t>sustainable </a:t>
            </a:r>
            <a:r>
              <a:rPr lang="en-US" sz="2600"/>
              <a:t>if it can continue in the face of the limited supply of natural resources and the impact of growth on the environment.</a:t>
            </a:r>
          </a:p>
          <a:p>
            <a:pPr eaLnBrk="1" hangingPunct="1">
              <a:lnSpc>
                <a:spcPct val="100000"/>
              </a:lnSpc>
              <a:spcBef>
                <a:spcPct val="0"/>
              </a:spcBef>
            </a:pPr>
            <a:endParaRPr lang="en-US" sz="2600"/>
          </a:p>
          <a:p>
            <a:pPr eaLnBrk="1" hangingPunct="1">
              <a:lnSpc>
                <a:spcPct val="100000"/>
              </a:lnSpc>
              <a:spcBef>
                <a:spcPct val="0"/>
              </a:spcBef>
            </a:pPr>
            <a:r>
              <a:rPr lang="en-US" sz="2600"/>
              <a:t>Differing views about the impact of limited natural resources on long-run economic growth turn on the answers to three questions:</a:t>
            </a:r>
          </a:p>
          <a:p>
            <a:pPr lvl="1" eaLnBrk="1" hangingPunct="1">
              <a:lnSpc>
                <a:spcPct val="100000"/>
              </a:lnSpc>
              <a:spcBef>
                <a:spcPct val="0"/>
              </a:spcBef>
              <a:buFont typeface="Lucida Grande" charset="0"/>
              <a:buChar char="-"/>
            </a:pPr>
            <a:r>
              <a:rPr lang="en-US"/>
              <a:t>How large are the supplies of key natural resources?</a:t>
            </a:r>
          </a:p>
          <a:p>
            <a:pPr lvl="1" eaLnBrk="1" hangingPunct="1">
              <a:lnSpc>
                <a:spcPct val="100000"/>
              </a:lnSpc>
              <a:spcBef>
                <a:spcPct val="0"/>
              </a:spcBef>
              <a:buFont typeface="Lucida Grande" charset="0"/>
              <a:buChar char="-"/>
            </a:pPr>
            <a:r>
              <a:rPr lang="en-US"/>
              <a:t>How effective will technology be at finding alternatives to natural resources?</a:t>
            </a:r>
          </a:p>
          <a:p>
            <a:pPr lvl="1" eaLnBrk="1" hangingPunct="1">
              <a:lnSpc>
                <a:spcPct val="100000"/>
              </a:lnSpc>
              <a:spcBef>
                <a:spcPct val="0"/>
              </a:spcBef>
              <a:buFont typeface="Lucida Grande" charset="0"/>
              <a:buChar char="-"/>
            </a:pPr>
            <a:r>
              <a:rPr lang="en-US"/>
              <a:t>Can long-run economic growth continue in the face of resource scarcity?</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p>
        </p:txBody>
      </p:sp>
      <p:pic>
        <p:nvPicPr>
          <p:cNvPr id="1536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Real Price of Oil, 1949-2013</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5368" name="TextBox 8"/>
          <p:cNvSpPr txBox="1">
            <a:spLocks noChangeArrowheads="1"/>
          </p:cNvSpPr>
          <p:nvPr/>
        </p:nvSpPr>
        <p:spPr bwMode="auto">
          <a:xfrm>
            <a:off x="681038" y="1246188"/>
            <a:ext cx="105537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39</a:t>
            </a:r>
          </a:p>
        </p:txBody>
      </p:sp>
      <p:pic>
        <p:nvPicPr>
          <p:cNvPr id="15370" name="Picture 1" descr="Krug_AP_2e_Econ_fig_39_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600200"/>
            <a:ext cx="567055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2917</TotalTime>
  <Words>1009</Words>
  <Application>Microsoft Macintosh PowerPoint</Application>
  <PresentationFormat>Widescreen</PresentationFormat>
  <Paragraphs>127</Paragraphs>
  <Slides>15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ＭＳ Ｐゴシック</vt:lpstr>
      <vt:lpstr>ＭＳ Ｐゴシック</vt:lpstr>
      <vt:lpstr>Arial</vt:lpstr>
      <vt:lpstr>Arial Rounded MT Bold</vt:lpstr>
      <vt:lpstr>Calibri</vt:lpstr>
      <vt:lpstr>Calibri Light</vt:lpstr>
      <vt:lpstr>Candara</vt:lpstr>
      <vt:lpstr>Century Gothic</vt:lpstr>
      <vt:lpstr>Lucida Grande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33</cp:revision>
  <dcterms:created xsi:type="dcterms:W3CDTF">2015-01-29T01:02:02Z</dcterms:created>
  <dcterms:modified xsi:type="dcterms:W3CDTF">2019-07-22T14:59:34Z</dcterms:modified>
</cp:coreProperties>
</file>