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5" r:id="rId4"/>
    <p:sldId id="274" r:id="rId5"/>
    <p:sldId id="273" r:id="rId6"/>
    <p:sldId id="272" r:id="rId7"/>
    <p:sldId id="271" r:id="rId8"/>
    <p:sldId id="279" r:id="rId9"/>
    <p:sldId id="278" r:id="rId10"/>
    <p:sldId id="277" r:id="rId11"/>
    <p:sldId id="270" r:id="rId12"/>
    <p:sldId id="269" r:id="rId13"/>
    <p:sldId id="268" r:id="rId14"/>
    <p:sldId id="267" r:id="rId15"/>
    <p:sldId id="282" r:id="rId16"/>
    <p:sldId id="266" r:id="rId17"/>
    <p:sldId id="265" r:id="rId18"/>
    <p:sldId id="264" r:id="rId19"/>
    <p:sldId id="263" r:id="rId20"/>
    <p:sldId id="262" r:id="rId21"/>
    <p:sldId id="257" r:id="rId22"/>
    <p:sldId id="261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9964" y="455383"/>
            <a:ext cx="6967891" cy="77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Explain why classical macroeconomics wasn’t adequate for the problems posed by the Great Depression</a:t>
            </a:r>
          </a:p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Discuss how Keynes and the experience of the Great Depression legitimized </a:t>
            </a:r>
            <a:r>
              <a:rPr lang="en-US" sz="2200" b="1" dirty="0">
                <a:solidFill>
                  <a:prstClr val="black"/>
                </a:solidFill>
              </a:rPr>
              <a:t>macroeconomic policy activism</a:t>
            </a:r>
          </a:p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Define</a:t>
            </a:r>
            <a:r>
              <a:rPr lang="en-US" sz="2200" b="1" dirty="0">
                <a:solidFill>
                  <a:prstClr val="black"/>
                </a:solidFill>
              </a:rPr>
              <a:t> monetarism</a:t>
            </a:r>
            <a:r>
              <a:rPr lang="en-US" sz="2200" dirty="0">
                <a:solidFill>
                  <a:prstClr val="black"/>
                </a:solidFill>
              </a:rPr>
              <a:t> and identify its views on the limits of</a:t>
            </a:r>
            <a:r>
              <a:rPr lang="en-US" sz="2200" b="1" dirty="0">
                <a:solidFill>
                  <a:prstClr val="black"/>
                </a:solidFill>
              </a:rPr>
              <a:t> discretionary monetary policy</a:t>
            </a:r>
          </a:p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Describe how challenges led to a revision of Keynesian ideas and the emergence of new classical macroeconomics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  <p:pic>
        <p:nvPicPr>
          <p:cNvPr id="12" name="Picture 1" descr="Krug_AP_2e_Econ_MO3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726221"/>
            <a:ext cx="5316077" cy="26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31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The End of the Great Depression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893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previous figure shows the U.S. unemployment rate and the federal budget deficit as a share of GDP from 1930 to 1947.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As you can see, deficit spending during the 1930s was on a modest scale.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In 1940, as the risk of war grew larger, the United States began a large military buildup, and the budget moved deep into deficit.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After the attack on Pearl Harbor on December 7, 1941, the country began deficit spending on an enormous scale.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126303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Challenges to Keynesian Economics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Monetarism</a:t>
            </a:r>
            <a:r>
              <a:rPr lang="en-US" sz="2600" dirty="0">
                <a:solidFill>
                  <a:prstClr val="black"/>
                </a:solidFill>
              </a:rPr>
              <a:t> asserted that GDP will grow steadily if the money supply grows steadily.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It called for a shift from monetary policy rule to that of a discretionary monetary policy.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It argued that GDP would grow steadily if the money supply grew steadily.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Monetarism was influential for a time, but was eventually rejected by many macroeconomists.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Fiscal Policy with a Fixed Money Supply</a:t>
            </a:r>
            <a:r>
              <a:rPr lang="en-US" sz="3600" dirty="0"/>
              <a:t>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40847"/>
            <a:ext cx="10149751" cy="38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Monetarism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3" y="1246286"/>
            <a:ext cx="5404302" cy="501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When the central bank changes interest rates or the money supply based on its assessment of the state of the economy, it is engaged in </a:t>
            </a:r>
            <a:r>
              <a:rPr lang="en-US" sz="2600" b="1" dirty="0">
                <a:solidFill>
                  <a:prstClr val="black"/>
                </a:solidFill>
              </a:rPr>
              <a:t>discretionary monetary policy.</a:t>
            </a: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monetary policy rule</a:t>
            </a:r>
            <a:r>
              <a:rPr lang="en-US" sz="2600" dirty="0">
                <a:solidFill>
                  <a:prstClr val="black"/>
                </a:solidFill>
              </a:rPr>
              <a:t> is a formula that determines the central bank’s actions.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velocity of money</a:t>
            </a:r>
            <a:r>
              <a:rPr lang="en-US" sz="2600" dirty="0">
                <a:solidFill>
                  <a:prstClr val="black"/>
                </a:solidFill>
              </a:rPr>
              <a:t> is the ratio of nominal GDP to the money supply.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velocity equation: </a:t>
            </a:r>
            <a:r>
              <a:rPr lang="en-US" sz="2600" i="1" dirty="0">
                <a:solidFill>
                  <a:prstClr val="black"/>
                </a:solidFill>
              </a:rPr>
              <a:t>M × V = P × Y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  <p:pic>
        <p:nvPicPr>
          <p:cNvPr id="13" name="Picture 1" descr="Krug_AP_2e_Econ_35UN03_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75" y="1690688"/>
            <a:ext cx="5325123" cy="35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Monetarism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213" y="2158048"/>
            <a:ext cx="824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" lvl="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2600" dirty="0">
                <a:solidFill>
                  <a:prstClr val="black"/>
                </a:solidFill>
              </a:rPr>
              <a:t>Monetarists believed that </a:t>
            </a:r>
            <a:r>
              <a:rPr lang="en-US" sz="2600" i="1" dirty="0">
                <a:solidFill>
                  <a:prstClr val="black"/>
                </a:solidFill>
              </a:rPr>
              <a:t>V </a:t>
            </a:r>
            <a:r>
              <a:rPr lang="en-US" sz="2600" dirty="0">
                <a:solidFill>
                  <a:prstClr val="black"/>
                </a:solidFill>
              </a:rPr>
              <a:t>was stable, so they believed that if the Federal Reserve kept </a:t>
            </a:r>
            <a:r>
              <a:rPr lang="en-US" sz="2600" i="1" dirty="0">
                <a:solidFill>
                  <a:prstClr val="black"/>
                </a:solidFill>
              </a:rPr>
              <a:t>M</a:t>
            </a:r>
            <a:r>
              <a:rPr lang="en-US" sz="2600" dirty="0">
                <a:solidFill>
                  <a:prstClr val="black"/>
                </a:solidFill>
              </a:rPr>
              <a:t> on a steady growth path, nominal GDP would also grow steadily.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Velocity of Money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  <p:pic>
        <p:nvPicPr>
          <p:cNvPr id="13" name="Picture 1" descr="Krug_AP_2e_Econ_fig_35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2" y="1639100"/>
            <a:ext cx="10896600" cy="41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2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Inflation and the Natural Rate of Unemployment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268" y="1792923"/>
            <a:ext cx="10553463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natural rate of unemployment is also the non-accelerating-inflation rate of unemployment, or NAIRU.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According to the </a:t>
            </a:r>
            <a:r>
              <a:rPr lang="en-US" sz="2600" b="1" dirty="0">
                <a:solidFill>
                  <a:prstClr val="black"/>
                </a:solidFill>
              </a:rPr>
              <a:t>natural rate hypothesis</a:t>
            </a:r>
            <a:r>
              <a:rPr lang="en-US" sz="2600" dirty="0">
                <a:solidFill>
                  <a:prstClr val="black"/>
                </a:solidFill>
              </a:rPr>
              <a:t>, because inflation is eventually embedded into expectations, to avoid accelerating inflation over time the unemployment rate must be high enough that the actual inflation rate equals the expected inflation rate.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Inflation and the Natural Rate of Unemployment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583" y="1792923"/>
            <a:ext cx="10553463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natural rate hypothesis</a:t>
            </a:r>
            <a:r>
              <a:rPr lang="en-US" sz="2600" dirty="0">
                <a:solidFill>
                  <a:prstClr val="black"/>
                </a:solidFill>
              </a:rPr>
              <a:t> limits the role of macroeconomic policy in stabilizing the economy.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goal is not to seek a permanently lower unemployment rate, but to keep it stable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natural rate hypothesis</a:t>
            </a:r>
            <a:r>
              <a:rPr lang="en-US" sz="2600" dirty="0">
                <a:solidFill>
                  <a:prstClr val="black"/>
                </a:solidFill>
              </a:rPr>
              <a:t> became almost universally accepted.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Political Business Cycle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394" y="1596968"/>
            <a:ext cx="4133729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political business cycle</a:t>
            </a:r>
            <a:r>
              <a:rPr lang="en-US" sz="2600" dirty="0">
                <a:solidFill>
                  <a:prstClr val="black"/>
                </a:solidFill>
              </a:rPr>
              <a:t> results when politicians use macroeconomic policy to serve political ends.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Fear of a political business cycle led to a consensus that monetary policy should be insulated from politics.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  <p:pic>
        <p:nvPicPr>
          <p:cNvPr id="13" name="Picture 1" descr="Krug_AP_2e_Econ_35UN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03" y="1935852"/>
            <a:ext cx="6542997" cy="34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Rational Expectations, Real Business Cycles, and New Classical Macroeconomics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4" y="2242560"/>
            <a:ext cx="10553463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New classical macroeconomics</a:t>
            </a:r>
            <a:r>
              <a:rPr lang="en-US" sz="2600" dirty="0">
                <a:solidFill>
                  <a:prstClr val="black"/>
                </a:solidFill>
              </a:rPr>
              <a:t> is an approach to the business cycle.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It returns to the classical view that shifts in the aggregate demand curve affect only the aggregate price level, not aggregate output.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Classical Macroeconomics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297" y="1625372"/>
            <a:ext cx="105534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Classical macroeconomics</a:t>
            </a:r>
            <a:r>
              <a:rPr lang="en-US" sz="2600" dirty="0">
                <a:solidFill>
                  <a:prstClr val="black"/>
                </a:solidFill>
              </a:rPr>
              <a:t> asserted that monetary policy affected only the aggregate price level, not aggregate output.</a:t>
            </a:r>
          </a:p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Classical macroeconomics asserted that the </a:t>
            </a:r>
            <a:r>
              <a:rPr lang="en-US" sz="2600" b="1" dirty="0">
                <a:solidFill>
                  <a:prstClr val="black"/>
                </a:solidFill>
              </a:rPr>
              <a:t>short run</a:t>
            </a:r>
            <a:r>
              <a:rPr lang="en-US" sz="2600" dirty="0">
                <a:solidFill>
                  <a:prstClr val="black"/>
                </a:solidFill>
              </a:rPr>
              <a:t> was unimportant.</a:t>
            </a:r>
            <a:endParaRPr lang="en-US" sz="2600" b="1" dirty="0">
              <a:solidFill>
                <a:prstClr val="black"/>
              </a:solidFill>
            </a:endParaRPr>
          </a:p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According to the classical model, prices are flexible, making the aggregate supply curve vertical even in the short run.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As a result, an increase in the money supply leads, other things equal, to an equal proportional rise in the aggregate price level, with no effect on aggregate output.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Increases in the money supply lead to inflation, and that’s all.</a:t>
            </a: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Rational Expectations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4" y="2148501"/>
            <a:ext cx="10553463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Rational expectations</a:t>
            </a:r>
            <a:r>
              <a:rPr lang="en-US" sz="2600" dirty="0">
                <a:solidFill>
                  <a:prstClr val="black"/>
                </a:solidFill>
              </a:rPr>
              <a:t> is the view that individuals and firms make decisions optimally, using all available information.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idea of rational expectations did serve as a useful caution for macroeconomists who had become excessively optimistic about their ability to manage the economy.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Real Business Cycle Theory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482" y="2025030"/>
            <a:ext cx="1055346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According to </a:t>
            </a:r>
            <a:r>
              <a:rPr lang="en-US" sz="2600" b="1" dirty="0">
                <a:solidFill>
                  <a:prstClr val="black"/>
                </a:solidFill>
              </a:rPr>
              <a:t>new Keynesian economics</a:t>
            </a:r>
            <a:r>
              <a:rPr lang="en-US" sz="2600" dirty="0">
                <a:solidFill>
                  <a:prstClr val="black"/>
                </a:solidFill>
              </a:rPr>
              <a:t>, market imperfections can lead to price stickiness for the economy as a whole.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Real business cycle theory</a:t>
            </a:r>
            <a:r>
              <a:rPr lang="en-US" sz="2600" dirty="0">
                <a:solidFill>
                  <a:prstClr val="black"/>
                </a:solidFill>
              </a:rPr>
              <a:t> says that fluctuations in the rate of growth of total factor productivity cause the business cycle.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262793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80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Classical macroeconomics asserted that monetary policy affected only the aggregate price level, not aggregate output, and that the short run was unimportant.</a:t>
            </a:r>
          </a:p>
          <a:p>
            <a:pPr marL="295275" lvl="0" indent="-2952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b="1" dirty="0">
                <a:solidFill>
                  <a:prstClr val="black"/>
                </a:solidFill>
              </a:rPr>
              <a:t>Keynesian economics </a:t>
            </a:r>
            <a:r>
              <a:rPr lang="en-US" sz="2600" dirty="0">
                <a:solidFill>
                  <a:prstClr val="black"/>
                </a:solidFill>
              </a:rPr>
              <a:t>attributed the business cycle to shifts of the aggregate demand curve, often the result of changes in business confidence. Keynesian economics also offered a rationale for </a:t>
            </a:r>
            <a:r>
              <a:rPr lang="en-US" sz="2600" b="1" dirty="0">
                <a:solidFill>
                  <a:prstClr val="black"/>
                </a:solidFill>
              </a:rPr>
              <a:t>macroeconomic policy activism.</a:t>
            </a:r>
          </a:p>
          <a:p>
            <a:pPr marL="295275" lvl="0" indent="-2952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endParaRPr lang="en-US" sz="2600" b="1" dirty="0">
              <a:solidFill>
                <a:prstClr val="black"/>
              </a:solidFill>
            </a:endParaRPr>
          </a:p>
          <a:p>
            <a:pPr marL="295275" lvl="0" indent="-2952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b="1" dirty="0">
                <a:solidFill>
                  <a:prstClr val="black"/>
                </a:solidFill>
              </a:rPr>
              <a:t>Monetarism </a:t>
            </a:r>
            <a:r>
              <a:rPr lang="en-US" sz="2600" dirty="0">
                <a:solidFill>
                  <a:prstClr val="black"/>
                </a:solidFill>
              </a:rPr>
              <a:t>is a doctrine that called for a </a:t>
            </a:r>
            <a:r>
              <a:rPr lang="en-US" sz="2600" b="1" dirty="0">
                <a:solidFill>
                  <a:prstClr val="black"/>
                </a:solidFill>
              </a:rPr>
              <a:t>monetary policy rule </a:t>
            </a:r>
            <a:r>
              <a:rPr lang="en-US" sz="2600" dirty="0">
                <a:solidFill>
                  <a:prstClr val="black"/>
                </a:solidFill>
              </a:rPr>
              <a:t>as opposed to </a:t>
            </a:r>
            <a:r>
              <a:rPr lang="en-US" sz="2600" b="1" dirty="0">
                <a:solidFill>
                  <a:prstClr val="black"/>
                </a:solidFill>
              </a:rPr>
              <a:t>discretionary monetary policy, </a:t>
            </a:r>
            <a:r>
              <a:rPr lang="en-US" sz="2600" dirty="0">
                <a:solidFill>
                  <a:prstClr val="black"/>
                </a:solidFill>
              </a:rPr>
              <a:t>and which argued that GDP would grow steadily if the money supply grew steadily.</a:t>
            </a:r>
            <a:endParaRPr lang="en-US" sz="26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08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4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natural rate hypothesis </a:t>
            </a:r>
            <a:r>
              <a:rPr lang="en-US" sz="2600" dirty="0">
                <a:solidFill>
                  <a:prstClr val="black"/>
                </a:solidFill>
              </a:rPr>
              <a:t>says that the unemployment rate must be high enough to keep expected inflation and actual inflation equal.</a:t>
            </a:r>
          </a:p>
          <a:p>
            <a:pPr marL="288925" lvl="0" indent="-2889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4"/>
            </a:pPr>
            <a:endParaRPr lang="en-US" sz="2600" dirty="0">
              <a:solidFill>
                <a:prstClr val="black"/>
              </a:solidFill>
            </a:endParaRPr>
          </a:p>
          <a:p>
            <a:pPr marL="288925" lvl="0" indent="-2889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4"/>
            </a:pPr>
            <a:r>
              <a:rPr lang="en-US" sz="2600" dirty="0">
                <a:solidFill>
                  <a:prstClr val="black"/>
                </a:solidFill>
              </a:rPr>
              <a:t>Fears of a </a:t>
            </a:r>
            <a:r>
              <a:rPr lang="en-US" sz="2600" b="1" dirty="0">
                <a:solidFill>
                  <a:prstClr val="black"/>
                </a:solidFill>
              </a:rPr>
              <a:t>political business cycle </a:t>
            </a:r>
            <a:r>
              <a:rPr lang="en-US" sz="2600" dirty="0">
                <a:solidFill>
                  <a:prstClr val="black"/>
                </a:solidFill>
              </a:rPr>
              <a:t>led to a consensus that monetary policy should be insulated from politics.</a:t>
            </a:r>
          </a:p>
          <a:p>
            <a:pPr marL="288925" lvl="0" indent="-2889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4"/>
            </a:pPr>
            <a:endParaRPr lang="en-US" sz="2600" b="1" dirty="0">
              <a:solidFill>
                <a:prstClr val="black"/>
              </a:solidFill>
            </a:endParaRPr>
          </a:p>
          <a:p>
            <a:pPr marL="288925" lvl="0" indent="-2889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Calibri" pitchFamily="34" charset="0"/>
              <a:buAutoNum type="arabicPeriod" startAt="4"/>
            </a:pPr>
            <a:r>
              <a:rPr lang="en-US" sz="2600" b="1" dirty="0">
                <a:solidFill>
                  <a:prstClr val="black"/>
                </a:solidFill>
              </a:rPr>
              <a:t>Rational expectations </a:t>
            </a:r>
            <a:r>
              <a:rPr lang="en-US" sz="2600" dirty="0">
                <a:solidFill>
                  <a:prstClr val="black"/>
                </a:solidFill>
              </a:rPr>
              <a:t>suggests that even in the short run there might not be a trade-off between inflation and unemployment because expected inflation would change immediately in the face of expected changes in policy.</a:t>
            </a:r>
            <a:endParaRPr lang="en-US" sz="26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1406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688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7"/>
              <a:defRPr/>
            </a:pPr>
            <a:r>
              <a:rPr lang="en-US" sz="2400" b="1" dirty="0">
                <a:solidFill>
                  <a:prstClr val="black"/>
                </a:solidFill>
              </a:rPr>
              <a:t>Real business cycle theory </a:t>
            </a:r>
            <a:r>
              <a:rPr lang="en-US" sz="2400" dirty="0">
                <a:solidFill>
                  <a:prstClr val="black"/>
                </a:solidFill>
              </a:rPr>
              <a:t>claims that changes in the rate of growth of total factor productivity are the main cause of business cycles.</a:t>
            </a:r>
          </a:p>
          <a:p>
            <a:pPr marL="288925" lvl="0" indent="-288925">
              <a:spcBef>
                <a:spcPct val="20000"/>
              </a:spcBef>
              <a:buClr>
                <a:srgbClr val="FFCC00"/>
              </a:buClr>
              <a:buFont typeface="+mj-lt"/>
              <a:buAutoNum type="arabicPeriod" startAt="7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Clr>
                <a:srgbClr val="FFCC00"/>
              </a:buClr>
              <a:buFontTx/>
              <a:buAutoNum type="arabicPeriod" startAt="7"/>
              <a:defRPr/>
            </a:pPr>
            <a:r>
              <a:rPr lang="en-US" sz="2400" b="1" dirty="0">
                <a:solidFill>
                  <a:prstClr val="black"/>
                </a:solidFill>
              </a:rPr>
              <a:t>New Keynesian economics </a:t>
            </a:r>
            <a:r>
              <a:rPr lang="en-US" sz="2400" dirty="0">
                <a:solidFill>
                  <a:prstClr val="black"/>
                </a:solidFill>
              </a:rPr>
              <a:t>argues that market imperfections can lead to price stickiness, so that changes in aggregate demand have effects on aggregate output after all.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156520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Classical Macroeconomics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137" y="2376289"/>
            <a:ext cx="10553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"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By the 1930s, measurement of business cycles was a  well-established subject, but there was no widely accepted theory of business cycles.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Great Depression and the Keynesian Revolution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3454" y="2080823"/>
            <a:ext cx="9791091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 1936, Keynes presented his analysis of the Great Depression—his explanation of what was wrong with the economy’s alternator—in a book titled </a:t>
            </a:r>
            <a:r>
              <a:rPr lang="en-US" sz="2600" i="1" dirty="0">
                <a:solidFill>
                  <a:prstClr val="black"/>
                </a:solidFill>
              </a:rPr>
              <a:t>The General Theory of Employment, Interest, and Money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school of thought that emerged out of the works of John Maynard Keynes is known as </a:t>
            </a:r>
            <a:r>
              <a:rPr lang="en-US" sz="2600" b="1" dirty="0">
                <a:solidFill>
                  <a:prstClr val="black"/>
                </a:solidFill>
              </a:rPr>
              <a:t>Keynesian economics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Great Depression and </a:t>
            </a:r>
            <a:br>
              <a:rPr lang="en-US" sz="3200" dirty="0"/>
            </a:br>
            <a:r>
              <a:rPr lang="en-US" sz="3200" dirty="0"/>
              <a:t>the Keynesian Revolution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108529"/>
            <a:ext cx="5345827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Keynesian economics reflected two innovations:</a:t>
            </a:r>
          </a:p>
          <a:p>
            <a:pPr marL="82550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Short-run effects of shifts in aggregate demand on aggregate output.</a:t>
            </a:r>
          </a:p>
          <a:p>
            <a:pPr marL="825500" lvl="1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Keynes argued that other factors than money are mainly responsible for business cycles.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  <p:pic>
        <p:nvPicPr>
          <p:cNvPr id="13" name="Picture 2" descr="Krug_AP_2e_Econ_35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23" y="1772861"/>
            <a:ext cx="5259614" cy="39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Classical versus Keynesian Macroeconomics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20" y="1935606"/>
            <a:ext cx="10100545" cy="33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Policy to Fight Recessions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1248" y="2761010"/>
            <a:ext cx="896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main practical consequence of Keynes’s work was that it legitimized </a:t>
            </a:r>
            <a:r>
              <a:rPr lang="en-US" sz="2600" b="1" dirty="0">
                <a:solidFill>
                  <a:prstClr val="black"/>
                </a:solidFill>
              </a:rPr>
              <a:t>macroeconomic policy activism</a:t>
            </a:r>
            <a:r>
              <a:rPr lang="en-US" sz="2600" dirty="0">
                <a:solidFill>
                  <a:prstClr val="black"/>
                </a:solidFill>
              </a:rPr>
              <a:t>—the use of monetary and fiscal policy to smooth out the business cycle.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37424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38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The End of the Great Depression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7274" y="1879509"/>
            <a:ext cx="10553463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basic message many of the young economists who adopted Keynes’s ideas in the 1930s took from his work was that economic recovery requires aggressive fiscal expansion—deficit spending on a large scale to create jobs.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And that is what they eventually got, but it wasn’t because politicians were persuaded.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Instead, what happened was a very large and expensive war, World War II.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126303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38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The End of the Great Depression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Picture 4" descr="KW2e_Macro_fig_17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389" y="1622653"/>
            <a:ext cx="7610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35</a:t>
            </a:r>
          </a:p>
        </p:txBody>
      </p:sp>
    </p:spTree>
    <p:extLst>
      <p:ext uri="{BB962C8B-B14F-4D97-AF65-F5344CB8AC3E}">
        <p14:creationId xmlns:p14="http://schemas.microsoft.com/office/powerpoint/2010/main" val="126303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1318</Words>
  <Application>Microsoft Macintosh PowerPoint</Application>
  <PresentationFormat>Widescreen</PresentationFormat>
  <Paragraphs>211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宋体</vt:lpstr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18</cp:revision>
  <dcterms:created xsi:type="dcterms:W3CDTF">2015-01-29T01:02:02Z</dcterms:created>
  <dcterms:modified xsi:type="dcterms:W3CDTF">2019-07-22T14:49:41Z</dcterms:modified>
</cp:coreProperties>
</file>