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7" r:id="rId3"/>
    <p:sldId id="266" r:id="rId4"/>
    <p:sldId id="265" r:id="rId5"/>
    <p:sldId id="269" r:id="rId6"/>
    <p:sldId id="263" r:id="rId7"/>
    <p:sldId id="270" r:id="rId8"/>
    <p:sldId id="271" r:id="rId9"/>
    <p:sldId id="264"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59" autoAdjust="0"/>
    <p:restoredTop sz="94660"/>
  </p:normalViewPr>
  <p:slideViewPr>
    <p:cSldViewPr snapToGrid="0">
      <p:cViewPr varScale="1">
        <p:scale>
          <a:sx n="94" d="100"/>
          <a:sy n="94" d="100"/>
        </p:scale>
        <p:origin x="56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756AE4F-E05A-4880-B62A-C2AA411592DC}" type="datetimeFigureOut">
              <a:rPr lang="en-US" smtClean="0"/>
              <a:t>2/28/19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404060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6AE4F-E05A-4880-B62A-C2AA411592DC}" type="datetimeFigureOut">
              <a:rPr lang="en-US" smtClean="0"/>
              <a:t>2/28/19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126156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6AE4F-E05A-4880-B62A-C2AA411592DC}" type="datetimeFigureOut">
              <a:rPr lang="en-US" smtClean="0"/>
              <a:t>2/28/19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2386551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6AE4F-E05A-4880-B62A-C2AA411592DC}" type="datetimeFigureOut">
              <a:rPr lang="en-US" smtClean="0"/>
              <a:t>2/28/19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728569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56AE4F-E05A-4880-B62A-C2AA411592DC}" type="datetimeFigureOut">
              <a:rPr lang="en-US" smtClean="0"/>
              <a:t>2/28/19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415172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56AE4F-E05A-4880-B62A-C2AA411592DC}" type="datetimeFigureOut">
              <a:rPr lang="en-US" smtClean="0"/>
              <a:t>2/28/19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665870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56AE4F-E05A-4880-B62A-C2AA411592DC}" type="datetimeFigureOut">
              <a:rPr lang="en-US" smtClean="0"/>
              <a:t>2/28/19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164518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56AE4F-E05A-4880-B62A-C2AA411592DC}" type="datetimeFigureOut">
              <a:rPr lang="en-US" smtClean="0"/>
              <a:t>2/28/19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5915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6AE4F-E05A-4880-B62A-C2AA411592DC}" type="datetimeFigureOut">
              <a:rPr lang="en-US" smtClean="0"/>
              <a:t>2/28/19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264190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56AE4F-E05A-4880-B62A-C2AA411592DC}" type="datetimeFigureOut">
              <a:rPr lang="en-US" smtClean="0"/>
              <a:t>2/28/19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4224641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56AE4F-E05A-4880-B62A-C2AA411592DC}" type="datetimeFigureOut">
              <a:rPr lang="en-US" smtClean="0"/>
              <a:t>2/28/19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102BD-98FF-4B1A-B5A1-A2571AA50CCA}" type="slidenum">
              <a:rPr lang="en-US" smtClean="0"/>
              <a:t>‹#›</a:t>
            </a:fld>
            <a:endParaRPr lang="en-US"/>
          </a:p>
        </p:txBody>
      </p:sp>
    </p:spTree>
    <p:extLst>
      <p:ext uri="{BB962C8B-B14F-4D97-AF65-F5344CB8AC3E}">
        <p14:creationId xmlns:p14="http://schemas.microsoft.com/office/powerpoint/2010/main" val="839342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6AE4F-E05A-4880-B62A-C2AA411592DC}" type="datetimeFigureOut">
              <a:rPr lang="en-US" smtClean="0"/>
              <a:t>2/28/19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102BD-98FF-4B1A-B5A1-A2571AA50CCA}" type="slidenum">
              <a:rPr lang="en-US" smtClean="0"/>
              <a:t>‹#›</a:t>
            </a:fld>
            <a:endParaRPr lang="en-US"/>
          </a:p>
        </p:txBody>
      </p:sp>
    </p:spTree>
    <p:extLst>
      <p:ext uri="{BB962C8B-B14F-4D97-AF65-F5344CB8AC3E}">
        <p14:creationId xmlns:p14="http://schemas.microsoft.com/office/powerpoint/2010/main" val="3818965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
            <a:ext cx="12192000" cy="6868499"/>
          </a:xfrm>
          <a:prstGeom prst="rect">
            <a:avLst/>
          </a:prstGeom>
        </p:spPr>
      </p:pic>
      <p:sp>
        <p:nvSpPr>
          <p:cNvPr id="10" name="Rounded Rectangle 9"/>
          <p:cNvSpPr/>
          <p:nvPr/>
        </p:nvSpPr>
        <p:spPr>
          <a:xfrm>
            <a:off x="314960" y="284480"/>
            <a:ext cx="11572240" cy="633984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2" name="Pentagon 1"/>
          <p:cNvSpPr/>
          <p:nvPr/>
        </p:nvSpPr>
        <p:spPr>
          <a:xfrm>
            <a:off x="10160" y="1076960"/>
            <a:ext cx="4124960" cy="4683760"/>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a:solidFill>
                  <a:schemeClr val="tx1"/>
                </a:solidFill>
                <a:effectLst>
                  <a:outerShdw blurRad="50800" dist="38100" dir="2700000" algn="tl" rotWithShape="0">
                    <a:prstClr val="black">
                      <a:alpha val="40000"/>
                    </a:prstClr>
                  </a:outerShdw>
                </a:effectLst>
                <a:latin typeface="Candara" panose="020E0502030303020204" pitchFamily="34" charset="0"/>
              </a:rPr>
              <a:t>What You Will Learn in this Module</a:t>
            </a:r>
          </a:p>
        </p:txBody>
      </p:sp>
      <p:sp>
        <p:nvSpPr>
          <p:cNvPr id="8" name="TextBox 7"/>
          <p:cNvSpPr txBox="1"/>
          <p:nvPr/>
        </p:nvSpPr>
        <p:spPr>
          <a:xfrm>
            <a:off x="4063186" y="571907"/>
            <a:ext cx="6967891" cy="5693866"/>
          </a:xfrm>
          <a:prstGeom prst="rect">
            <a:avLst/>
          </a:prstGeom>
          <a:noFill/>
        </p:spPr>
        <p:txBody>
          <a:bodyPr wrap="square" rtlCol="0">
            <a:spAutoFit/>
          </a:bodyPr>
          <a:lstStyle/>
          <a:p>
            <a:pPr marL="357188" lvl="0" indent="-357188" fontAlgn="base">
              <a:spcBef>
                <a:spcPct val="20000"/>
              </a:spcBef>
              <a:spcAft>
                <a:spcPct val="0"/>
              </a:spcAft>
              <a:buClr>
                <a:prstClr val="black"/>
              </a:buClr>
              <a:buFont typeface="Arial" pitchFamily="34" charset="0"/>
              <a:buChar char="•"/>
            </a:pPr>
            <a:r>
              <a:rPr lang="en-US" sz="2600" dirty="0">
                <a:solidFill>
                  <a:prstClr val="black"/>
                </a:solidFill>
              </a:rPr>
              <a:t>Calculate the </a:t>
            </a:r>
            <a:br>
              <a:rPr lang="en-US" sz="2600" dirty="0">
                <a:solidFill>
                  <a:prstClr val="black"/>
                </a:solidFill>
              </a:rPr>
            </a:br>
            <a:r>
              <a:rPr lang="en-US" sz="2600" dirty="0">
                <a:solidFill>
                  <a:prstClr val="black"/>
                </a:solidFill>
              </a:rPr>
              <a:t>rate of inflation</a:t>
            </a:r>
          </a:p>
          <a:p>
            <a:pPr marL="357188" lvl="0" indent="-357188" fontAlgn="base">
              <a:spcBef>
                <a:spcPct val="20000"/>
              </a:spcBef>
              <a:spcAft>
                <a:spcPct val="0"/>
              </a:spcAft>
              <a:buClr>
                <a:prstClr val="black"/>
              </a:buClr>
              <a:buFont typeface="Arial" pitchFamily="34" charset="0"/>
              <a:buChar char="•"/>
            </a:pPr>
            <a:r>
              <a:rPr lang="en-US" sz="2600" dirty="0">
                <a:solidFill>
                  <a:prstClr val="black"/>
                </a:solidFill>
              </a:rPr>
              <a:t>Specify the </a:t>
            </a:r>
            <a:br>
              <a:rPr lang="en-US" sz="2600" dirty="0">
                <a:solidFill>
                  <a:prstClr val="black"/>
                </a:solidFill>
              </a:rPr>
            </a:br>
            <a:r>
              <a:rPr lang="en-US" sz="2600" dirty="0">
                <a:solidFill>
                  <a:prstClr val="black"/>
                </a:solidFill>
              </a:rPr>
              <a:t>economic costs </a:t>
            </a:r>
            <a:br>
              <a:rPr lang="en-US" sz="2600" dirty="0">
                <a:solidFill>
                  <a:prstClr val="black"/>
                </a:solidFill>
              </a:rPr>
            </a:br>
            <a:r>
              <a:rPr lang="en-US" sz="2600" dirty="0">
                <a:solidFill>
                  <a:prstClr val="black"/>
                </a:solidFill>
              </a:rPr>
              <a:t>of inflation</a:t>
            </a:r>
          </a:p>
          <a:p>
            <a:pPr marL="357188" lvl="0" indent="-357188" fontAlgn="base">
              <a:spcBef>
                <a:spcPct val="20000"/>
              </a:spcBef>
              <a:spcAft>
                <a:spcPct val="0"/>
              </a:spcAft>
              <a:buClr>
                <a:prstClr val="black"/>
              </a:buClr>
              <a:buFont typeface="Arial" pitchFamily="34" charset="0"/>
              <a:buChar char="•"/>
            </a:pPr>
            <a:r>
              <a:rPr lang="en-US" sz="2600" dirty="0">
                <a:solidFill>
                  <a:prstClr val="black"/>
                </a:solidFill>
              </a:rPr>
              <a:t>Identify who is </a:t>
            </a:r>
            <a:br>
              <a:rPr lang="en-US" sz="2600" dirty="0">
                <a:solidFill>
                  <a:prstClr val="black"/>
                </a:solidFill>
              </a:rPr>
            </a:br>
            <a:r>
              <a:rPr lang="en-US" sz="2600" dirty="0">
                <a:solidFill>
                  <a:prstClr val="black"/>
                </a:solidFill>
              </a:rPr>
              <a:t>helped and who is hurt by inflation</a:t>
            </a:r>
          </a:p>
          <a:p>
            <a:pPr marL="357188" lvl="0" indent="-357188" fontAlgn="base">
              <a:spcBef>
                <a:spcPct val="20000"/>
              </a:spcBef>
              <a:spcAft>
                <a:spcPct val="0"/>
              </a:spcAft>
              <a:buClr>
                <a:prstClr val="black"/>
              </a:buClr>
              <a:buFont typeface="Arial" pitchFamily="34" charset="0"/>
              <a:buChar char="•"/>
            </a:pPr>
            <a:r>
              <a:rPr lang="en-US" sz="2600" dirty="0">
                <a:solidFill>
                  <a:prstClr val="black"/>
                </a:solidFill>
              </a:rPr>
              <a:t>Explain why policy makers try to maintain a stable rate of inflation</a:t>
            </a:r>
          </a:p>
          <a:p>
            <a:pPr marL="357188" lvl="0" indent="-357188" fontAlgn="base">
              <a:spcBef>
                <a:spcPct val="20000"/>
              </a:spcBef>
              <a:spcAft>
                <a:spcPct val="0"/>
              </a:spcAft>
              <a:buClr>
                <a:prstClr val="black"/>
              </a:buClr>
              <a:buFont typeface="Arial" pitchFamily="34" charset="0"/>
              <a:buChar char="•"/>
            </a:pPr>
            <a:r>
              <a:rPr lang="en-US" sz="2600" dirty="0">
                <a:solidFill>
                  <a:prstClr val="black"/>
                </a:solidFill>
              </a:rPr>
              <a:t>Differentiate between real and nominal values of income, wages, and interest rates</a:t>
            </a:r>
          </a:p>
          <a:p>
            <a:pPr marL="357188" lvl="0" indent="-357188" fontAlgn="base">
              <a:spcBef>
                <a:spcPct val="20000"/>
              </a:spcBef>
              <a:spcAft>
                <a:spcPct val="0"/>
              </a:spcAft>
              <a:buClr>
                <a:prstClr val="black"/>
              </a:buClr>
              <a:buFont typeface="Arial" pitchFamily="34" charset="0"/>
              <a:buChar char="•"/>
            </a:pPr>
            <a:r>
              <a:rPr lang="en-US" sz="2600" dirty="0">
                <a:solidFill>
                  <a:prstClr val="black"/>
                </a:solidFill>
              </a:rPr>
              <a:t>Discuss the problems of deflation and disinflation</a:t>
            </a:r>
          </a:p>
        </p:txBody>
      </p:sp>
      <p:sp>
        <p:nvSpPr>
          <p:cNvPr id="11" name="TextBox 10"/>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3 | Module 14</a:t>
            </a:r>
          </a:p>
        </p:txBody>
      </p:sp>
      <p:pic>
        <p:nvPicPr>
          <p:cNvPr id="12" name="Picture 1" descr="Krug_AP_2e_Econ_MO14.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382" y="329474"/>
            <a:ext cx="5580778" cy="2781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5217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1"/>
            <a:ext cx="12192000" cy="6868499"/>
          </a:xfrm>
          <a:prstGeom prst="rect">
            <a:avLst/>
          </a:prstGeom>
        </p:spPr>
      </p:pic>
      <p:sp>
        <p:nvSpPr>
          <p:cNvPr id="10" name="Rounded Rectangle 9"/>
          <p:cNvSpPr/>
          <p:nvPr/>
        </p:nvSpPr>
        <p:spPr>
          <a:xfrm>
            <a:off x="314960" y="558800"/>
            <a:ext cx="11572240" cy="606552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2" name="Pentagon 1"/>
          <p:cNvSpPr/>
          <p:nvPr/>
        </p:nvSpPr>
        <p:spPr>
          <a:xfrm>
            <a:off x="0" y="186195"/>
            <a:ext cx="4124960" cy="792480"/>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400" dirty="0">
                <a:solidFill>
                  <a:schemeClr val="tx1"/>
                </a:solidFill>
                <a:effectLst>
                  <a:outerShdw blurRad="50800" dist="38100" dir="2700000" algn="tl" rotWithShape="0">
                    <a:prstClr val="black">
                      <a:alpha val="40000"/>
                    </a:prstClr>
                  </a:outerShdw>
                </a:effectLst>
                <a:latin typeface="Candara" panose="020E0502030303020204" pitchFamily="34" charset="0"/>
              </a:rPr>
              <a:t>Summary</a:t>
            </a:r>
          </a:p>
        </p:txBody>
      </p:sp>
      <p:sp>
        <p:nvSpPr>
          <p:cNvPr id="7" name="TextBox 6"/>
          <p:cNvSpPr txBox="1"/>
          <p:nvPr/>
        </p:nvSpPr>
        <p:spPr>
          <a:xfrm>
            <a:off x="782320" y="1672869"/>
            <a:ext cx="10891520" cy="9030164"/>
          </a:xfrm>
          <a:prstGeom prst="rect">
            <a:avLst/>
          </a:prstGeom>
          <a:noFill/>
        </p:spPr>
        <p:txBody>
          <a:bodyPr wrap="square" rtlCol="0">
            <a:spAutoFit/>
          </a:bodyPr>
          <a:lstStyle/>
          <a:p>
            <a:pPr marL="288925" lvl="0" indent="-288925">
              <a:spcBef>
                <a:spcPct val="20000"/>
              </a:spcBef>
              <a:buClr>
                <a:srgbClr val="FFCC00"/>
              </a:buClr>
              <a:buFont typeface="+mj-lt"/>
              <a:buAutoNum type="arabicPeriod"/>
              <a:defRPr/>
            </a:pPr>
            <a:r>
              <a:rPr lang="en-US" sz="2400" dirty="0">
                <a:solidFill>
                  <a:prstClr val="black"/>
                </a:solidFill>
              </a:rPr>
              <a:t>The rate of change of prices is important in the economy.</a:t>
            </a:r>
          </a:p>
          <a:p>
            <a:pPr marL="288925" lvl="0" indent="-288925">
              <a:spcBef>
                <a:spcPct val="20000"/>
              </a:spcBef>
              <a:buClr>
                <a:srgbClr val="FFCC00"/>
              </a:buClr>
              <a:buFont typeface="+mj-lt"/>
              <a:buAutoNum type="arabicPeriod"/>
              <a:defRPr/>
            </a:pPr>
            <a:r>
              <a:rPr lang="en-US" sz="2400" dirty="0">
                <a:solidFill>
                  <a:prstClr val="black"/>
                </a:solidFill>
              </a:rPr>
              <a:t>A high inflation rate imposes overall costs on the economy: </a:t>
            </a:r>
            <a:r>
              <a:rPr lang="en-US" sz="2400" b="1" dirty="0">
                <a:solidFill>
                  <a:prstClr val="black"/>
                </a:solidFill>
              </a:rPr>
              <a:t>shoe-leather costs, menu costs, </a:t>
            </a:r>
            <a:r>
              <a:rPr lang="en-US" sz="2400" dirty="0">
                <a:solidFill>
                  <a:prstClr val="black"/>
                </a:solidFill>
              </a:rPr>
              <a:t>and </a:t>
            </a:r>
            <a:r>
              <a:rPr lang="en-US" sz="2400" b="1" dirty="0">
                <a:solidFill>
                  <a:prstClr val="black"/>
                </a:solidFill>
              </a:rPr>
              <a:t>unit-of-account costs.</a:t>
            </a:r>
          </a:p>
          <a:p>
            <a:pPr marL="288925" lvl="0" indent="-288925">
              <a:spcBef>
                <a:spcPct val="20000"/>
              </a:spcBef>
              <a:buClr>
                <a:srgbClr val="FFCC00"/>
              </a:buClr>
              <a:buFont typeface="+mj-lt"/>
              <a:buAutoNum type="arabicPeriod"/>
              <a:defRPr/>
            </a:pPr>
            <a:r>
              <a:rPr lang="en-US" sz="2400" dirty="0">
                <a:solidFill>
                  <a:prstClr val="black"/>
                </a:solidFill>
              </a:rPr>
              <a:t>Inflation does not, as many assume, make everyone poorer by raising the level of prices because wages and incomes are adjusted to take into account a rising price level, leaving </a:t>
            </a:r>
            <a:r>
              <a:rPr lang="en-US" sz="2400" b="1" dirty="0">
                <a:solidFill>
                  <a:prstClr val="black"/>
                </a:solidFill>
              </a:rPr>
              <a:t>real wages </a:t>
            </a:r>
            <a:r>
              <a:rPr lang="en-US" sz="2400" dirty="0">
                <a:solidFill>
                  <a:prstClr val="black"/>
                </a:solidFill>
              </a:rPr>
              <a:t>and </a:t>
            </a:r>
            <a:r>
              <a:rPr lang="en-US" sz="2400" b="1" dirty="0">
                <a:solidFill>
                  <a:prstClr val="black"/>
                </a:solidFill>
              </a:rPr>
              <a:t>real income </a:t>
            </a:r>
            <a:r>
              <a:rPr lang="en-US" sz="2400" dirty="0">
                <a:solidFill>
                  <a:prstClr val="black"/>
                </a:solidFill>
              </a:rPr>
              <a:t>unaffected. </a:t>
            </a:r>
          </a:p>
          <a:p>
            <a:pPr marL="288925" lvl="0" indent="-288925">
              <a:spcBef>
                <a:spcPct val="20000"/>
              </a:spcBef>
              <a:buClr>
                <a:srgbClr val="FFCC00"/>
              </a:buClr>
              <a:buFont typeface="+mj-lt"/>
              <a:buAutoNum type="arabicPeriod"/>
              <a:defRPr/>
            </a:pPr>
            <a:r>
              <a:rPr lang="en-US" sz="2400" dirty="0">
                <a:solidFill>
                  <a:prstClr val="black"/>
                </a:solidFill>
              </a:rPr>
              <a:t>A higher-than-expected inflation rate is good for borrowers and bad for lenders. A lower-than expected inflation rate is good for lenders and bad for borrowers.</a:t>
            </a:r>
          </a:p>
          <a:p>
            <a:pPr marL="288925" lvl="0" indent="-288925">
              <a:spcBef>
                <a:spcPct val="20000"/>
              </a:spcBef>
              <a:buClr>
                <a:srgbClr val="FFCC00"/>
              </a:buClr>
              <a:buFont typeface="+mj-lt"/>
              <a:buAutoNum type="arabicPeriod"/>
              <a:defRPr/>
            </a:pPr>
            <a:r>
              <a:rPr lang="en-US" sz="2400" b="1" dirty="0">
                <a:solidFill>
                  <a:prstClr val="black"/>
                </a:solidFill>
              </a:rPr>
              <a:t>Disinflation </a:t>
            </a:r>
            <a:r>
              <a:rPr lang="en-US" sz="2400" dirty="0">
                <a:solidFill>
                  <a:prstClr val="black"/>
                </a:solidFill>
              </a:rPr>
              <a:t>is very costly, so policy makers try to prevent inflation from becoming excessive in the first place.</a:t>
            </a:r>
          </a:p>
          <a:p>
            <a:pPr marL="342900" lvl="0" indent="-342900">
              <a:spcBef>
                <a:spcPct val="20000"/>
              </a:spcBef>
              <a:defRPr/>
            </a:pPr>
            <a:endParaRPr lang="id-ID" sz="2800" dirty="0">
              <a:solidFill>
                <a:prstClr val="black"/>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8" name="TextBox 7"/>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3 | Module 14</a:t>
            </a:r>
          </a:p>
        </p:txBody>
      </p:sp>
    </p:spTree>
    <p:extLst>
      <p:ext uri="{BB962C8B-B14F-4D97-AF65-F5344CB8AC3E}">
        <p14:creationId xmlns:p14="http://schemas.microsoft.com/office/powerpoint/2010/main" val="550611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The Natural Rate of Unemployment</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680812" y="1777670"/>
            <a:ext cx="10553463" cy="6561796"/>
          </a:xfrm>
          <a:prstGeom prst="rect">
            <a:avLst/>
          </a:prstGeom>
          <a:noFill/>
        </p:spPr>
        <p:txBody>
          <a:bodyPr wrap="square" rtlCol="0">
            <a:spAutoFit/>
          </a:bodyPr>
          <a:lstStyle/>
          <a:p>
            <a:pPr marL="381000" lvl="0" indent="-300038" fontAlgn="base">
              <a:spcBef>
                <a:spcPct val="20000"/>
              </a:spcBef>
              <a:spcAft>
                <a:spcPct val="0"/>
              </a:spcAft>
              <a:buFont typeface="Arial" pitchFamily="34" charset="0"/>
              <a:buChar char="•"/>
            </a:pPr>
            <a:r>
              <a:rPr lang="id-ID" sz="2600" dirty="0">
                <a:solidFill>
                  <a:prstClr val="black"/>
                </a:solidFill>
              </a:rPr>
              <a:t>The </a:t>
            </a:r>
            <a:r>
              <a:rPr lang="id-ID" sz="2600" b="1" dirty="0">
                <a:solidFill>
                  <a:prstClr val="black"/>
                </a:solidFill>
              </a:rPr>
              <a:t>real wage </a:t>
            </a:r>
            <a:r>
              <a:rPr lang="id-ID" sz="2600" dirty="0">
                <a:solidFill>
                  <a:prstClr val="black"/>
                </a:solidFill>
              </a:rPr>
              <a:t>is the wage rate divided by the price level.</a:t>
            </a:r>
          </a:p>
          <a:p>
            <a:pPr marL="381000" lvl="0" indent="-300038" fontAlgn="base">
              <a:spcBef>
                <a:spcPct val="20000"/>
              </a:spcBef>
              <a:spcAft>
                <a:spcPct val="0"/>
              </a:spcAft>
              <a:buFont typeface="Arial" pitchFamily="34" charset="0"/>
              <a:buChar char="•"/>
            </a:pPr>
            <a:r>
              <a:rPr lang="id-ID" sz="2600" b="1" dirty="0">
                <a:solidFill>
                  <a:prstClr val="black"/>
                </a:solidFill>
              </a:rPr>
              <a:t>Real income </a:t>
            </a:r>
            <a:r>
              <a:rPr lang="id-ID" sz="2600" dirty="0">
                <a:solidFill>
                  <a:prstClr val="black"/>
                </a:solidFill>
              </a:rPr>
              <a:t>is income divided by the price level.</a:t>
            </a:r>
          </a:p>
          <a:p>
            <a:pPr marL="381000" lvl="0" indent="-300038" fontAlgn="base">
              <a:spcBef>
                <a:spcPct val="20000"/>
              </a:spcBef>
              <a:spcAft>
                <a:spcPct val="0"/>
              </a:spcAft>
              <a:buFont typeface="Arial" pitchFamily="34" charset="0"/>
              <a:buChar char="•"/>
            </a:pPr>
            <a:r>
              <a:rPr lang="id-ID" sz="2600" dirty="0">
                <a:solidFill>
                  <a:prstClr val="black"/>
                </a:solidFill>
              </a:rPr>
              <a:t>The inflation rate is the percent increase in the overall level of prices per year.</a:t>
            </a:r>
            <a:endParaRPr lang="en-US" sz="2600" dirty="0">
              <a:solidFill>
                <a:prstClr val="black"/>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pSp>
        <p:nvGrpSpPr>
          <p:cNvPr id="12" name="Group 11"/>
          <p:cNvGrpSpPr>
            <a:grpSpLocks/>
          </p:cNvGrpSpPr>
          <p:nvPr/>
        </p:nvGrpSpPr>
        <p:grpSpPr bwMode="auto">
          <a:xfrm>
            <a:off x="2667979" y="3844131"/>
            <a:ext cx="7418387" cy="1214437"/>
            <a:chOff x="654050" y="3786190"/>
            <a:chExt cx="7418412" cy="1214446"/>
          </a:xfrm>
        </p:grpSpPr>
        <p:sp>
          <p:nvSpPr>
            <p:cNvPr id="13" name="Rounded Rectangle 12"/>
            <p:cNvSpPr/>
            <p:nvPr/>
          </p:nvSpPr>
          <p:spPr>
            <a:xfrm>
              <a:off x="654050" y="3786190"/>
              <a:ext cx="7418412" cy="1214446"/>
            </a:xfrm>
            <a:prstGeom prst="roundRect">
              <a:avLst/>
            </a:prstGeom>
            <a:ln>
              <a:noFill/>
            </a:ln>
            <a:effectLst>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2800" dirty="0"/>
                <a:t>Inflation rate = </a:t>
              </a:r>
              <a:r>
                <a:rPr lang="id-ID" sz="2800" baseline="30000" dirty="0"/>
                <a:t>Price level in year 2 – Price level in year 1 </a:t>
              </a:r>
              <a:r>
                <a:rPr lang="en-US" sz="2800" baseline="30000" dirty="0"/>
                <a:t> </a:t>
              </a:r>
              <a:r>
                <a:rPr lang="id-ID" sz="2800" dirty="0"/>
                <a:t>x 100</a:t>
              </a:r>
            </a:p>
          </p:txBody>
        </p:sp>
        <p:cxnSp>
          <p:nvCxnSpPr>
            <p:cNvPr id="14" name="Straight Connector 13"/>
            <p:cNvCxnSpPr/>
            <p:nvPr/>
          </p:nvCxnSpPr>
          <p:spPr>
            <a:xfrm>
              <a:off x="3071820" y="4449770"/>
              <a:ext cx="3944951" cy="15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7"/>
            <p:cNvSpPr txBox="1">
              <a:spLocks noChangeArrowheads="1"/>
            </p:cNvSpPr>
            <p:nvPr/>
          </p:nvSpPr>
          <p:spPr bwMode="auto">
            <a:xfrm>
              <a:off x="3892738" y="4419600"/>
              <a:ext cx="228601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id-ID">
                  <a:solidFill>
                    <a:schemeClr val="bg1"/>
                  </a:solidFill>
                </a:rPr>
                <a:t>Price level in year 1</a:t>
              </a:r>
            </a:p>
          </p:txBody>
        </p:sp>
      </p:grpSp>
      <p:sp>
        <p:nvSpPr>
          <p:cNvPr id="16" name="TextBox 15"/>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3 | Module 14</a:t>
            </a:r>
          </a:p>
        </p:txBody>
      </p:sp>
    </p:spTree>
    <p:extLst>
      <p:ext uri="{BB962C8B-B14F-4D97-AF65-F5344CB8AC3E}">
        <p14:creationId xmlns:p14="http://schemas.microsoft.com/office/powerpoint/2010/main" val="92625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Inflation and Deflation</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3" name="TextBox 12"/>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3 | Module 14</a:t>
            </a:r>
          </a:p>
        </p:txBody>
      </p:sp>
      <p:pic>
        <p:nvPicPr>
          <p:cNvPr id="14" name="Picture 1" descr="Krug_AP_2e_Econ_fig_14_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49816" y="2027826"/>
            <a:ext cx="5946795" cy="43368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2663351" y="1306473"/>
            <a:ext cx="6777946" cy="461665"/>
          </a:xfrm>
          <a:prstGeom prst="rect">
            <a:avLst/>
          </a:prstGeom>
          <a:noFill/>
        </p:spPr>
        <p:txBody>
          <a:bodyPr wrap="none" rtlCol="0">
            <a:spAutoFit/>
          </a:bodyPr>
          <a:lstStyle/>
          <a:p>
            <a:r>
              <a:rPr lang="en-US" sz="2400" b="1" dirty="0"/>
              <a:t>The Price Level Versus the Inflation Rate, 1969-2013</a:t>
            </a:r>
          </a:p>
        </p:txBody>
      </p:sp>
    </p:spTree>
    <p:extLst>
      <p:ext uri="{BB962C8B-B14F-4D97-AF65-F5344CB8AC3E}">
        <p14:creationId xmlns:p14="http://schemas.microsoft.com/office/powerpoint/2010/main" val="926258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Inflation and Deflation</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3205671" y="1612241"/>
            <a:ext cx="5466250" cy="4345805"/>
          </a:xfrm>
          <a:prstGeom prst="rect">
            <a:avLst/>
          </a:prstGeom>
          <a:noFill/>
        </p:spPr>
        <p:txBody>
          <a:bodyPr wrap="square" rtlCol="0">
            <a:spAutoFit/>
          </a:bodyPr>
          <a:lstStyle/>
          <a:p>
            <a:pPr marL="80962" lvl="0" fontAlgn="base">
              <a:spcBef>
                <a:spcPct val="20000"/>
              </a:spcBef>
              <a:spcAft>
                <a:spcPct val="0"/>
              </a:spcAft>
            </a:pPr>
            <a:r>
              <a:rPr lang="en-US" sz="2600" dirty="0">
                <a:solidFill>
                  <a:prstClr val="black"/>
                </a:solidFill>
              </a:rPr>
              <a:t>High rates of inflation impose significant economic costs.</a:t>
            </a:r>
          </a:p>
          <a:p>
            <a:pPr marL="628650" lvl="1" indent="-304800" fontAlgn="base">
              <a:spcBef>
                <a:spcPct val="20000"/>
              </a:spcBef>
              <a:spcAft>
                <a:spcPct val="0"/>
              </a:spcAft>
              <a:buFont typeface="Arial" pitchFamily="34" charset="0"/>
              <a:buChar char="–"/>
            </a:pPr>
            <a:r>
              <a:rPr lang="en-US" sz="2400" b="1" dirty="0">
                <a:solidFill>
                  <a:prstClr val="black"/>
                </a:solidFill>
              </a:rPr>
              <a:t>Shoe-leather costs </a:t>
            </a:r>
            <a:r>
              <a:rPr lang="en-US" sz="2400" dirty="0">
                <a:solidFill>
                  <a:prstClr val="black"/>
                </a:solidFill>
              </a:rPr>
              <a:t>are the increased costs of transactions caused by inflation.</a:t>
            </a:r>
          </a:p>
          <a:p>
            <a:pPr marL="628650" lvl="1" indent="-304800" fontAlgn="base">
              <a:spcBef>
                <a:spcPct val="20000"/>
              </a:spcBef>
              <a:spcAft>
                <a:spcPct val="0"/>
              </a:spcAft>
              <a:buFont typeface="Arial" pitchFamily="34" charset="0"/>
              <a:buChar char="–"/>
            </a:pPr>
            <a:r>
              <a:rPr lang="en-US" sz="2400" b="1" dirty="0">
                <a:solidFill>
                  <a:prstClr val="black"/>
                </a:solidFill>
              </a:rPr>
              <a:t>Menu cost </a:t>
            </a:r>
            <a:r>
              <a:rPr lang="en-US" sz="2400" dirty="0">
                <a:solidFill>
                  <a:prstClr val="black"/>
                </a:solidFill>
              </a:rPr>
              <a:t>is the real cost of changing a listed price.</a:t>
            </a:r>
          </a:p>
          <a:p>
            <a:pPr marL="628650" lvl="1" indent="-304800" fontAlgn="base">
              <a:spcBef>
                <a:spcPct val="20000"/>
              </a:spcBef>
              <a:spcAft>
                <a:spcPct val="0"/>
              </a:spcAft>
              <a:buFont typeface="Arial" pitchFamily="34" charset="0"/>
              <a:buChar char="–"/>
            </a:pPr>
            <a:r>
              <a:rPr lang="en-US" sz="2400" b="1" dirty="0">
                <a:solidFill>
                  <a:prstClr val="black"/>
                </a:solidFill>
              </a:rPr>
              <a:t>Unit-of-account costs </a:t>
            </a:r>
            <a:r>
              <a:rPr lang="en-US" sz="2400" dirty="0">
                <a:solidFill>
                  <a:prstClr val="black"/>
                </a:solidFill>
              </a:rPr>
              <a:t>arise from the way inflation makes money a less reliable unit of measurement.</a:t>
            </a:r>
          </a:p>
          <a:p>
            <a:pPr marL="628650" indent="-304800"/>
            <a:endParaRPr lang="en-US" dirty="0"/>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3 | Module 14</a:t>
            </a:r>
          </a:p>
        </p:txBody>
      </p:sp>
      <p:pic>
        <p:nvPicPr>
          <p:cNvPr id="13" name="Picture 2" descr="Krug_AP_2e_Econ_14UN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0287" y="1593374"/>
            <a:ext cx="2680057" cy="4262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2" descr="Krug_AP_2e_Econ_14UN0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773521" y="1491139"/>
            <a:ext cx="3012079" cy="4364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6258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 name="Picture 14"/>
          <p:cNvPicPr>
            <a:picLocks noChangeAspect="1"/>
          </p:cNvPicPr>
          <p:nvPr/>
        </p:nvPicPr>
        <p:blipFill>
          <a:blip r:embed="rId2"/>
          <a:stretch>
            <a:fillRect/>
          </a:stretch>
        </p:blipFill>
        <p:spPr>
          <a:xfrm>
            <a:off x="0" y="-1"/>
            <a:ext cx="12192000" cy="6868499"/>
          </a:xfrm>
          <a:prstGeom prst="rect">
            <a:avLst/>
          </a:prstGeom>
        </p:spPr>
      </p:pic>
      <p:sp>
        <p:nvSpPr>
          <p:cNvPr id="7" name="Rounded Rectangle 6"/>
          <p:cNvSpPr/>
          <p:nvPr/>
        </p:nvSpPr>
        <p:spPr>
          <a:xfrm>
            <a:off x="314960" y="518160"/>
            <a:ext cx="11572240" cy="6106160"/>
          </a:xfrm>
          <a:prstGeom prst="roundRect">
            <a:avLst/>
          </a:prstGeom>
          <a:solidFill>
            <a:srgbClr val="00B050"/>
          </a:solidFill>
          <a:ln w="6350">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314960" y="1178560"/>
            <a:ext cx="11572240" cy="5445760"/>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5" name="Rounded Rectangle 4"/>
          <p:cNvSpPr/>
          <p:nvPr/>
        </p:nvSpPr>
        <p:spPr>
          <a:xfrm>
            <a:off x="1351280" y="365125"/>
            <a:ext cx="1595120" cy="945516"/>
          </a:xfrm>
          <a:prstGeom prst="roundRect">
            <a:avLst/>
          </a:prstGeom>
          <a:solidFill>
            <a:schemeClr val="bg1"/>
          </a:solidFill>
          <a:ln w="9525">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F</a:t>
            </a:r>
            <a:r>
              <a:rPr lang="en-US" sz="20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Y</a:t>
            </a:r>
            <a:r>
              <a:rPr lang="en-US" sz="20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 </a:t>
            </a:r>
            <a:r>
              <a:rPr lang="en-US" sz="5400" dirty="0">
                <a:solidFill>
                  <a:srgbClr val="7030A0"/>
                </a:solidFill>
                <a:effectLst>
                  <a:outerShdw blurRad="50800" dist="38100" dir="2700000" algn="tl" rotWithShape="0">
                    <a:prstClr val="black">
                      <a:alpha val="40000"/>
                    </a:prstClr>
                  </a:outerShdw>
                </a:effectLst>
                <a:latin typeface="Arial Rounded MT Bold" panose="020F0704030504030204" pitchFamily="34" charset="0"/>
              </a:rPr>
              <a:t>I</a:t>
            </a:r>
          </a:p>
        </p:txBody>
      </p:sp>
      <p:sp>
        <p:nvSpPr>
          <p:cNvPr id="8" name="TextBox 7"/>
          <p:cNvSpPr txBox="1"/>
          <p:nvPr/>
        </p:nvSpPr>
        <p:spPr>
          <a:xfrm>
            <a:off x="3088640" y="626666"/>
            <a:ext cx="4327082" cy="461665"/>
          </a:xfrm>
          <a:prstGeom prst="rect">
            <a:avLst/>
          </a:prstGeom>
          <a:noFill/>
        </p:spPr>
        <p:txBody>
          <a:bodyPr wrap="none" rtlCol="0">
            <a:spAutoFit/>
          </a:bodyPr>
          <a:lstStyle/>
          <a:p>
            <a:pPr>
              <a:defRPr/>
            </a:pPr>
            <a:r>
              <a:rPr lang="en-US" sz="2400" b="1" dirty="0">
                <a:solidFill>
                  <a:schemeClr val="bg1"/>
                </a:solidFill>
              </a:rPr>
              <a:t>Israel’s Experience with Inflation</a:t>
            </a:r>
            <a:endParaRPr lang="id-ID" sz="2400" b="1" dirty="0">
              <a:solidFill>
                <a:schemeClr val="bg1"/>
              </a:solidFill>
            </a:endParaRPr>
          </a:p>
        </p:txBody>
      </p:sp>
      <p:sp>
        <p:nvSpPr>
          <p:cNvPr id="13" name="TextBox 12"/>
          <p:cNvSpPr txBox="1"/>
          <p:nvPr/>
        </p:nvSpPr>
        <p:spPr>
          <a:xfrm>
            <a:off x="854349" y="1601748"/>
            <a:ext cx="6745860" cy="4819781"/>
          </a:xfrm>
          <a:prstGeom prst="rect">
            <a:avLst/>
          </a:prstGeom>
          <a:noFill/>
        </p:spPr>
        <p:txBody>
          <a:bodyPr wrap="square" rtlCol="0">
            <a:spAutoFit/>
          </a:bodyPr>
          <a:lstStyle/>
          <a:p>
            <a:pPr marL="288925" lvl="0" indent="-196850">
              <a:spcBef>
                <a:spcPct val="20000"/>
              </a:spcBef>
              <a:buFont typeface="Arial" pitchFamily="34" charset="0"/>
              <a:buChar char="•"/>
              <a:defRPr/>
            </a:pPr>
            <a:r>
              <a:rPr lang="en-US" sz="2400" dirty="0">
                <a:solidFill>
                  <a:prstClr val="black"/>
                </a:solidFill>
              </a:rPr>
              <a:t>In the mid-1980s, Israel experienced a “clean” inflation. </a:t>
            </a:r>
          </a:p>
          <a:p>
            <a:pPr marL="288925" lvl="0" indent="-196850">
              <a:spcBef>
                <a:spcPct val="20000"/>
              </a:spcBef>
              <a:buFont typeface="Arial" pitchFamily="34" charset="0"/>
              <a:buChar char="•"/>
              <a:defRPr/>
            </a:pPr>
            <a:r>
              <a:rPr lang="en-US" sz="2400" dirty="0">
                <a:solidFill>
                  <a:prstClr val="black"/>
                </a:solidFill>
              </a:rPr>
              <a:t>But policy errors led to very high inflation.</a:t>
            </a:r>
          </a:p>
          <a:p>
            <a:pPr marL="288925" lvl="0" indent="-196850">
              <a:spcBef>
                <a:spcPct val="20000"/>
              </a:spcBef>
              <a:buFont typeface="Arial" pitchFamily="34" charset="0"/>
              <a:buChar char="•"/>
              <a:defRPr/>
            </a:pPr>
            <a:r>
              <a:rPr lang="en-US" sz="2400" dirty="0">
                <a:solidFill>
                  <a:prstClr val="black"/>
                </a:solidFill>
              </a:rPr>
              <a:t>The shoe-leather costs of inflation were substantial. Israelis spent a lot of time moving money in and out of bank accounts that provided high enough interest rates to offset inflation. </a:t>
            </a:r>
          </a:p>
          <a:p>
            <a:pPr marL="288925" lvl="0" indent="-196850">
              <a:spcBef>
                <a:spcPct val="20000"/>
              </a:spcBef>
              <a:buFont typeface="Arial" pitchFamily="34" charset="0"/>
              <a:buChar char="•"/>
              <a:defRPr/>
            </a:pPr>
            <a:r>
              <a:rPr lang="en-US" sz="2400" dirty="0">
                <a:solidFill>
                  <a:prstClr val="black"/>
                </a:solidFill>
              </a:rPr>
              <a:t>Businesses made efforts to minimize menu costs. For example, restaurant menus often didn’t list prices. </a:t>
            </a:r>
          </a:p>
          <a:p>
            <a:pPr marL="288925" lvl="0" indent="-196850">
              <a:spcBef>
                <a:spcPct val="20000"/>
              </a:spcBef>
              <a:buFont typeface="Arial" pitchFamily="34" charset="0"/>
              <a:buChar char="•"/>
              <a:defRPr/>
            </a:pPr>
            <a:r>
              <a:rPr lang="en-US" sz="2400" dirty="0">
                <a:solidFill>
                  <a:prstClr val="black"/>
                </a:solidFill>
              </a:rPr>
              <a:t>It was hard for Israelis to make decisions because prices changed so much and so often.</a:t>
            </a:r>
            <a:endParaRPr lang="id-ID" sz="2600" b="1" dirty="0">
              <a:solidFill>
                <a:prstClr val="black"/>
              </a:solidFill>
            </a:endParaRPr>
          </a:p>
        </p:txBody>
      </p:sp>
      <p:sp>
        <p:nvSpPr>
          <p:cNvPr id="14" name="TextBox 13"/>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3 | Module 14</a:t>
            </a:r>
          </a:p>
        </p:txBody>
      </p:sp>
      <p:pic>
        <p:nvPicPr>
          <p:cNvPr id="16" name="Picture 1" descr="Krug_AP_2e_Econ_14UN0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7479" y="2208849"/>
            <a:ext cx="4754521" cy="3081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404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Winners and Losers from Inflation</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680812" y="1246286"/>
            <a:ext cx="10553463" cy="8740854"/>
          </a:xfrm>
          <a:prstGeom prst="rect">
            <a:avLst/>
          </a:prstGeom>
          <a:noFill/>
        </p:spPr>
        <p:txBody>
          <a:bodyPr wrap="square" rtlCol="0">
            <a:spAutoFit/>
          </a:bodyPr>
          <a:lstStyle/>
          <a:p>
            <a:pPr marL="381000" lvl="0" indent="-300038">
              <a:spcBef>
                <a:spcPct val="20000"/>
              </a:spcBef>
              <a:buFont typeface="Arial" pitchFamily="34" charset="0"/>
              <a:buChar char="•"/>
              <a:defRPr/>
            </a:pPr>
            <a:r>
              <a:rPr lang="en-US" sz="2600" dirty="0">
                <a:solidFill>
                  <a:prstClr val="black"/>
                </a:solidFill>
              </a:rPr>
              <a:t>Inflation changes the dollar repayment of a loan will be because the loan contract is stated in nominal terms.</a:t>
            </a:r>
          </a:p>
          <a:p>
            <a:pPr marL="930275" lvl="1" indent="-304800">
              <a:spcBef>
                <a:spcPct val="20000"/>
              </a:spcBef>
              <a:buFont typeface="Arial" pitchFamily="34" charset="0"/>
              <a:buChar char="–"/>
              <a:defRPr/>
            </a:pPr>
            <a:r>
              <a:rPr lang="en-US" sz="2400" dirty="0">
                <a:solidFill>
                  <a:prstClr val="black"/>
                </a:solidFill>
              </a:rPr>
              <a:t>The </a:t>
            </a:r>
            <a:r>
              <a:rPr lang="en-US" sz="2400" b="1" dirty="0">
                <a:solidFill>
                  <a:prstClr val="black"/>
                </a:solidFill>
              </a:rPr>
              <a:t>nominal interest rate </a:t>
            </a:r>
            <a:r>
              <a:rPr lang="en-US" sz="2400" dirty="0">
                <a:solidFill>
                  <a:prstClr val="black"/>
                </a:solidFill>
              </a:rPr>
              <a:t>is the interest rate expressed in dollar terms.</a:t>
            </a:r>
          </a:p>
          <a:p>
            <a:pPr marL="930275" lvl="1" indent="-304800">
              <a:spcBef>
                <a:spcPct val="20000"/>
              </a:spcBef>
              <a:buFont typeface="Arial" pitchFamily="34" charset="0"/>
              <a:buChar char="–"/>
              <a:defRPr/>
            </a:pPr>
            <a:r>
              <a:rPr lang="en-US" sz="2400" dirty="0">
                <a:solidFill>
                  <a:prstClr val="black"/>
                </a:solidFill>
              </a:rPr>
              <a:t>The </a:t>
            </a:r>
            <a:r>
              <a:rPr lang="en-US" sz="2400" b="1" dirty="0">
                <a:solidFill>
                  <a:prstClr val="black"/>
                </a:solidFill>
              </a:rPr>
              <a:t>real interest rate </a:t>
            </a:r>
            <a:r>
              <a:rPr lang="en-US" sz="2400" dirty="0">
                <a:solidFill>
                  <a:prstClr val="black"/>
                </a:solidFill>
              </a:rPr>
              <a:t>is the nominal interest rate minus the rate of inflation.</a:t>
            </a:r>
          </a:p>
          <a:p>
            <a:pPr marL="930275" lvl="1" indent="-304800">
              <a:spcBef>
                <a:spcPct val="20000"/>
              </a:spcBef>
              <a:buFont typeface="Arial" pitchFamily="34" charset="0"/>
              <a:buChar char="–"/>
              <a:defRPr/>
            </a:pPr>
            <a:r>
              <a:rPr lang="en-US" sz="2400" dirty="0">
                <a:solidFill>
                  <a:prstClr val="black"/>
                </a:solidFill>
              </a:rPr>
              <a:t>If inflation is higher than expected, borrowers gain at the expense of lenders.</a:t>
            </a:r>
          </a:p>
          <a:p>
            <a:pPr marL="930275" lvl="1" indent="-304800">
              <a:spcBef>
                <a:spcPct val="20000"/>
              </a:spcBef>
              <a:buFont typeface="Arial" pitchFamily="34" charset="0"/>
              <a:buChar char="–"/>
              <a:defRPr/>
            </a:pPr>
            <a:r>
              <a:rPr lang="en-US" sz="2400" dirty="0">
                <a:solidFill>
                  <a:prstClr val="black"/>
                </a:solidFill>
              </a:rPr>
              <a:t>If inflation is lower than expected, lenders gain at the expense of borrowers.</a:t>
            </a:r>
          </a:p>
          <a:p>
            <a:pPr marL="930275" lvl="0" indent="-304800">
              <a:spcBef>
                <a:spcPct val="20000"/>
              </a:spcBef>
              <a:buFont typeface="Arial" pitchFamily="34" charset="0"/>
              <a:buChar char="•"/>
              <a:defRPr/>
            </a:pPr>
            <a:endParaRPr lang="id-ID" sz="2800" dirty="0">
              <a:solidFill>
                <a:prstClr val="black"/>
              </a:solidFill>
            </a:endParaRPr>
          </a:p>
          <a:p>
            <a:pPr marL="304800" lvl="0" indent="-304800" fontAlgn="base">
              <a:spcBef>
                <a:spcPct val="20000"/>
              </a:spcBef>
              <a:spcAft>
                <a:spcPct val="0"/>
              </a:spcAft>
              <a:buFont typeface="Arial" pitchFamily="34" charset="0"/>
              <a:buChar char="•"/>
            </a:pPr>
            <a:r>
              <a:rPr lang="en-US" sz="2600" b="1" dirty="0">
                <a:solidFill>
                  <a:prstClr val="black"/>
                </a:solidFill>
              </a:rPr>
              <a:t>Disinflation </a:t>
            </a:r>
            <a:r>
              <a:rPr lang="en-US" sz="2600" dirty="0">
                <a:solidFill>
                  <a:prstClr val="black"/>
                </a:solidFill>
              </a:rPr>
              <a:t>is the process of bringing the inflation rate down.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2" name="TextBox 11"/>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3 | Module 14</a:t>
            </a:r>
          </a:p>
        </p:txBody>
      </p:sp>
    </p:spTree>
    <p:extLst>
      <p:ext uri="{BB962C8B-B14F-4D97-AF65-F5344CB8AC3E}">
        <p14:creationId xmlns:p14="http://schemas.microsoft.com/office/powerpoint/2010/main" val="926258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 helped or hurt?</a:t>
            </a:r>
            <a:br>
              <a:rPr lang="en-US" dirty="0"/>
            </a:br>
            <a:endParaRPr lang="en-US" dirty="0"/>
          </a:p>
        </p:txBody>
      </p:sp>
      <p:sp>
        <p:nvSpPr>
          <p:cNvPr id="3" name="Content Placeholder 2"/>
          <p:cNvSpPr>
            <a:spLocks noGrp="1"/>
          </p:cNvSpPr>
          <p:nvPr>
            <p:ph idx="1"/>
          </p:nvPr>
        </p:nvSpPr>
        <p:spPr>
          <a:xfrm>
            <a:off x="0" y="1054489"/>
            <a:ext cx="12192000" cy="5590881"/>
          </a:xfrm>
        </p:spPr>
        <p:txBody>
          <a:bodyPr>
            <a:normAutofit lnSpcReduction="10000"/>
          </a:bodyPr>
          <a:lstStyle/>
          <a:p>
            <a:pPr marL="0" indent="0">
              <a:buNone/>
            </a:pPr>
            <a:r>
              <a:rPr lang="en-US" dirty="0"/>
              <a:t>Jack retired five years ago and now lives on a fixed-income annuity and a small savings account that pays him 1% interest on the balance. The current inflation rate is 1.7%. </a:t>
            </a:r>
          </a:p>
          <a:p>
            <a:pPr marL="0" indent="0">
              <a:buNone/>
            </a:pPr>
            <a:r>
              <a:rPr lang="en-US" dirty="0"/>
              <a:t>Jill has worked at her current position without a raise for 4 years. Because inflation has risen 5% over the course of the 4 years, she has struggled to pay day-to-day living expenses and her house payment. She asked her employer for a raise and he gave her a 6% raise because she is such a good worker. </a:t>
            </a:r>
          </a:p>
          <a:p>
            <a:pPr marL="0" indent="0">
              <a:buNone/>
            </a:pPr>
            <a:r>
              <a:rPr lang="en-US" dirty="0"/>
              <a:t>Peter has been saving his money to buy his girlfriend an engagement ring. He decided to give the money to his mother to hold for him so he wouldn’t spend it rather than put it in a savings account at the bank. During the time he was saving, the price of the ring he picked out increased by 10%. </a:t>
            </a:r>
          </a:p>
          <a:p>
            <a:pPr marL="0" indent="0">
              <a:buNone/>
            </a:pPr>
            <a:r>
              <a:rPr lang="en-US" dirty="0"/>
              <a:t>Wendy manages a bank in the local area. The previous manager made several fixed-rate loans to customers at low interest rates to bring in new depositors. Inflation is now rising at 3% per year.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455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 helped or hurt cont’d</a:t>
            </a:r>
          </a:p>
        </p:txBody>
      </p:sp>
      <p:sp>
        <p:nvSpPr>
          <p:cNvPr id="3" name="Content Placeholder 2"/>
          <p:cNvSpPr>
            <a:spLocks noGrp="1"/>
          </p:cNvSpPr>
          <p:nvPr>
            <p:ph idx="1"/>
          </p:nvPr>
        </p:nvSpPr>
        <p:spPr>
          <a:xfrm>
            <a:off x="0" y="1360827"/>
            <a:ext cx="11353800" cy="4816136"/>
          </a:xfrm>
        </p:spPr>
        <p:txBody>
          <a:bodyPr/>
          <a:lstStyle/>
          <a:p>
            <a:pPr marL="0" indent="0">
              <a:buNone/>
            </a:pPr>
            <a:r>
              <a:rPr lang="en-US" dirty="0"/>
              <a:t>Luke works for a building contractor and is a member of the local iron workers union. The contractor is currently building 5 skyscrapers in the Chicago area. His union just negotiated a new 5-year contract that includes small annual raises and a cost of living adjustment (COLA). </a:t>
            </a:r>
          </a:p>
          <a:p>
            <a:pPr marL="0" indent="0">
              <a:buNone/>
            </a:pPr>
            <a:r>
              <a:rPr lang="en-US" dirty="0"/>
              <a:t>Leia just read that the national debt owed by the federal government is at an all-time high. (Explain impact on federal government.) </a:t>
            </a:r>
          </a:p>
          <a:p>
            <a:pPr marL="0" indent="0">
              <a:buNone/>
            </a:pPr>
            <a:r>
              <a:rPr lang="en-US" dirty="0"/>
              <a:t>Han works at the local tax agency. The county commissioners just voted to sell license tags at the same rate for the next 5 years. (Explain impact on county government.) </a:t>
            </a:r>
          </a:p>
          <a:p>
            <a:pPr marL="0" indent="0">
              <a:buNone/>
            </a:pPr>
            <a:r>
              <a:rPr lang="en-US" dirty="0" err="1"/>
              <a:t>Lando</a:t>
            </a:r>
            <a:r>
              <a:rPr lang="en-US" dirty="0"/>
              <a:t> signed a 4-year fixed rate lease for the condo he is going to live in while he attends college.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1773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246428" cy="6858000"/>
          </a:xfrm>
        </p:spPr>
      </p:pic>
      <p:sp>
        <p:nvSpPr>
          <p:cNvPr id="7" name="Rounded Rectangle 6"/>
          <p:cNvSpPr/>
          <p:nvPr/>
        </p:nvSpPr>
        <p:spPr>
          <a:xfrm>
            <a:off x="314960" y="467360"/>
            <a:ext cx="11572240" cy="615696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1335877" y="6106160"/>
            <a:ext cx="449723" cy="43688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81865" y="6053594"/>
            <a:ext cx="557745" cy="542011"/>
          </a:xfrm>
          <a:prstGeom prst="rect">
            <a:avLst/>
          </a:prstGeom>
        </p:spPr>
      </p:pic>
      <p:sp>
        <p:nvSpPr>
          <p:cNvPr id="8" name="Pentagon 7"/>
          <p:cNvSpPr/>
          <p:nvPr/>
        </p:nvSpPr>
        <p:spPr>
          <a:xfrm flipH="1">
            <a:off x="3772988" y="233680"/>
            <a:ext cx="8473440" cy="892334"/>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dirty="0"/>
              <a:t>The Cost of Disinflation</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pic>
        <p:nvPicPr>
          <p:cNvPr id="1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90324" y="1370559"/>
            <a:ext cx="8229600" cy="5053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p:cNvSpPr txBox="1"/>
          <p:nvPr/>
        </p:nvSpPr>
        <p:spPr>
          <a:xfrm>
            <a:off x="9441297" y="6377078"/>
            <a:ext cx="1563248" cy="246221"/>
          </a:xfrm>
          <a:prstGeom prst="rect">
            <a:avLst/>
          </a:prstGeom>
          <a:noFill/>
        </p:spPr>
        <p:txBody>
          <a:bodyPr wrap="none" rtlCol="0">
            <a:spAutoFit/>
          </a:bodyPr>
          <a:lstStyle/>
          <a:p>
            <a:r>
              <a:rPr lang="en-US" sz="1000" dirty="0">
                <a:solidFill>
                  <a:schemeClr val="accent6">
                    <a:lumMod val="75000"/>
                  </a:schemeClr>
                </a:solidFill>
                <a:latin typeface="Century Gothic" panose="020B0502020202020204" pitchFamily="34" charset="0"/>
              </a:rPr>
              <a:t>Section 3 | Module 14</a:t>
            </a:r>
          </a:p>
        </p:txBody>
      </p:sp>
    </p:spTree>
    <p:extLst>
      <p:ext uri="{BB962C8B-B14F-4D97-AF65-F5344CB8AC3E}">
        <p14:creationId xmlns:p14="http://schemas.microsoft.com/office/powerpoint/2010/main" val="926258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9352</TotalTime>
  <Words>834</Words>
  <Application>Microsoft Macintosh PowerPoint</Application>
  <PresentationFormat>Widescreen</PresentationFormat>
  <Paragraphs>105</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Rounded MT Bold</vt:lpstr>
      <vt:lpstr>Calibri</vt:lpstr>
      <vt:lpstr>Calibri Light</vt:lpstr>
      <vt:lpstr>Candara</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Practice – helped or hurt? </vt:lpstr>
      <vt:lpstr>Practice – helped or hurt cont’d</vt:lpstr>
      <vt:lpstr>PowerPoint Presentation</vt:lpstr>
      <vt:lpstr>PowerPoint Presentation</vt:lpstr>
    </vt:vector>
  </TitlesOfParts>
  <Company>Macmillan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Pierce-Bratcher, Janie</dc:creator>
  <cp:lastModifiedBy>Microsoft Office User</cp:lastModifiedBy>
  <cp:revision>24</cp:revision>
  <dcterms:created xsi:type="dcterms:W3CDTF">2015-01-29T01:02:02Z</dcterms:created>
  <dcterms:modified xsi:type="dcterms:W3CDTF">2019-02-28T19:46:18Z</dcterms:modified>
</cp:coreProperties>
</file>