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6" r:id="rId3"/>
    <p:sldId id="277" r:id="rId4"/>
    <p:sldId id="271" r:id="rId5"/>
    <p:sldId id="270" r:id="rId6"/>
    <p:sldId id="269" r:id="rId7"/>
    <p:sldId id="268" r:id="rId8"/>
    <p:sldId id="267" r:id="rId9"/>
    <p:sldId id="266" r:id="rId10"/>
    <p:sldId id="265" r:id="rId11"/>
    <p:sldId id="273" r:id="rId12"/>
    <p:sldId id="272" r:id="rId13"/>
    <p:sldId id="264" r:id="rId14"/>
    <p:sldId id="263" r:id="rId15"/>
    <p:sldId id="262" r:id="rId16"/>
    <p:sldId id="275" r:id="rId17"/>
    <p:sldId id="274" r:id="rId18"/>
    <p:sldId id="26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59" autoAdjust="0"/>
    <p:restoredTop sz="94660"/>
  </p:normalViewPr>
  <p:slideViewPr>
    <p:cSldViewPr snapToGrid="0">
      <p:cViewPr varScale="1">
        <p:scale>
          <a:sx n="94" d="100"/>
          <a:sy n="94" d="100"/>
        </p:scale>
        <p:origin x="56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756AE4F-E05A-4880-B62A-C2AA411592DC}" type="datetimeFigureOut">
              <a:rPr lang="en-US" smtClean="0"/>
              <a:t>4/11/19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404060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6AE4F-E05A-4880-B62A-C2AA411592DC}" type="datetimeFigureOut">
              <a:rPr lang="en-US" smtClean="0"/>
              <a:t>4/11/19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126156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6AE4F-E05A-4880-B62A-C2AA411592DC}" type="datetimeFigureOut">
              <a:rPr lang="en-US" smtClean="0"/>
              <a:t>4/11/19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2386551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6AE4F-E05A-4880-B62A-C2AA411592DC}" type="datetimeFigureOut">
              <a:rPr lang="en-US" smtClean="0"/>
              <a:t>4/11/19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728569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56AE4F-E05A-4880-B62A-C2AA411592DC}" type="datetimeFigureOut">
              <a:rPr lang="en-US" smtClean="0"/>
              <a:t>4/11/19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415172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56AE4F-E05A-4880-B62A-C2AA411592DC}" type="datetimeFigureOut">
              <a:rPr lang="en-US" smtClean="0"/>
              <a:t>4/11/19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665870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56AE4F-E05A-4880-B62A-C2AA411592DC}" type="datetimeFigureOut">
              <a:rPr lang="en-US" smtClean="0"/>
              <a:t>4/11/19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164518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56AE4F-E05A-4880-B62A-C2AA411592DC}" type="datetimeFigureOut">
              <a:rPr lang="en-US" smtClean="0"/>
              <a:t>4/11/19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5915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6AE4F-E05A-4880-B62A-C2AA411592DC}" type="datetimeFigureOut">
              <a:rPr lang="en-US" smtClean="0"/>
              <a:t>4/11/19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264190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56AE4F-E05A-4880-B62A-C2AA411592DC}" type="datetimeFigureOut">
              <a:rPr lang="en-US" smtClean="0"/>
              <a:t>4/11/19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422464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56AE4F-E05A-4880-B62A-C2AA411592DC}" type="datetimeFigureOut">
              <a:rPr lang="en-US" smtClean="0"/>
              <a:t>4/11/19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839342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6AE4F-E05A-4880-B62A-C2AA411592DC}" type="datetimeFigureOut">
              <a:rPr lang="en-US" smtClean="0"/>
              <a:t>4/11/19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102BD-98FF-4B1A-B5A1-A2571AA50CCA}" type="slidenum">
              <a:rPr lang="en-US" smtClean="0"/>
              <a:t>‹#›</a:t>
            </a:fld>
            <a:endParaRPr lang="en-US"/>
          </a:p>
        </p:txBody>
      </p:sp>
    </p:spTree>
    <p:extLst>
      <p:ext uri="{BB962C8B-B14F-4D97-AF65-F5344CB8AC3E}">
        <p14:creationId xmlns:p14="http://schemas.microsoft.com/office/powerpoint/2010/main" val="3818965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
            <a:ext cx="12192000" cy="6868499"/>
          </a:xfrm>
          <a:prstGeom prst="rect">
            <a:avLst/>
          </a:prstGeom>
        </p:spPr>
      </p:pic>
      <p:sp>
        <p:nvSpPr>
          <p:cNvPr id="10" name="Rounded Rectangle 9"/>
          <p:cNvSpPr/>
          <p:nvPr/>
        </p:nvSpPr>
        <p:spPr>
          <a:xfrm>
            <a:off x="314960" y="284480"/>
            <a:ext cx="11572240" cy="633984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2" name="Pentagon 1"/>
          <p:cNvSpPr/>
          <p:nvPr/>
        </p:nvSpPr>
        <p:spPr>
          <a:xfrm>
            <a:off x="10160" y="1076960"/>
            <a:ext cx="4124960" cy="4683760"/>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a:solidFill>
                  <a:schemeClr val="tx1"/>
                </a:solidFill>
                <a:effectLst>
                  <a:outerShdw blurRad="50800" dist="38100" dir="2700000" algn="tl" rotWithShape="0">
                    <a:prstClr val="black">
                      <a:alpha val="40000"/>
                    </a:prstClr>
                  </a:outerShdw>
                </a:effectLst>
                <a:latin typeface="Candara" panose="020E0502030303020204" pitchFamily="34" charset="0"/>
              </a:rPr>
              <a:t>What You Will Learn in this Module</a:t>
            </a:r>
          </a:p>
        </p:txBody>
      </p:sp>
      <p:sp>
        <p:nvSpPr>
          <p:cNvPr id="8" name="TextBox 7"/>
          <p:cNvSpPr txBox="1"/>
          <p:nvPr/>
        </p:nvSpPr>
        <p:spPr>
          <a:xfrm>
            <a:off x="4255588" y="458798"/>
            <a:ext cx="6967891" cy="7085016"/>
          </a:xfrm>
          <a:prstGeom prst="rect">
            <a:avLst/>
          </a:prstGeom>
          <a:noFill/>
        </p:spPr>
        <p:txBody>
          <a:bodyPr wrap="square" rtlCol="0">
            <a:spAutoFit/>
          </a:bodyPr>
          <a:lstStyle/>
          <a:p>
            <a:pPr marL="457200" lvl="0" indent="-354013" fontAlgn="base">
              <a:spcBef>
                <a:spcPct val="20000"/>
              </a:spcBef>
              <a:spcAft>
                <a:spcPct val="0"/>
              </a:spcAft>
              <a:buFont typeface="Arial" pitchFamily="34" charset="0"/>
              <a:buChar char="•"/>
            </a:pPr>
            <a:r>
              <a:rPr lang="en-US" sz="2600" dirty="0">
                <a:solidFill>
                  <a:prstClr val="black"/>
                </a:solidFill>
              </a:rPr>
              <a:t>Use the classic model of the price level</a:t>
            </a:r>
          </a:p>
          <a:p>
            <a:pPr marL="457200" lvl="0" indent="-354013" fontAlgn="base">
              <a:spcBef>
                <a:spcPct val="20000"/>
              </a:spcBef>
              <a:spcAft>
                <a:spcPct val="0"/>
              </a:spcAft>
              <a:buFont typeface="Arial" pitchFamily="34" charset="0"/>
              <a:buChar char="•"/>
            </a:pPr>
            <a:r>
              <a:rPr lang="en-US" sz="2600" dirty="0">
                <a:solidFill>
                  <a:prstClr val="black"/>
                </a:solidFill>
              </a:rPr>
              <a:t>Explain why efforts to collect an inflation tax by printing money can lead to high rates of inflation and even hyper inflation</a:t>
            </a:r>
          </a:p>
          <a:p>
            <a:pPr marL="457200" lvl="0" indent="-354013" fontAlgn="base">
              <a:spcBef>
                <a:spcPct val="20000"/>
              </a:spcBef>
              <a:spcAft>
                <a:spcPct val="0"/>
              </a:spcAft>
              <a:buFont typeface="Arial" pitchFamily="34" charset="0"/>
              <a:buChar char="•"/>
            </a:pPr>
            <a:r>
              <a:rPr lang="en-US" sz="2600" dirty="0">
                <a:solidFill>
                  <a:prstClr val="black"/>
                </a:solidFill>
              </a:rPr>
              <a:t>Define the types of inflation: cost-push and demand-pull</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1" name="TextBox 10"/>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33</a:t>
            </a:r>
          </a:p>
        </p:txBody>
      </p:sp>
      <p:pic>
        <p:nvPicPr>
          <p:cNvPr id="12" name="Picture 1" descr="Krug_AP_2e_Econ_MO33.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8835" y="3309688"/>
            <a:ext cx="4850919" cy="2925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5217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The Logic of Hyperinflation</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680812" y="1246286"/>
            <a:ext cx="10553463" cy="5601533"/>
          </a:xfrm>
          <a:prstGeom prst="rect">
            <a:avLst/>
          </a:prstGeom>
          <a:noFill/>
        </p:spPr>
        <p:txBody>
          <a:bodyPr wrap="square" rtlCol="0">
            <a:spAutoFit/>
          </a:bodyPr>
          <a:lstStyle/>
          <a:p>
            <a:pPr marL="295275" lvl="0" indent="-214313" fontAlgn="base">
              <a:spcBef>
                <a:spcPct val="20000"/>
              </a:spcBef>
              <a:spcAft>
                <a:spcPct val="0"/>
              </a:spcAft>
              <a:buFont typeface="Arial" pitchFamily="34" charset="0"/>
              <a:buChar char="•"/>
            </a:pPr>
            <a:r>
              <a:rPr lang="en-US" sz="2600" dirty="0">
                <a:solidFill>
                  <a:prstClr val="black"/>
                </a:solidFill>
              </a:rPr>
              <a:t>In 1923, Germany’s money was worth so little that children used stacks of banknotes as building blocks or built kites with them.</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2" name="Picture 3"/>
          <p:cNvPicPr>
            <a:picLocks noChangeAspect="1" noChangeArrowheads="1"/>
          </p:cNvPicPr>
          <p:nvPr/>
        </p:nvPicPr>
        <p:blipFill>
          <a:blip r:embed="rId4"/>
          <a:srcRect/>
          <a:stretch>
            <a:fillRect/>
          </a:stretch>
        </p:blipFill>
        <p:spPr bwMode="auto">
          <a:xfrm>
            <a:off x="4786313" y="2449513"/>
            <a:ext cx="2943225" cy="40513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3" name="TextBox 12"/>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33</a:t>
            </a:r>
          </a:p>
        </p:txBody>
      </p:sp>
    </p:spTree>
    <p:extLst>
      <p:ext uri="{BB962C8B-B14F-4D97-AF65-F5344CB8AC3E}">
        <p14:creationId xmlns:p14="http://schemas.microsoft.com/office/powerpoint/2010/main" val="234946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 name="Picture 14"/>
          <p:cNvPicPr>
            <a:picLocks noChangeAspect="1"/>
          </p:cNvPicPr>
          <p:nvPr/>
        </p:nvPicPr>
        <p:blipFill>
          <a:blip r:embed="rId2"/>
          <a:stretch>
            <a:fillRect/>
          </a:stretch>
        </p:blipFill>
        <p:spPr>
          <a:xfrm>
            <a:off x="0" y="-1"/>
            <a:ext cx="12192000" cy="6868499"/>
          </a:xfrm>
          <a:prstGeom prst="rect">
            <a:avLst/>
          </a:prstGeom>
        </p:spPr>
      </p:pic>
      <p:sp>
        <p:nvSpPr>
          <p:cNvPr id="7" name="Rounded Rectangle 6"/>
          <p:cNvSpPr/>
          <p:nvPr/>
        </p:nvSpPr>
        <p:spPr>
          <a:xfrm>
            <a:off x="314960" y="518160"/>
            <a:ext cx="11572240" cy="6106160"/>
          </a:xfrm>
          <a:prstGeom prst="roundRect">
            <a:avLst/>
          </a:prstGeom>
          <a:solidFill>
            <a:srgbClr val="00B050"/>
          </a:solidFill>
          <a:ln w="63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314960" y="1178560"/>
            <a:ext cx="11572240" cy="5445760"/>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5" name="Rounded Rectangle 4"/>
          <p:cNvSpPr/>
          <p:nvPr/>
        </p:nvSpPr>
        <p:spPr>
          <a:xfrm>
            <a:off x="1351280" y="365125"/>
            <a:ext cx="1595120" cy="945516"/>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F</a:t>
            </a:r>
            <a:r>
              <a:rPr lang="en-US" sz="20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Y</a:t>
            </a:r>
            <a:r>
              <a:rPr lang="en-US" sz="20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I</a:t>
            </a:r>
          </a:p>
        </p:txBody>
      </p:sp>
      <p:sp>
        <p:nvSpPr>
          <p:cNvPr id="8" name="TextBox 7"/>
          <p:cNvSpPr txBox="1"/>
          <p:nvPr/>
        </p:nvSpPr>
        <p:spPr>
          <a:xfrm>
            <a:off x="3088640" y="626666"/>
            <a:ext cx="2925673" cy="461665"/>
          </a:xfrm>
          <a:prstGeom prst="rect">
            <a:avLst/>
          </a:prstGeom>
          <a:noFill/>
        </p:spPr>
        <p:txBody>
          <a:bodyPr wrap="none" rtlCol="0">
            <a:spAutoFit/>
          </a:bodyPr>
          <a:lstStyle/>
          <a:p>
            <a:pPr>
              <a:buClr>
                <a:schemeClr val="tx1"/>
              </a:buClr>
              <a:defRPr/>
            </a:pPr>
            <a:r>
              <a:rPr lang="en-US" sz="2400" b="1" dirty="0">
                <a:solidFill>
                  <a:schemeClr val="bg1"/>
                </a:solidFill>
              </a:rPr>
              <a:t>Zimbabwe’s Inflation</a:t>
            </a:r>
            <a:r>
              <a:rPr lang="en-US" sz="2400" dirty="0">
                <a:solidFill>
                  <a:schemeClr val="bg1"/>
                </a:solidFill>
              </a:rPr>
              <a:t> </a:t>
            </a:r>
          </a:p>
        </p:txBody>
      </p:sp>
      <p:sp>
        <p:nvSpPr>
          <p:cNvPr id="13" name="TextBox 12"/>
          <p:cNvSpPr txBox="1"/>
          <p:nvPr/>
        </p:nvSpPr>
        <p:spPr>
          <a:xfrm>
            <a:off x="854348" y="1601748"/>
            <a:ext cx="10553463" cy="8716232"/>
          </a:xfrm>
          <a:prstGeom prst="rect">
            <a:avLst/>
          </a:prstGeom>
          <a:noFill/>
        </p:spPr>
        <p:txBody>
          <a:bodyPr wrap="square" rtlCol="0">
            <a:spAutoFit/>
          </a:bodyPr>
          <a:lstStyle/>
          <a:p>
            <a:pPr marL="295275" lvl="0" indent="-206375">
              <a:spcBef>
                <a:spcPct val="20000"/>
              </a:spcBef>
              <a:buClr>
                <a:prstClr val="black"/>
              </a:buClr>
              <a:buFont typeface="Arial" pitchFamily="34" charset="0"/>
              <a:buChar char="•"/>
              <a:defRPr/>
            </a:pPr>
            <a:r>
              <a:rPr lang="en-US" sz="2400" dirty="0">
                <a:solidFill>
                  <a:prstClr val="black"/>
                </a:solidFill>
              </a:rPr>
              <a:t>Zimbabwe’s money supply growth was matched by almost simultaneous surges in its inflation rate. Why did Zimbabwe’s government pursue policies that led to runaway inflation?</a:t>
            </a:r>
          </a:p>
          <a:p>
            <a:pPr marL="295275" lvl="0" indent="-206375">
              <a:spcBef>
                <a:spcPct val="20000"/>
              </a:spcBef>
              <a:buClr>
                <a:prstClr val="black"/>
              </a:buClr>
              <a:buFont typeface="Arial" pitchFamily="34" charset="0"/>
              <a:buChar char="•"/>
              <a:defRPr/>
            </a:pPr>
            <a:r>
              <a:rPr lang="en-US" sz="2400" dirty="0">
                <a:solidFill>
                  <a:prstClr val="black"/>
                </a:solidFill>
              </a:rPr>
              <a:t>The reason boils down to political instability, which in turn had its roots in Zimbabwe’s history.</a:t>
            </a:r>
          </a:p>
          <a:p>
            <a:pPr marL="295275" lvl="0" indent="-206375">
              <a:spcBef>
                <a:spcPct val="20000"/>
              </a:spcBef>
              <a:buClr>
                <a:prstClr val="black"/>
              </a:buClr>
              <a:buFont typeface="Arial" pitchFamily="34" charset="0"/>
              <a:buChar char="•"/>
              <a:defRPr/>
            </a:pPr>
            <a:r>
              <a:rPr lang="en-US" sz="2400" dirty="0">
                <a:solidFill>
                  <a:prstClr val="black"/>
                </a:solidFill>
              </a:rPr>
              <a:t>Robert Mugabe, Zimbabwe’s president, tried to solidify his position by seizing farms and turning them over to his political supporters.</a:t>
            </a:r>
          </a:p>
          <a:p>
            <a:pPr marL="295275" lvl="0" indent="-206375">
              <a:spcBef>
                <a:spcPct val="20000"/>
              </a:spcBef>
              <a:buClr>
                <a:prstClr val="black"/>
              </a:buClr>
              <a:buFont typeface="Arial" pitchFamily="34" charset="0"/>
              <a:buChar char="•"/>
              <a:defRPr/>
            </a:pPr>
            <a:r>
              <a:rPr lang="en-US" sz="2400" dirty="0">
                <a:solidFill>
                  <a:prstClr val="black"/>
                </a:solidFill>
              </a:rPr>
              <a:t>But because this seizure disrupted production, the result was to undermine the country’s economy and its tax base. It became impossible for the country’s government to balance its budget either by raising taxes or by cutting spending.</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4" name="TextBox 13"/>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33</a:t>
            </a:r>
          </a:p>
        </p:txBody>
      </p:sp>
    </p:spTree>
    <p:extLst>
      <p:ext uri="{BB962C8B-B14F-4D97-AF65-F5344CB8AC3E}">
        <p14:creationId xmlns:p14="http://schemas.microsoft.com/office/powerpoint/2010/main" val="1623771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 name="Picture 14"/>
          <p:cNvPicPr>
            <a:picLocks noChangeAspect="1"/>
          </p:cNvPicPr>
          <p:nvPr/>
        </p:nvPicPr>
        <p:blipFill>
          <a:blip r:embed="rId2"/>
          <a:stretch>
            <a:fillRect/>
          </a:stretch>
        </p:blipFill>
        <p:spPr>
          <a:xfrm>
            <a:off x="0" y="-1"/>
            <a:ext cx="12192000" cy="6868499"/>
          </a:xfrm>
          <a:prstGeom prst="rect">
            <a:avLst/>
          </a:prstGeom>
        </p:spPr>
      </p:pic>
      <p:sp>
        <p:nvSpPr>
          <p:cNvPr id="7" name="Rounded Rectangle 6"/>
          <p:cNvSpPr/>
          <p:nvPr/>
        </p:nvSpPr>
        <p:spPr>
          <a:xfrm>
            <a:off x="314960" y="518160"/>
            <a:ext cx="11572240" cy="6106160"/>
          </a:xfrm>
          <a:prstGeom prst="roundRect">
            <a:avLst/>
          </a:prstGeom>
          <a:solidFill>
            <a:srgbClr val="00B050"/>
          </a:solidFill>
          <a:ln w="63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314960" y="1178560"/>
            <a:ext cx="11572240" cy="5445760"/>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5" name="Rounded Rectangle 4"/>
          <p:cNvSpPr/>
          <p:nvPr/>
        </p:nvSpPr>
        <p:spPr>
          <a:xfrm>
            <a:off x="1351280" y="365125"/>
            <a:ext cx="1595120" cy="945516"/>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F</a:t>
            </a:r>
            <a:r>
              <a:rPr lang="en-US" sz="20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Y</a:t>
            </a:r>
            <a:r>
              <a:rPr lang="en-US" sz="20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I</a:t>
            </a:r>
          </a:p>
        </p:txBody>
      </p:sp>
      <p:sp>
        <p:nvSpPr>
          <p:cNvPr id="8" name="TextBox 7"/>
          <p:cNvSpPr txBox="1"/>
          <p:nvPr/>
        </p:nvSpPr>
        <p:spPr>
          <a:xfrm>
            <a:off x="2946400" y="682254"/>
            <a:ext cx="5507533" cy="461665"/>
          </a:xfrm>
          <a:prstGeom prst="rect">
            <a:avLst/>
          </a:prstGeom>
          <a:noFill/>
        </p:spPr>
        <p:txBody>
          <a:bodyPr wrap="none" rtlCol="0">
            <a:spAutoFit/>
          </a:bodyPr>
          <a:lstStyle/>
          <a:p>
            <a:pPr algn="ctr">
              <a:buClr>
                <a:schemeClr val="tx1"/>
              </a:buClr>
            </a:pPr>
            <a:r>
              <a:rPr lang="en-US" sz="2400" b="1" dirty="0">
                <a:solidFill>
                  <a:schemeClr val="bg1"/>
                </a:solidFill>
              </a:rPr>
              <a:t>Consumer Prices in Zimbabwe, 1999-2008</a:t>
            </a:r>
          </a:p>
        </p:txBody>
      </p:sp>
      <p:pic>
        <p:nvPicPr>
          <p:cNvPr id="14" name="Picture 5" descr="KW2e_Macro_fig_16_04"/>
          <p:cNvPicPr>
            <a:picLocks noChangeAspect="1" noChangeArrowheads="1"/>
          </p:cNvPicPr>
          <p:nvPr/>
        </p:nvPicPr>
        <p:blipFill>
          <a:blip r:embed="rId4"/>
          <a:srcRect/>
          <a:stretch>
            <a:fillRect/>
          </a:stretch>
        </p:blipFill>
        <p:spPr bwMode="auto">
          <a:xfrm>
            <a:off x="2946400" y="1482725"/>
            <a:ext cx="5959475" cy="48418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3" name="TextBox 12"/>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33</a:t>
            </a:r>
          </a:p>
        </p:txBody>
      </p:sp>
    </p:spTree>
    <p:extLst>
      <p:ext uri="{BB962C8B-B14F-4D97-AF65-F5344CB8AC3E}">
        <p14:creationId xmlns:p14="http://schemas.microsoft.com/office/powerpoint/2010/main" val="1623771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Moderate Inflation and Disinflation</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819268" y="1744966"/>
            <a:ext cx="10553463" cy="4290405"/>
          </a:xfrm>
          <a:prstGeom prst="rect">
            <a:avLst/>
          </a:prstGeom>
          <a:noFill/>
        </p:spPr>
        <p:txBody>
          <a:bodyPr wrap="square" rtlCol="0">
            <a:spAutoFit/>
          </a:bodyPr>
          <a:lstStyle/>
          <a:p>
            <a:pPr marL="295275" lvl="0" indent="-214313" fontAlgn="base">
              <a:spcBef>
                <a:spcPct val="20000"/>
              </a:spcBef>
              <a:spcAft>
                <a:spcPct val="0"/>
              </a:spcAft>
              <a:buFont typeface="Arial" pitchFamily="34" charset="0"/>
              <a:buChar char="•"/>
            </a:pPr>
            <a:r>
              <a:rPr lang="en-US" sz="2600" dirty="0">
                <a:solidFill>
                  <a:prstClr val="black"/>
                </a:solidFill>
              </a:rPr>
              <a:t>The governments of wealthy, politically stable countries like the United States and Britain don’t find themselves forced to print money to pay their bills.</a:t>
            </a:r>
          </a:p>
          <a:p>
            <a:pPr marL="295275" lvl="0" indent="-214313" fontAlgn="base">
              <a:spcBef>
                <a:spcPct val="20000"/>
              </a:spcBef>
              <a:spcAft>
                <a:spcPct val="0"/>
              </a:spcAft>
              <a:buFont typeface="Arial" pitchFamily="34" charset="0"/>
              <a:buChar char="•"/>
            </a:pPr>
            <a:endParaRPr lang="en-US" sz="2600" dirty="0">
              <a:solidFill>
                <a:prstClr val="black"/>
              </a:solidFill>
            </a:endParaRPr>
          </a:p>
          <a:p>
            <a:pPr marL="295275" lvl="0" indent="-214313" fontAlgn="base">
              <a:spcBef>
                <a:spcPct val="20000"/>
              </a:spcBef>
              <a:spcAft>
                <a:spcPct val="0"/>
              </a:spcAft>
              <a:buFont typeface="Arial" pitchFamily="34" charset="0"/>
              <a:buChar char="•"/>
            </a:pPr>
            <a:r>
              <a:rPr lang="en-US" sz="2600" dirty="0">
                <a:solidFill>
                  <a:prstClr val="black"/>
                </a:solidFill>
              </a:rPr>
              <a:t>Yet over the past 40 years both countries, along with a number of other nations, have experienced uncomfortable episodes of inflation.</a:t>
            </a:r>
          </a:p>
          <a:p>
            <a:pPr marL="295275" lvl="0" indent="-214313" fontAlgn="base">
              <a:spcBef>
                <a:spcPct val="20000"/>
              </a:spcBef>
              <a:spcAft>
                <a:spcPct val="0"/>
              </a:spcAft>
              <a:buFont typeface="Arial" pitchFamily="34" charset="0"/>
              <a:buChar char="•"/>
            </a:pPr>
            <a:endParaRPr lang="en-US" sz="2600" dirty="0">
              <a:solidFill>
                <a:prstClr val="black"/>
              </a:solidFill>
            </a:endParaRPr>
          </a:p>
          <a:p>
            <a:pPr marL="295275" lvl="0" indent="-214313" fontAlgn="base">
              <a:spcBef>
                <a:spcPct val="20000"/>
              </a:spcBef>
              <a:spcAft>
                <a:spcPct val="0"/>
              </a:spcAft>
              <a:buFont typeface="Arial" pitchFamily="34" charset="0"/>
              <a:buChar char="•"/>
            </a:pPr>
            <a:r>
              <a:rPr lang="en-US" sz="2600" dirty="0">
                <a:solidFill>
                  <a:prstClr val="black"/>
                </a:solidFill>
              </a:rPr>
              <a:t>In the United States, the inflation rate peaked at 13% at the beginning of the 1980s. In Britain, the inflation rate reached 26% in 1975.</a:t>
            </a:r>
          </a:p>
          <a:p>
            <a:endParaRPr lang="en-US" dirty="0"/>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33</a:t>
            </a:r>
          </a:p>
        </p:txBody>
      </p:sp>
    </p:spTree>
    <p:extLst>
      <p:ext uri="{BB962C8B-B14F-4D97-AF65-F5344CB8AC3E}">
        <p14:creationId xmlns:p14="http://schemas.microsoft.com/office/powerpoint/2010/main" val="2349460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Moderate Inflation and Disinflation</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680812" y="1246286"/>
            <a:ext cx="10553463" cy="5250668"/>
          </a:xfrm>
          <a:prstGeom prst="rect">
            <a:avLst/>
          </a:prstGeom>
          <a:noFill/>
        </p:spPr>
        <p:txBody>
          <a:bodyPr wrap="square" rtlCol="0">
            <a:spAutoFit/>
          </a:bodyPr>
          <a:lstStyle/>
          <a:p>
            <a:pPr marL="295275" lvl="0" indent="-214313" fontAlgn="base">
              <a:spcBef>
                <a:spcPct val="20000"/>
              </a:spcBef>
              <a:spcAft>
                <a:spcPct val="0"/>
              </a:spcAft>
              <a:buFont typeface="Arial" pitchFamily="34" charset="0"/>
              <a:buChar char="•"/>
            </a:pPr>
            <a:r>
              <a:rPr lang="en-US" sz="2600" dirty="0">
                <a:solidFill>
                  <a:prstClr val="black"/>
                </a:solidFill>
              </a:rPr>
              <a:t>A decrease in aggregate supply because of an increase in the price of an input is </a:t>
            </a:r>
            <a:r>
              <a:rPr lang="en-US" sz="2600" b="1" dirty="0">
                <a:solidFill>
                  <a:prstClr val="black"/>
                </a:solidFill>
              </a:rPr>
              <a:t>cost-push inflation</a:t>
            </a:r>
            <a:r>
              <a:rPr lang="en-US" sz="2600" dirty="0">
                <a:solidFill>
                  <a:prstClr val="black"/>
                </a:solidFill>
              </a:rPr>
              <a:t>.</a:t>
            </a:r>
          </a:p>
          <a:p>
            <a:pPr marL="295275" lvl="0" indent="-214313" fontAlgn="base">
              <a:spcBef>
                <a:spcPct val="20000"/>
              </a:spcBef>
              <a:spcAft>
                <a:spcPct val="0"/>
              </a:spcAft>
              <a:buFont typeface="Arial" pitchFamily="34" charset="0"/>
              <a:buChar char="•"/>
            </a:pPr>
            <a:endParaRPr lang="en-US" sz="2600" dirty="0">
              <a:solidFill>
                <a:prstClr val="black"/>
              </a:solidFill>
            </a:endParaRPr>
          </a:p>
          <a:p>
            <a:pPr marL="295275" lvl="0" indent="-214313" fontAlgn="base">
              <a:spcBef>
                <a:spcPct val="20000"/>
              </a:spcBef>
              <a:spcAft>
                <a:spcPct val="0"/>
              </a:spcAft>
              <a:buFont typeface="Arial" pitchFamily="34" charset="0"/>
              <a:buChar char="•"/>
            </a:pPr>
            <a:r>
              <a:rPr lang="en-US" sz="2600" dirty="0">
                <a:solidFill>
                  <a:prstClr val="black"/>
                </a:solidFill>
              </a:rPr>
              <a:t>An increase in aggregate demand that increases the price level is </a:t>
            </a:r>
            <a:r>
              <a:rPr lang="en-US" sz="2600" b="1" dirty="0">
                <a:solidFill>
                  <a:prstClr val="black"/>
                </a:solidFill>
              </a:rPr>
              <a:t>demand-pull inflation.</a:t>
            </a:r>
          </a:p>
          <a:p>
            <a:pPr marL="295275" lvl="0" indent="-214313" fontAlgn="base">
              <a:spcBef>
                <a:spcPct val="20000"/>
              </a:spcBef>
              <a:spcAft>
                <a:spcPct val="0"/>
              </a:spcAft>
              <a:buFont typeface="Arial" pitchFamily="34" charset="0"/>
              <a:buChar char="•"/>
            </a:pPr>
            <a:endParaRPr lang="en-US" sz="2600" dirty="0">
              <a:solidFill>
                <a:prstClr val="black"/>
              </a:solidFill>
            </a:endParaRPr>
          </a:p>
          <a:p>
            <a:pPr marL="295275" lvl="0" indent="-214313" fontAlgn="base">
              <a:spcBef>
                <a:spcPct val="20000"/>
              </a:spcBef>
              <a:spcAft>
                <a:spcPct val="0"/>
              </a:spcAft>
              <a:buFont typeface="Arial" pitchFamily="34" charset="0"/>
              <a:buChar char="•"/>
            </a:pPr>
            <a:r>
              <a:rPr lang="en-US" sz="2600" dirty="0">
                <a:solidFill>
                  <a:prstClr val="black"/>
                </a:solidFill>
              </a:rPr>
              <a:t>In the short run, policies that produce a booming economy also tend to lead to higher inflation, and policies that reduce inflation tend to depress the economy.</a:t>
            </a:r>
          </a:p>
          <a:p>
            <a:pPr marL="295275" lvl="0" indent="-214313" fontAlgn="base">
              <a:spcBef>
                <a:spcPct val="20000"/>
              </a:spcBef>
              <a:spcAft>
                <a:spcPct val="0"/>
              </a:spcAft>
              <a:buFont typeface="Arial" pitchFamily="34" charset="0"/>
              <a:buChar char="•"/>
            </a:pPr>
            <a:endParaRPr lang="en-US" sz="2600" dirty="0">
              <a:solidFill>
                <a:prstClr val="black"/>
              </a:solidFill>
            </a:endParaRPr>
          </a:p>
          <a:p>
            <a:pPr marL="295275" lvl="0" indent="-214313" fontAlgn="base">
              <a:spcBef>
                <a:spcPct val="20000"/>
              </a:spcBef>
              <a:spcAft>
                <a:spcPct val="0"/>
              </a:spcAft>
              <a:buFont typeface="Arial" pitchFamily="34" charset="0"/>
              <a:buChar char="•"/>
            </a:pPr>
            <a:r>
              <a:rPr lang="en-US" sz="2600" dirty="0">
                <a:solidFill>
                  <a:prstClr val="black"/>
                </a:solidFill>
              </a:rPr>
              <a:t>This creates both temptations and dilemmas for governments.</a:t>
            </a:r>
          </a:p>
          <a:p>
            <a:endParaRPr lang="en-US" dirty="0"/>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33</a:t>
            </a:r>
          </a:p>
        </p:txBody>
      </p:sp>
    </p:spTree>
    <p:extLst>
      <p:ext uri="{BB962C8B-B14F-4D97-AF65-F5344CB8AC3E}">
        <p14:creationId xmlns:p14="http://schemas.microsoft.com/office/powerpoint/2010/main" val="2349460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The Output Gap and the Unemployment Rate</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838200" y="1817817"/>
            <a:ext cx="10553463" cy="3890296"/>
          </a:xfrm>
          <a:prstGeom prst="rect">
            <a:avLst/>
          </a:prstGeom>
          <a:noFill/>
        </p:spPr>
        <p:txBody>
          <a:bodyPr wrap="square" rtlCol="0">
            <a:spAutoFit/>
          </a:bodyPr>
          <a:lstStyle/>
          <a:p>
            <a:pPr marL="295275" lvl="0" indent="-214313" fontAlgn="base">
              <a:spcBef>
                <a:spcPct val="20000"/>
              </a:spcBef>
              <a:spcAft>
                <a:spcPct val="0"/>
              </a:spcAft>
              <a:buFont typeface="Arial" pitchFamily="34" charset="0"/>
              <a:buChar char="•"/>
            </a:pPr>
            <a:r>
              <a:rPr lang="en-US" sz="2600" dirty="0">
                <a:solidFill>
                  <a:prstClr val="black"/>
                </a:solidFill>
              </a:rPr>
              <a:t>When actual aggregate output is equal to potential output, the actual unemployment rate is equal to the natural rate of unemployment.</a:t>
            </a:r>
          </a:p>
          <a:p>
            <a:pPr marL="295275" lvl="0" indent="-214313" fontAlgn="base">
              <a:spcBef>
                <a:spcPct val="20000"/>
              </a:spcBef>
              <a:spcAft>
                <a:spcPct val="0"/>
              </a:spcAft>
              <a:buFont typeface="Arial" pitchFamily="34" charset="0"/>
              <a:buChar char="•"/>
            </a:pPr>
            <a:endParaRPr lang="en-US" sz="2600" dirty="0">
              <a:solidFill>
                <a:prstClr val="black"/>
              </a:solidFill>
            </a:endParaRPr>
          </a:p>
          <a:p>
            <a:pPr marL="295275" lvl="0" indent="-214313" fontAlgn="base">
              <a:spcBef>
                <a:spcPct val="20000"/>
              </a:spcBef>
              <a:spcAft>
                <a:spcPct val="0"/>
              </a:spcAft>
              <a:buFont typeface="Arial" pitchFamily="34" charset="0"/>
              <a:buChar char="•"/>
            </a:pPr>
            <a:r>
              <a:rPr lang="en-US" sz="2600" dirty="0">
                <a:solidFill>
                  <a:prstClr val="black"/>
                </a:solidFill>
              </a:rPr>
              <a:t>When the output gap is positive (an inflationary gap), the unemployment rate is </a:t>
            </a:r>
            <a:r>
              <a:rPr lang="en-US" sz="2600" i="1" dirty="0">
                <a:solidFill>
                  <a:prstClr val="black"/>
                </a:solidFill>
              </a:rPr>
              <a:t>below </a:t>
            </a:r>
            <a:r>
              <a:rPr lang="en-US" sz="2600" dirty="0">
                <a:solidFill>
                  <a:prstClr val="black"/>
                </a:solidFill>
              </a:rPr>
              <a:t>the natural rate.</a:t>
            </a:r>
          </a:p>
          <a:p>
            <a:pPr marL="295275" lvl="0" indent="-214313" fontAlgn="base">
              <a:spcBef>
                <a:spcPct val="20000"/>
              </a:spcBef>
              <a:spcAft>
                <a:spcPct val="0"/>
              </a:spcAft>
              <a:buFont typeface="Arial" pitchFamily="34" charset="0"/>
              <a:buChar char="•"/>
            </a:pPr>
            <a:endParaRPr lang="en-US" sz="2600" dirty="0">
              <a:solidFill>
                <a:prstClr val="black"/>
              </a:solidFill>
            </a:endParaRPr>
          </a:p>
          <a:p>
            <a:pPr marL="295275" lvl="0" indent="-214313" fontAlgn="base">
              <a:spcBef>
                <a:spcPct val="20000"/>
              </a:spcBef>
              <a:spcAft>
                <a:spcPct val="0"/>
              </a:spcAft>
              <a:buFont typeface="Arial" pitchFamily="34" charset="0"/>
              <a:buChar char="•"/>
            </a:pPr>
            <a:r>
              <a:rPr lang="en-US" sz="2600" dirty="0">
                <a:solidFill>
                  <a:prstClr val="black"/>
                </a:solidFill>
              </a:rPr>
              <a:t>When the output gap is negative (a recessionary gap), the unemployment rate is </a:t>
            </a:r>
            <a:r>
              <a:rPr lang="en-US" sz="2600" i="1" dirty="0">
                <a:solidFill>
                  <a:prstClr val="black"/>
                </a:solidFill>
              </a:rPr>
              <a:t>above </a:t>
            </a:r>
            <a:r>
              <a:rPr lang="en-US" sz="2600" dirty="0">
                <a:solidFill>
                  <a:prstClr val="black"/>
                </a:solidFill>
              </a:rPr>
              <a:t>the natural rate.</a:t>
            </a:r>
          </a:p>
          <a:p>
            <a:endParaRPr lang="en-US" dirty="0"/>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33</a:t>
            </a:r>
          </a:p>
        </p:txBody>
      </p:sp>
    </p:spTree>
    <p:extLst>
      <p:ext uri="{BB962C8B-B14F-4D97-AF65-F5344CB8AC3E}">
        <p14:creationId xmlns:p14="http://schemas.microsoft.com/office/powerpoint/2010/main" val="2349460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Cyclical Unemployment and the Output Gap</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3" name="TextBox 12"/>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33</a:t>
            </a:r>
          </a:p>
        </p:txBody>
      </p:sp>
      <p:pic>
        <p:nvPicPr>
          <p:cNvPr id="4" name="Picture 3"/>
          <p:cNvPicPr>
            <a:picLocks noChangeAspect="1"/>
          </p:cNvPicPr>
          <p:nvPr/>
        </p:nvPicPr>
        <p:blipFill>
          <a:blip r:embed="rId4"/>
          <a:stretch>
            <a:fillRect/>
          </a:stretch>
        </p:blipFill>
        <p:spPr>
          <a:xfrm>
            <a:off x="2263547" y="1593374"/>
            <a:ext cx="7033989" cy="4156982"/>
          </a:xfrm>
          <a:prstGeom prst="rect">
            <a:avLst/>
          </a:prstGeom>
        </p:spPr>
      </p:pic>
    </p:spTree>
    <p:extLst>
      <p:ext uri="{BB962C8B-B14F-4D97-AF65-F5344CB8AC3E}">
        <p14:creationId xmlns:p14="http://schemas.microsoft.com/office/powerpoint/2010/main" val="3763410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Cyclical Unemployment and the Output Gap</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4" name="TextBox 13"/>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33</a:t>
            </a:r>
          </a:p>
        </p:txBody>
      </p:sp>
      <p:pic>
        <p:nvPicPr>
          <p:cNvPr id="3" name="Picture 2"/>
          <p:cNvPicPr>
            <a:picLocks noChangeAspect="1"/>
          </p:cNvPicPr>
          <p:nvPr/>
        </p:nvPicPr>
        <p:blipFill>
          <a:blip r:embed="rId4"/>
          <a:stretch>
            <a:fillRect/>
          </a:stretch>
        </p:blipFill>
        <p:spPr>
          <a:xfrm>
            <a:off x="2863623" y="1593374"/>
            <a:ext cx="7129463" cy="4294286"/>
          </a:xfrm>
          <a:prstGeom prst="rect">
            <a:avLst/>
          </a:prstGeom>
        </p:spPr>
      </p:pic>
    </p:spTree>
    <p:extLst>
      <p:ext uri="{BB962C8B-B14F-4D97-AF65-F5344CB8AC3E}">
        <p14:creationId xmlns:p14="http://schemas.microsoft.com/office/powerpoint/2010/main" val="3763410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
            <a:ext cx="12192000" cy="6868499"/>
          </a:xfrm>
          <a:prstGeom prst="rect">
            <a:avLst/>
          </a:prstGeom>
        </p:spPr>
      </p:pic>
      <p:sp>
        <p:nvSpPr>
          <p:cNvPr id="10" name="Rounded Rectangle 9"/>
          <p:cNvSpPr/>
          <p:nvPr/>
        </p:nvSpPr>
        <p:spPr>
          <a:xfrm>
            <a:off x="314960" y="558800"/>
            <a:ext cx="11572240" cy="606552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2" name="Pentagon 1"/>
          <p:cNvSpPr/>
          <p:nvPr/>
        </p:nvSpPr>
        <p:spPr>
          <a:xfrm>
            <a:off x="0" y="186195"/>
            <a:ext cx="4124960" cy="792480"/>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a:solidFill>
                  <a:schemeClr val="tx1"/>
                </a:solidFill>
                <a:effectLst>
                  <a:outerShdw blurRad="50800" dist="38100" dir="2700000" algn="tl" rotWithShape="0">
                    <a:prstClr val="black">
                      <a:alpha val="40000"/>
                    </a:prstClr>
                  </a:outerShdw>
                </a:effectLst>
                <a:latin typeface="Candara" panose="020E0502030303020204" pitchFamily="34" charset="0"/>
              </a:rPr>
              <a:t>Summary</a:t>
            </a:r>
          </a:p>
        </p:txBody>
      </p:sp>
      <p:sp>
        <p:nvSpPr>
          <p:cNvPr id="7" name="TextBox 6"/>
          <p:cNvSpPr txBox="1"/>
          <p:nvPr/>
        </p:nvSpPr>
        <p:spPr>
          <a:xfrm>
            <a:off x="782320" y="1672869"/>
            <a:ext cx="10891520" cy="7257371"/>
          </a:xfrm>
          <a:prstGeom prst="rect">
            <a:avLst/>
          </a:prstGeom>
          <a:noFill/>
        </p:spPr>
        <p:txBody>
          <a:bodyPr wrap="square" rtlCol="0">
            <a:spAutoFit/>
          </a:bodyPr>
          <a:lstStyle/>
          <a:p>
            <a:pPr marL="295275" lvl="0" indent="-295275" fontAlgn="base">
              <a:spcBef>
                <a:spcPct val="20000"/>
              </a:spcBef>
              <a:spcAft>
                <a:spcPct val="0"/>
              </a:spcAft>
              <a:buClr>
                <a:srgbClr val="FFCC00"/>
              </a:buClr>
              <a:buFontTx/>
              <a:buAutoNum type="arabicPeriod"/>
            </a:pPr>
            <a:r>
              <a:rPr lang="en-US" sz="2400" dirty="0">
                <a:solidFill>
                  <a:prstClr val="black"/>
                </a:solidFill>
              </a:rPr>
              <a:t>In analyzing high inflation, economists use the </a:t>
            </a:r>
            <a:r>
              <a:rPr lang="en-US" sz="2400" b="1" dirty="0">
                <a:solidFill>
                  <a:prstClr val="black"/>
                </a:solidFill>
              </a:rPr>
              <a:t>classical model of the price level, </a:t>
            </a:r>
            <a:r>
              <a:rPr lang="en-US" sz="2400" dirty="0">
                <a:solidFill>
                  <a:prstClr val="black"/>
                </a:solidFill>
              </a:rPr>
              <a:t>which says that changes in the money supply lead to proportional changes in the aggregate price level even in the short run. </a:t>
            </a:r>
          </a:p>
          <a:p>
            <a:pPr marL="295275" lvl="0" indent="-295275" fontAlgn="base">
              <a:spcBef>
                <a:spcPct val="20000"/>
              </a:spcBef>
              <a:spcAft>
                <a:spcPct val="0"/>
              </a:spcAft>
              <a:buClr>
                <a:srgbClr val="FFCC00"/>
              </a:buClr>
              <a:buFontTx/>
              <a:buAutoNum type="arabicPeriod"/>
            </a:pPr>
            <a:r>
              <a:rPr lang="en-US" sz="2400" dirty="0">
                <a:solidFill>
                  <a:prstClr val="black"/>
                </a:solidFill>
              </a:rPr>
              <a:t>Governments sometimes print money in order to finance budget deficits. When they do, they impose an </a:t>
            </a:r>
            <a:r>
              <a:rPr lang="en-US" sz="2400" b="1" dirty="0">
                <a:solidFill>
                  <a:prstClr val="black"/>
                </a:solidFill>
              </a:rPr>
              <a:t>inflation tax </a:t>
            </a:r>
            <a:r>
              <a:rPr lang="en-US" sz="2400" dirty="0">
                <a:solidFill>
                  <a:prstClr val="black"/>
                </a:solidFill>
              </a:rPr>
              <a:t>on those who hold money.</a:t>
            </a:r>
            <a:endParaRPr lang="en-US" sz="2400" b="1" dirty="0">
              <a:solidFill>
                <a:prstClr val="black"/>
              </a:solidFill>
            </a:endParaRPr>
          </a:p>
          <a:p>
            <a:pPr marL="295275" lvl="0" indent="-295275" fontAlgn="base">
              <a:spcBef>
                <a:spcPct val="20000"/>
              </a:spcBef>
              <a:spcAft>
                <a:spcPct val="0"/>
              </a:spcAft>
              <a:buClr>
                <a:srgbClr val="FFCC00"/>
              </a:buClr>
              <a:buFontTx/>
              <a:buAutoNum type="arabicPeriod"/>
            </a:pPr>
            <a:r>
              <a:rPr lang="en-US" sz="2400" dirty="0">
                <a:solidFill>
                  <a:prstClr val="black"/>
                </a:solidFill>
              </a:rPr>
              <a:t>The output gap is the percentage difference between the actual level of real GDP and potential output.</a:t>
            </a:r>
            <a:endParaRPr lang="en-US" sz="2400" b="1" dirty="0">
              <a:solidFill>
                <a:prstClr val="black"/>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8" name="TextBox 7"/>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33</a:t>
            </a:r>
          </a:p>
        </p:txBody>
      </p:sp>
    </p:spTree>
    <p:extLst>
      <p:ext uri="{BB962C8B-B14F-4D97-AF65-F5344CB8AC3E}">
        <p14:creationId xmlns:p14="http://schemas.microsoft.com/office/powerpoint/2010/main" val="550611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364A0-3541-E342-8C24-1F312E94E0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C41C94E-16FE-7642-BD8E-1A08E1F03F03}"/>
              </a:ext>
            </a:extLst>
          </p:cNvPr>
          <p:cNvSpPr>
            <a:spLocks noGrp="1"/>
          </p:cNvSpPr>
          <p:nvPr>
            <p:ph idx="1"/>
          </p:nvPr>
        </p:nvSpPr>
        <p:spPr/>
        <p:txBody>
          <a:bodyPr/>
          <a:lstStyle/>
          <a:p>
            <a:pPr marL="0" lvl="0" indent="0">
              <a:buNone/>
            </a:pPr>
            <a:r>
              <a:rPr lang="en-US" dirty="0"/>
              <a:t>The long-run Phillips curve shows the relationship between:</a:t>
            </a:r>
            <a:endParaRPr lang="en-US" sz="2400" dirty="0"/>
          </a:p>
          <a:p>
            <a:pPr marL="457200" lvl="1" indent="0">
              <a:buNone/>
            </a:pPr>
            <a:r>
              <a:rPr lang="en-US" dirty="0"/>
              <a:t>a. potential aggregate output and the natural rate of unemployment at a given raze of expected inflation.</a:t>
            </a:r>
            <a:endParaRPr lang="en-US" sz="2000" dirty="0"/>
          </a:p>
          <a:p>
            <a:pPr marL="457200" lvl="1" indent="0">
              <a:buNone/>
            </a:pPr>
            <a:r>
              <a:rPr lang="en-US" dirty="0"/>
              <a:t>B the expected inflation and the actual inflation after the expectation becomes embedded in people's minds.</a:t>
            </a:r>
            <a:endParaRPr lang="en-US" sz="2000" dirty="0"/>
          </a:p>
          <a:p>
            <a:pPr marL="457200" lvl="1" indent="0">
              <a:buNone/>
            </a:pPr>
            <a:r>
              <a:rPr lang="en-US" dirty="0"/>
              <a:t>C unemployment and inflation after expectations of inflation have had time to adjust to experience.</a:t>
            </a:r>
            <a:endParaRPr lang="en-US" sz="2000" dirty="0"/>
          </a:p>
          <a:p>
            <a:pPr marL="457200" lvl="1" indent="0">
              <a:buNone/>
            </a:pPr>
            <a:r>
              <a:rPr lang="en-US" dirty="0"/>
              <a:t>D the aggregate output and the aggregate price level in the economy at a given rate of expected inflation.</a:t>
            </a:r>
            <a:endParaRPr lang="en-US" sz="2000" dirty="0"/>
          </a:p>
          <a:p>
            <a:pPr marL="457200" lvl="1" indent="0">
              <a:buNone/>
            </a:pPr>
            <a:r>
              <a:rPr lang="en-US" dirty="0"/>
              <a:t>E the real interest rate and investment spending.</a:t>
            </a:r>
            <a:endParaRPr lang="en-US" sz="2000" dirty="0"/>
          </a:p>
          <a:p>
            <a:pPr marL="0" indent="0">
              <a:buNone/>
            </a:pPr>
            <a:endParaRPr lang="en-US" dirty="0"/>
          </a:p>
        </p:txBody>
      </p:sp>
    </p:spTree>
    <p:extLst>
      <p:ext uri="{BB962C8B-B14F-4D97-AF65-F5344CB8AC3E}">
        <p14:creationId xmlns:p14="http://schemas.microsoft.com/office/powerpoint/2010/main" val="796277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4ADA-1AD7-9F43-874C-1257403957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55D4FF-B4D5-B34B-A327-F9511842771B}"/>
              </a:ext>
            </a:extLst>
          </p:cNvPr>
          <p:cNvSpPr>
            <a:spLocks noGrp="1"/>
          </p:cNvSpPr>
          <p:nvPr>
            <p:ph idx="1"/>
          </p:nvPr>
        </p:nvSpPr>
        <p:spPr/>
        <p:txBody>
          <a:bodyPr/>
          <a:lstStyle/>
          <a:p>
            <a:pPr marL="0" lvl="0" indent="0">
              <a:buNone/>
            </a:pPr>
            <a:r>
              <a:rPr lang="en-US" dirty="0"/>
              <a:t>If the economy is in a liquidity trap:</a:t>
            </a:r>
            <a:endParaRPr lang="en-US" sz="2400" dirty="0"/>
          </a:p>
          <a:p>
            <a:pPr marL="457200" lvl="1" indent="0">
              <a:buNone/>
            </a:pPr>
            <a:r>
              <a:rPr lang="en-US" dirty="0"/>
              <a:t>A both monetary and fiscal policies are effective.</a:t>
            </a:r>
            <a:endParaRPr lang="en-US" sz="2000" dirty="0"/>
          </a:p>
          <a:p>
            <a:pPr marL="457200" lvl="1" indent="0">
              <a:buNone/>
            </a:pPr>
            <a:r>
              <a:rPr lang="en-US" dirty="0"/>
              <a:t>B neither monetary nor fiscal policy can be effective.</a:t>
            </a:r>
            <a:endParaRPr lang="en-US" sz="2000" dirty="0"/>
          </a:p>
          <a:p>
            <a:pPr marL="457200" lvl="1" indent="0">
              <a:buNone/>
            </a:pPr>
            <a:r>
              <a:rPr lang="en-US" dirty="0"/>
              <a:t>C monetary policy can be effective, but fiscal policy is not.</a:t>
            </a:r>
            <a:endParaRPr lang="en-US" sz="2000" dirty="0"/>
          </a:p>
          <a:p>
            <a:pPr marL="457200" lvl="1" indent="0">
              <a:buNone/>
            </a:pPr>
            <a:r>
              <a:rPr lang="en-US" dirty="0"/>
              <a:t>D fiscal policy can be effective, but monetary policy is not.</a:t>
            </a:r>
            <a:endParaRPr lang="en-US" sz="2000" dirty="0"/>
          </a:p>
          <a:p>
            <a:pPr marL="457200" lvl="1" indent="0">
              <a:buNone/>
            </a:pPr>
            <a:r>
              <a:rPr lang="en-US" dirty="0"/>
              <a:t>E expansionary monetary policy can be effective, while contractionary monetary policy is not.</a:t>
            </a:r>
            <a:endParaRPr lang="en-US" sz="2000" dirty="0"/>
          </a:p>
          <a:p>
            <a:pPr marL="0" indent="0">
              <a:buNone/>
            </a:pPr>
            <a:endParaRPr lang="en-US" dirty="0"/>
          </a:p>
        </p:txBody>
      </p:sp>
    </p:spTree>
    <p:extLst>
      <p:ext uri="{BB962C8B-B14F-4D97-AF65-F5344CB8AC3E}">
        <p14:creationId xmlns:p14="http://schemas.microsoft.com/office/powerpoint/2010/main" val="2222388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Money and Inflation</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680812" y="1491139"/>
            <a:ext cx="5240992" cy="4471468"/>
          </a:xfrm>
          <a:prstGeom prst="rect">
            <a:avLst/>
          </a:prstGeom>
          <a:noFill/>
        </p:spPr>
        <p:txBody>
          <a:bodyPr wrap="square" rtlCol="0">
            <a:spAutoFit/>
          </a:bodyPr>
          <a:lstStyle/>
          <a:p>
            <a:pPr marL="88900" lvl="0" fontAlgn="base">
              <a:spcBef>
                <a:spcPct val="20000"/>
              </a:spcBef>
              <a:spcAft>
                <a:spcPct val="0"/>
              </a:spcAft>
            </a:pPr>
            <a:r>
              <a:rPr lang="en-US" sz="2600" dirty="0">
                <a:solidFill>
                  <a:prstClr val="black"/>
                </a:solidFill>
              </a:rPr>
              <a:t>According to the </a:t>
            </a:r>
            <a:r>
              <a:rPr lang="en-US" sz="2600" b="1" dirty="0">
                <a:solidFill>
                  <a:prstClr val="black"/>
                </a:solidFill>
              </a:rPr>
              <a:t>classical model of the price level</a:t>
            </a:r>
            <a:r>
              <a:rPr lang="en-US" sz="2600" dirty="0">
                <a:solidFill>
                  <a:prstClr val="black"/>
                </a:solidFill>
              </a:rPr>
              <a:t>, the real quantity of money is always at its long-run equilibrium level.</a:t>
            </a:r>
          </a:p>
          <a:p>
            <a:pPr marL="825500" lvl="1" indent="-295275" fontAlgn="base">
              <a:spcBef>
                <a:spcPct val="20000"/>
              </a:spcBef>
              <a:spcAft>
                <a:spcPct val="0"/>
              </a:spcAft>
              <a:buFont typeface="Arial" pitchFamily="34" charset="0"/>
              <a:buChar char="–"/>
            </a:pPr>
            <a:r>
              <a:rPr lang="en-US" sz="2400" dirty="0">
                <a:solidFill>
                  <a:prstClr val="black"/>
                </a:solidFill>
              </a:rPr>
              <a:t>The real quantity of money is M/P.</a:t>
            </a:r>
          </a:p>
          <a:p>
            <a:pPr marL="825500" lvl="1" indent="-295275" fontAlgn="base">
              <a:spcBef>
                <a:spcPct val="20000"/>
              </a:spcBef>
              <a:spcAft>
                <a:spcPct val="0"/>
              </a:spcAft>
              <a:buFont typeface="Arial" pitchFamily="34" charset="0"/>
              <a:buChar char="–"/>
            </a:pPr>
            <a:r>
              <a:rPr lang="en-US" sz="2400" dirty="0">
                <a:solidFill>
                  <a:prstClr val="black"/>
                </a:solidFill>
              </a:rPr>
              <a:t>A change in the nominal money supply, M, leads in the long run to a change in the aggregate price level.</a:t>
            </a:r>
          </a:p>
          <a:p>
            <a:endParaRPr lang="en-US" dirty="0"/>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33</a:t>
            </a:r>
          </a:p>
        </p:txBody>
      </p:sp>
      <p:pic>
        <p:nvPicPr>
          <p:cNvPr id="13" name="Picture 2" descr="Krug_AP_2e_Econ_33UN0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1032" y="1342674"/>
            <a:ext cx="5504568" cy="34530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6236765" y="4801466"/>
            <a:ext cx="5319667"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dirty="0"/>
              <a:t>The Turkish currency is the </a:t>
            </a:r>
            <a:r>
              <a:rPr lang="en-US" i="1" dirty="0"/>
              <a:t>lira</a:t>
            </a:r>
            <a:r>
              <a:rPr lang="en-US" dirty="0"/>
              <a:t>. When Turkey made 1,000,000 </a:t>
            </a:r>
            <a:r>
              <a:rPr lang="en-US" altLang="en-US" dirty="0"/>
              <a:t>“</a:t>
            </a:r>
            <a:r>
              <a:rPr lang="en-US" dirty="0"/>
              <a:t>old</a:t>
            </a:r>
            <a:r>
              <a:rPr lang="en-US" altLang="en-US" dirty="0"/>
              <a:t>”</a:t>
            </a:r>
            <a:r>
              <a:rPr lang="en-US" dirty="0"/>
              <a:t> lira </a:t>
            </a:r>
            <a:r>
              <a:rPr lang="en-US" dirty="0" err="1"/>
              <a:t>equivalentto</a:t>
            </a:r>
            <a:r>
              <a:rPr lang="en-US" dirty="0"/>
              <a:t> 1 </a:t>
            </a:r>
            <a:r>
              <a:rPr lang="en-US" altLang="en-US" dirty="0"/>
              <a:t>“</a:t>
            </a:r>
            <a:r>
              <a:rPr lang="en-US" dirty="0"/>
              <a:t>new</a:t>
            </a:r>
            <a:r>
              <a:rPr lang="en-US" altLang="en-US" dirty="0"/>
              <a:t>”</a:t>
            </a:r>
            <a:r>
              <a:rPr lang="en-US" dirty="0"/>
              <a:t> lira, real GDP was unaffected because of the neutrality of money.</a:t>
            </a:r>
          </a:p>
        </p:txBody>
      </p:sp>
    </p:spTree>
    <p:extLst>
      <p:ext uri="{BB962C8B-B14F-4D97-AF65-F5344CB8AC3E}">
        <p14:creationId xmlns:p14="http://schemas.microsoft.com/office/powerpoint/2010/main" val="2349460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Money and Prices</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78" name="TextBox 77"/>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33</a:t>
            </a:r>
          </a:p>
        </p:txBody>
      </p:sp>
      <p:pic>
        <p:nvPicPr>
          <p:cNvPr id="79" name="Picture 1" descr="Krug_AP_2e_Econ_fig_33_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67097" y="1266717"/>
            <a:ext cx="6974200" cy="49696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460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Money Supply Growth and Inflation in Zimbabwe</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pic>
        <p:nvPicPr>
          <p:cNvPr id="12" name="Picture 11" descr="KW2e_Macro_fig_16_02"/>
          <p:cNvPicPr>
            <a:picLocks noChangeAspect="1" noChangeArrowheads="1"/>
          </p:cNvPicPr>
          <p:nvPr/>
        </p:nvPicPr>
        <p:blipFill>
          <a:blip r:embed="rId4"/>
          <a:srcRect/>
          <a:stretch>
            <a:fillRect/>
          </a:stretch>
        </p:blipFill>
        <p:spPr bwMode="auto">
          <a:xfrm>
            <a:off x="1682051" y="1570349"/>
            <a:ext cx="7815262" cy="42989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TextBox 8"/>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33</a:t>
            </a:r>
          </a:p>
        </p:txBody>
      </p:sp>
    </p:spTree>
    <p:extLst>
      <p:ext uri="{BB962C8B-B14F-4D97-AF65-F5344CB8AC3E}">
        <p14:creationId xmlns:p14="http://schemas.microsoft.com/office/powerpoint/2010/main" val="2349460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The Inflation Tax</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2204813" y="1880769"/>
            <a:ext cx="8550274" cy="3330142"/>
          </a:xfrm>
          <a:prstGeom prst="rect">
            <a:avLst/>
          </a:prstGeom>
          <a:noFill/>
        </p:spPr>
        <p:txBody>
          <a:bodyPr wrap="square" rtlCol="0">
            <a:spAutoFit/>
          </a:bodyPr>
          <a:lstStyle/>
          <a:p>
            <a:pPr marL="295275" lvl="0" indent="-214313" fontAlgn="base">
              <a:spcBef>
                <a:spcPct val="20000"/>
              </a:spcBef>
              <a:spcAft>
                <a:spcPct val="0"/>
              </a:spcAft>
              <a:buFont typeface="Arial" pitchFamily="34" charset="0"/>
              <a:buChar char="•"/>
            </a:pPr>
            <a:r>
              <a:rPr lang="en-US" sz="2600" dirty="0">
                <a:solidFill>
                  <a:prstClr val="black"/>
                </a:solidFill>
              </a:rPr>
              <a:t>The </a:t>
            </a:r>
            <a:r>
              <a:rPr lang="en-US" sz="2600" b="1" dirty="0">
                <a:solidFill>
                  <a:prstClr val="black"/>
                </a:solidFill>
              </a:rPr>
              <a:t>inflation tax </a:t>
            </a:r>
            <a:r>
              <a:rPr lang="en-US" sz="2600" dirty="0">
                <a:solidFill>
                  <a:prstClr val="black"/>
                </a:solidFill>
              </a:rPr>
              <a:t>is the reduction in the real value of money held by the public caused by inflation, equal to the inflation rate times the money supply, on those who hold money.</a:t>
            </a:r>
          </a:p>
          <a:p>
            <a:pPr marL="295275" lvl="0" indent="-214313" fontAlgn="base">
              <a:spcBef>
                <a:spcPct val="20000"/>
              </a:spcBef>
              <a:spcAft>
                <a:spcPct val="0"/>
              </a:spcAft>
              <a:buFont typeface="Arial" pitchFamily="34" charset="0"/>
              <a:buChar char="•"/>
            </a:pPr>
            <a:endParaRPr lang="en-US" sz="2600" dirty="0">
              <a:solidFill>
                <a:prstClr val="black"/>
              </a:solidFill>
            </a:endParaRPr>
          </a:p>
          <a:p>
            <a:pPr marL="295275" lvl="0" indent="-214313" fontAlgn="base">
              <a:spcBef>
                <a:spcPct val="20000"/>
              </a:spcBef>
              <a:spcAft>
                <a:spcPct val="0"/>
              </a:spcAft>
              <a:buFont typeface="Arial" pitchFamily="34" charset="0"/>
              <a:buChar char="•"/>
            </a:pPr>
            <a:r>
              <a:rPr lang="en-US" sz="2600" dirty="0">
                <a:solidFill>
                  <a:prstClr val="black"/>
                </a:solidFill>
              </a:rPr>
              <a:t>The real value of resources captured by the government is reflected by the </a:t>
            </a:r>
            <a:r>
              <a:rPr lang="en-US" sz="2600" b="1" dirty="0">
                <a:solidFill>
                  <a:prstClr val="black"/>
                </a:solidFill>
              </a:rPr>
              <a:t>real inflation tax</a:t>
            </a:r>
            <a:r>
              <a:rPr lang="en-US" sz="2600" dirty="0">
                <a:solidFill>
                  <a:prstClr val="black"/>
                </a:solidFill>
              </a:rPr>
              <a:t>, the inflation rate times the real money supply.</a:t>
            </a:r>
          </a:p>
          <a:p>
            <a:endParaRPr lang="en-US" dirty="0"/>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33</a:t>
            </a:r>
          </a:p>
        </p:txBody>
      </p:sp>
    </p:spTree>
    <p:extLst>
      <p:ext uri="{BB962C8B-B14F-4D97-AF65-F5344CB8AC3E}">
        <p14:creationId xmlns:p14="http://schemas.microsoft.com/office/powerpoint/2010/main" val="2349460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The Logic of Hyperinflation</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680813" y="1246286"/>
            <a:ext cx="6775902" cy="5798510"/>
          </a:xfrm>
          <a:prstGeom prst="rect">
            <a:avLst/>
          </a:prstGeom>
          <a:noFill/>
        </p:spPr>
        <p:txBody>
          <a:bodyPr wrap="square" rtlCol="0">
            <a:spAutoFit/>
          </a:bodyPr>
          <a:lstStyle/>
          <a:p>
            <a:pPr marL="295275" lvl="0" indent="-214313" fontAlgn="base">
              <a:spcBef>
                <a:spcPct val="20000"/>
              </a:spcBef>
              <a:spcAft>
                <a:spcPct val="0"/>
              </a:spcAft>
              <a:buFont typeface="Arial" pitchFamily="34" charset="0"/>
              <a:buChar char="•"/>
            </a:pPr>
            <a:r>
              <a:rPr lang="en-US" sz="2600" dirty="0">
                <a:solidFill>
                  <a:prstClr val="black"/>
                </a:solidFill>
              </a:rPr>
              <a:t>In order to avoid paying the inflation tax, people reduce their real money holdings and force the government to increase inflation to capture the same amount of real inflation tax.</a:t>
            </a:r>
          </a:p>
          <a:p>
            <a:pPr marL="295275" lvl="0" indent="-214313" fontAlgn="base">
              <a:spcBef>
                <a:spcPct val="20000"/>
              </a:spcBef>
              <a:spcAft>
                <a:spcPct val="0"/>
              </a:spcAft>
              <a:buFont typeface="Arial" pitchFamily="34" charset="0"/>
              <a:buChar char="•"/>
            </a:pPr>
            <a:endParaRPr lang="en-US" sz="2600" dirty="0">
              <a:solidFill>
                <a:prstClr val="black"/>
              </a:solidFill>
            </a:endParaRPr>
          </a:p>
          <a:p>
            <a:pPr marL="295275" lvl="0" indent="-214313" fontAlgn="base">
              <a:spcBef>
                <a:spcPct val="20000"/>
              </a:spcBef>
              <a:spcAft>
                <a:spcPct val="0"/>
              </a:spcAft>
              <a:buFont typeface="Arial" pitchFamily="34" charset="0"/>
              <a:buChar char="•"/>
            </a:pPr>
            <a:r>
              <a:rPr lang="en-US" sz="2600" dirty="0">
                <a:solidFill>
                  <a:prstClr val="black"/>
                </a:solidFill>
              </a:rPr>
              <a:t>In some cases, this leads to a vicious circle of a shrinking real money supply and a rising rate of inflation.</a:t>
            </a:r>
          </a:p>
          <a:p>
            <a:pPr marL="295275" lvl="0" indent="-214313" fontAlgn="base">
              <a:spcBef>
                <a:spcPct val="20000"/>
              </a:spcBef>
              <a:spcAft>
                <a:spcPct val="0"/>
              </a:spcAft>
              <a:buFont typeface="Arial" pitchFamily="34" charset="0"/>
              <a:buChar char="•"/>
            </a:pPr>
            <a:endParaRPr lang="en-US" sz="2600" dirty="0">
              <a:solidFill>
                <a:prstClr val="black"/>
              </a:solidFill>
            </a:endParaRPr>
          </a:p>
          <a:p>
            <a:pPr marL="295275" lvl="0" indent="-214313" fontAlgn="base">
              <a:spcBef>
                <a:spcPct val="20000"/>
              </a:spcBef>
              <a:spcAft>
                <a:spcPct val="0"/>
              </a:spcAft>
              <a:buFont typeface="Arial" pitchFamily="34" charset="0"/>
              <a:buChar char="•"/>
            </a:pPr>
            <a:r>
              <a:rPr lang="en-US" sz="2600" dirty="0">
                <a:solidFill>
                  <a:prstClr val="black"/>
                </a:solidFill>
              </a:rPr>
              <a:t>This leads to </a:t>
            </a:r>
            <a:r>
              <a:rPr lang="en-US" sz="2600" b="1" i="1" dirty="0">
                <a:solidFill>
                  <a:prstClr val="black"/>
                </a:solidFill>
              </a:rPr>
              <a:t>hyperinflation</a:t>
            </a:r>
            <a:r>
              <a:rPr lang="en-US" sz="2600" dirty="0">
                <a:solidFill>
                  <a:prstClr val="black"/>
                </a:solidFill>
              </a:rPr>
              <a:t> and a fiscal crisis.</a:t>
            </a:r>
          </a:p>
          <a:p>
            <a:endParaRPr lang="en-US" dirty="0"/>
          </a:p>
          <a:p>
            <a:endParaRPr lang="en-US" dirty="0"/>
          </a:p>
          <a:p>
            <a:endParaRPr lang="en-US" dirty="0"/>
          </a:p>
          <a:p>
            <a:endParaRPr lang="en-US" dirty="0"/>
          </a:p>
          <a:p>
            <a:endParaRPr lang="en-US" dirty="0"/>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33</a:t>
            </a:r>
          </a:p>
        </p:txBody>
      </p:sp>
      <p:pic>
        <p:nvPicPr>
          <p:cNvPr id="13" name="Picture 2" descr="Krug_AP_2e_Econ_33UN0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14102" y="1294096"/>
            <a:ext cx="3785049" cy="43502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460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The Logic of Hyperinflation</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680812" y="1246286"/>
            <a:ext cx="10553463" cy="1723549"/>
          </a:xfrm>
          <a:prstGeom prst="rect">
            <a:avLst/>
          </a:prstGeom>
          <a:noFill/>
        </p:spPr>
        <p:txBody>
          <a:bodyPr wrap="square" rtlCol="0">
            <a:spAutoFit/>
          </a:bodyPr>
          <a:lstStyle/>
          <a:p>
            <a:pPr marL="80962" lvl="0" fontAlgn="base">
              <a:spcBef>
                <a:spcPct val="20000"/>
              </a:spcBef>
              <a:spcAft>
                <a:spcPct val="0"/>
              </a:spcAft>
            </a:pPr>
            <a:r>
              <a:rPr lang="en-US" sz="2600" dirty="0">
                <a:solidFill>
                  <a:prstClr val="black"/>
                </a:solidFill>
              </a:rPr>
              <a:t>High inflation arises when the government must print a large quantity of money to cover a large budget deficit.</a:t>
            </a:r>
          </a:p>
          <a:p>
            <a:endParaRPr lang="en-US" dirty="0"/>
          </a:p>
          <a:p>
            <a:endParaRPr lang="en-US" dirty="0"/>
          </a:p>
          <a:p>
            <a:endParaRPr lang="en-US" dirty="0"/>
          </a:p>
        </p:txBody>
      </p:sp>
      <p:sp>
        <p:nvSpPr>
          <p:cNvPr id="13" name="Rectangle 4"/>
          <p:cNvSpPr>
            <a:spLocks noChangeArrowheads="1"/>
          </p:cNvSpPr>
          <p:nvPr/>
        </p:nvSpPr>
        <p:spPr bwMode="auto">
          <a:xfrm>
            <a:off x="2341534" y="2623417"/>
            <a:ext cx="7775575" cy="1961836"/>
          </a:xfrm>
          <a:prstGeom prst="rect">
            <a:avLst/>
          </a:prstGeom>
          <a:ln>
            <a:headEnd/>
            <a:tailEnd type="none" w="med" len="lg"/>
          </a:ln>
        </p:spPr>
        <p:style>
          <a:lnRef idx="2">
            <a:schemeClr val="accent6"/>
          </a:lnRef>
          <a:fillRef idx="1">
            <a:schemeClr val="lt1"/>
          </a:fillRef>
          <a:effectRef idx="0">
            <a:schemeClr val="accent6"/>
          </a:effectRef>
          <a:fontRef idx="minor">
            <a:schemeClr val="dk1"/>
          </a:fontRef>
        </p:style>
        <p:txBody>
          <a:bodyPr/>
          <a:lstStyle/>
          <a:p>
            <a:r>
              <a:rPr lang="en-US" i="1" dirty="0">
                <a:solidFill>
                  <a:srgbClr val="006600"/>
                </a:solidFill>
              </a:rPr>
              <a:t> </a:t>
            </a:r>
            <a:r>
              <a:rPr lang="en-US" i="1" dirty="0" err="1">
                <a:solidFill>
                  <a:srgbClr val="006600"/>
                </a:solidFill>
              </a:rPr>
              <a:t>Seinorage</a:t>
            </a:r>
            <a:r>
              <a:rPr lang="en-US" i="1" dirty="0">
                <a:solidFill>
                  <a:srgbClr val="006600"/>
                </a:solidFill>
              </a:rPr>
              <a:t> = ∆M</a:t>
            </a:r>
          </a:p>
          <a:p>
            <a:r>
              <a:rPr lang="en-US" i="1" dirty="0">
                <a:solidFill>
                  <a:srgbClr val="006600"/>
                </a:solidFill>
              </a:rPr>
              <a:t>Real </a:t>
            </a:r>
            <a:r>
              <a:rPr lang="en-US" i="1" dirty="0" err="1">
                <a:solidFill>
                  <a:srgbClr val="006600"/>
                </a:solidFill>
              </a:rPr>
              <a:t>Seinorage</a:t>
            </a:r>
            <a:r>
              <a:rPr lang="en-US" i="1" dirty="0">
                <a:solidFill>
                  <a:srgbClr val="006600"/>
                </a:solidFill>
              </a:rPr>
              <a:t> = ∆M</a:t>
            </a:r>
          </a:p>
          <a:p>
            <a:r>
              <a:rPr lang="en-US" i="1" dirty="0">
                <a:solidFill>
                  <a:srgbClr val="006600"/>
                </a:solidFill>
              </a:rPr>
              <a:t>                                 P</a:t>
            </a:r>
          </a:p>
          <a:p>
            <a:r>
              <a:rPr lang="en-US" i="1" dirty="0">
                <a:solidFill>
                  <a:srgbClr val="006600"/>
                </a:solidFill>
              </a:rPr>
              <a:t>Real </a:t>
            </a:r>
            <a:r>
              <a:rPr lang="en-US" i="1" dirty="0" err="1">
                <a:solidFill>
                  <a:srgbClr val="006600"/>
                </a:solidFill>
              </a:rPr>
              <a:t>Seinorage</a:t>
            </a:r>
            <a:r>
              <a:rPr lang="en-US" i="1" dirty="0">
                <a:solidFill>
                  <a:srgbClr val="006600"/>
                </a:solidFill>
              </a:rPr>
              <a:t> = ∆M    </a:t>
            </a:r>
            <a:r>
              <a:rPr lang="en-US" i="1" dirty="0" err="1">
                <a:solidFill>
                  <a:srgbClr val="006600"/>
                </a:solidFill>
              </a:rPr>
              <a:t>M</a:t>
            </a:r>
            <a:endParaRPr lang="en-US" i="1" dirty="0">
              <a:solidFill>
                <a:srgbClr val="006600"/>
              </a:solidFill>
            </a:endParaRPr>
          </a:p>
          <a:p>
            <a:r>
              <a:rPr lang="en-US" i="1" dirty="0">
                <a:solidFill>
                  <a:srgbClr val="006600"/>
                </a:solidFill>
              </a:rPr>
              <a:t>                                M     P</a:t>
            </a:r>
          </a:p>
          <a:p>
            <a:r>
              <a:rPr lang="en-US" i="1" dirty="0">
                <a:solidFill>
                  <a:srgbClr val="006600"/>
                </a:solidFill>
              </a:rPr>
              <a:t>Real </a:t>
            </a:r>
            <a:r>
              <a:rPr lang="en-US" i="1" dirty="0" err="1">
                <a:solidFill>
                  <a:srgbClr val="006600"/>
                </a:solidFill>
              </a:rPr>
              <a:t>Seinorage</a:t>
            </a:r>
            <a:r>
              <a:rPr lang="en-US" i="1" dirty="0">
                <a:solidFill>
                  <a:srgbClr val="006600"/>
                </a:solidFill>
              </a:rPr>
              <a:t> = Rate of growth of the money supply x Real money supply</a:t>
            </a:r>
            <a:endParaRPr lang="en-US" dirty="0">
              <a:solidFill>
                <a:srgbClr val="006600"/>
              </a:solidFill>
            </a:endParaRPr>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6 | Module 33</a:t>
            </a:r>
          </a:p>
        </p:txBody>
      </p:sp>
    </p:spTree>
    <p:extLst>
      <p:ext uri="{BB962C8B-B14F-4D97-AF65-F5344CB8AC3E}">
        <p14:creationId xmlns:p14="http://schemas.microsoft.com/office/powerpoint/2010/main" val="2349460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16002</TotalTime>
  <Words>1056</Words>
  <Application>Microsoft Macintosh PowerPoint</Application>
  <PresentationFormat>Widescreen</PresentationFormat>
  <Paragraphs>155</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Rounded MT Bold</vt:lpstr>
      <vt:lpstr>Calibri</vt:lpstr>
      <vt:lpstr>Calibri Light</vt:lpstr>
      <vt:lpstr>Candara</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Macmillan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Pierce-Bratcher, Janie</dc:creator>
  <cp:lastModifiedBy>Microsoft Office User</cp:lastModifiedBy>
  <cp:revision>28</cp:revision>
  <dcterms:created xsi:type="dcterms:W3CDTF">2015-01-29T01:02:02Z</dcterms:created>
  <dcterms:modified xsi:type="dcterms:W3CDTF">2019-04-22T11:36:13Z</dcterms:modified>
</cp:coreProperties>
</file>