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3" r:id="rId1"/>
  </p:sldMasterIdLst>
  <p:notesMasterIdLst>
    <p:notesMasterId r:id="rId20"/>
  </p:notesMasterIdLst>
  <p:handoutMasterIdLst>
    <p:handoutMasterId r:id="rId21"/>
  </p:handoutMasterIdLst>
  <p:sldIdLst>
    <p:sldId id="256" r:id="rId2"/>
    <p:sldId id="265" r:id="rId3"/>
    <p:sldId id="26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7" r:id="rId13"/>
    <p:sldId id="268" r:id="rId14"/>
    <p:sldId id="269" r:id="rId15"/>
    <p:sldId id="270" r:id="rId16"/>
    <p:sldId id="273" r:id="rId17"/>
    <p:sldId id="271" r:id="rId18"/>
    <p:sldId id="274" r:id="rId1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708"/>
  </p:normalViewPr>
  <p:slideViewPr>
    <p:cSldViewPr>
      <p:cViewPr varScale="1">
        <p:scale>
          <a:sx n="88" d="100"/>
          <a:sy n="88" d="100"/>
        </p:scale>
        <p:origin x="1784" y="184"/>
      </p:cViewPr>
      <p:guideLst>
        <p:guide orient="horz" pos="2160"/>
        <p:guide pos="2880"/>
      </p:guideLst>
    </p:cSldViewPr>
  </p:slideViewPr>
  <p:outlineViewPr>
    <p:cViewPr>
      <p:scale>
        <a:sx n="75" d="100"/>
        <a:sy n="7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CDC0869B-30EB-0740-A565-73C45F9A68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248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1BF4B598-70DF-AC49-8747-128F8E6FC9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9084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098FDF9-8EE9-5B49-B99C-281AAEF1800D}" type="slidenum">
              <a:rPr lang="en-US" sz="1200"/>
              <a:pPr/>
              <a:t>1</a:t>
            </a:fld>
            <a:endParaRPr lang="en-US" sz="1200"/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B455780-EA1B-014D-A6D7-BBD07D77B783}" type="slidenum">
              <a:rPr lang="en-US" sz="1200"/>
              <a:pPr/>
              <a:t>10</a:t>
            </a:fld>
            <a:endParaRPr lang="en-US" sz="1200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3950CBB-1D0D-6F4C-8B69-82D2213546C0}" type="slidenum">
              <a:rPr lang="en-US" sz="1200"/>
              <a:pPr/>
              <a:t>11</a:t>
            </a:fld>
            <a:endParaRPr lang="en-US" sz="1200"/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C150CF3-504A-A74C-846A-48886F4EDC5C}" type="slidenum">
              <a:rPr lang="en-US" sz="1200"/>
              <a:pPr/>
              <a:t>12</a:t>
            </a:fld>
            <a:endParaRPr lang="en-US" sz="1200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AE8F6E0-E59B-5748-956E-7C86F9103875}" type="slidenum">
              <a:rPr lang="en-US" sz="1200"/>
              <a:pPr/>
              <a:t>2</a:t>
            </a:fld>
            <a:endParaRPr lang="en-US" sz="1200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615E160-801D-AC42-93EF-1837F98819C9}" type="slidenum">
              <a:rPr lang="en-US" sz="1200"/>
              <a:pPr/>
              <a:t>3</a:t>
            </a:fld>
            <a:endParaRPr lang="en-US" sz="1200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A11FFE1-BF63-4F41-8C80-41A13FAF13B6}" type="slidenum">
              <a:rPr lang="en-US" sz="1200"/>
              <a:pPr/>
              <a:t>4</a:t>
            </a:fld>
            <a:endParaRPr lang="en-US" sz="1200"/>
          </a:p>
        </p:txBody>
      </p:sp>
      <p:sp>
        <p:nvSpPr>
          <p:cNvPr id="1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DDFFB2D-C8E5-FD4B-BC7B-16CADB9B15CF}" type="slidenum">
              <a:rPr lang="en-US" sz="1200"/>
              <a:pPr/>
              <a:t>5</a:t>
            </a:fld>
            <a:endParaRPr lang="en-US" sz="1200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4BE17F2-E38F-1E4B-87A4-D85B0CE97D93}" type="slidenum">
              <a:rPr lang="en-US" sz="1200"/>
              <a:pPr/>
              <a:t>6</a:t>
            </a:fld>
            <a:endParaRPr lang="en-US" sz="120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23C2DF3-7DED-5D4F-80B9-7CD9BDEF215B}" type="slidenum">
              <a:rPr lang="en-US" sz="1200"/>
              <a:pPr/>
              <a:t>7</a:t>
            </a:fld>
            <a:endParaRPr lang="en-US" sz="1200"/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2B98DA8-22ED-EF46-B5A2-A0196EFE89F0}" type="slidenum">
              <a:rPr lang="en-US" sz="1200"/>
              <a:pPr/>
              <a:t>8</a:t>
            </a:fld>
            <a:endParaRPr lang="en-US" sz="1200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B63DA2B-C8B0-7845-B57A-841370BF4EC6}" type="slidenum">
              <a:rPr lang="en-US" sz="1200"/>
              <a:pPr/>
              <a:t>9</a:t>
            </a:fld>
            <a:endParaRPr lang="en-US" sz="1200"/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9EC17F-A346-E740-9F18-8D092B1C83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575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3CD1AA-E942-1B4D-9FDF-59EAA70E77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7042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62FD41-9D40-224E-98E8-0AD8D68CD4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037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A095BF-D0F4-DB43-99AC-209EB10AF8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10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36406B-54C8-E645-8C3B-C83B26CD68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7665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F53737-41F5-D343-A4B3-FED54DE1BA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9563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3AE109-A009-194C-9469-0F608B5D81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5455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26D404-CF2B-AA46-B3BE-48F1007803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9606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C7C7BF-93DB-7046-9F65-D8369D3F45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6464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935667-80F3-E645-AB5E-DF62C95A17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9790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8DD5D3-668B-B846-8127-79FB45E088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044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76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796F755-7291-CC41-9C67-BD959AB726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oh3BbLk5UIQ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W_mb7tuNJS0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_PUE8fYxjq8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QPKKQnijnsM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KymR6N1HT88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rHFOwlMCdto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The Law &amp; You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/>
              <a:buNone/>
              <a:defRPr/>
            </a:pPr>
            <a:r>
              <a:rPr lang="en-US">
                <a:ea typeface="+mn-ea"/>
                <a:cs typeface="+mn-cs"/>
              </a:rPr>
              <a:t>Law &amp; Values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Liberal(ism)</a:t>
            </a:r>
          </a:p>
        </p:txBody>
      </p:sp>
      <p:sp>
        <p:nvSpPr>
          <p:cNvPr id="2150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>
                <a:latin typeface="Calibri" charset="0"/>
              </a:rPr>
              <a:t>Idea that government should take an active role in promoting social and economic progress</a:t>
            </a:r>
          </a:p>
          <a:p>
            <a:pPr>
              <a:lnSpc>
                <a:spcPct val="90000"/>
              </a:lnSpc>
            </a:pPr>
            <a:r>
              <a:rPr lang="en-US" sz="2800">
                <a:latin typeface="Calibri" charset="0"/>
              </a:rPr>
              <a:t>Ideology usually associated with the Democratic Party</a:t>
            </a:r>
          </a:p>
          <a:p>
            <a:pPr>
              <a:lnSpc>
                <a:spcPct val="90000"/>
              </a:lnSpc>
            </a:pPr>
            <a:r>
              <a:rPr lang="ja-JP" altLang="en-US" sz="2800">
                <a:latin typeface="Calibri" charset="0"/>
              </a:rPr>
              <a:t>“</a:t>
            </a:r>
            <a:r>
              <a:rPr lang="en-US" altLang="ja-JP" sz="2800">
                <a:latin typeface="Calibri" charset="0"/>
              </a:rPr>
              <a:t>Government has the responsibility to try and solve societal problems</a:t>
            </a:r>
            <a:r>
              <a:rPr lang="ja-JP" altLang="en-US" sz="2800">
                <a:latin typeface="Calibri" charset="0"/>
              </a:rPr>
              <a:t>”</a:t>
            </a:r>
            <a:endParaRPr lang="en-US" altLang="ja-JP" sz="2800">
              <a:latin typeface="Calibri" charset="0"/>
            </a:endParaRPr>
          </a:p>
          <a:p>
            <a:pPr>
              <a:lnSpc>
                <a:spcPct val="90000"/>
              </a:lnSpc>
            </a:pPr>
            <a:r>
              <a:rPr lang="ja-JP" altLang="en-US" sz="2800">
                <a:latin typeface="Calibri" charset="0"/>
              </a:rPr>
              <a:t>“</a:t>
            </a:r>
            <a:r>
              <a:rPr lang="en-US" altLang="ja-JP" sz="2800">
                <a:latin typeface="Calibri" charset="0"/>
              </a:rPr>
              <a:t>Our government is not working well. We must change it.</a:t>
            </a:r>
            <a:r>
              <a:rPr lang="ja-JP" altLang="en-US" sz="2800">
                <a:latin typeface="Calibri" charset="0"/>
              </a:rPr>
              <a:t>”</a:t>
            </a:r>
            <a:endParaRPr lang="en-US" altLang="ja-JP" sz="2800">
              <a:latin typeface="Calibri" charset="0"/>
            </a:endParaRPr>
          </a:p>
          <a:p>
            <a:pPr>
              <a:lnSpc>
                <a:spcPct val="90000"/>
              </a:lnSpc>
            </a:pPr>
            <a:r>
              <a:rPr lang="en-US" sz="2800">
                <a:latin typeface="Calibri" charset="0"/>
              </a:rPr>
              <a:t>Political views are referred to being, </a:t>
            </a:r>
            <a:r>
              <a:rPr lang="ja-JP" altLang="en-US" sz="2800">
                <a:latin typeface="Calibri" charset="0"/>
              </a:rPr>
              <a:t>“</a:t>
            </a:r>
            <a:r>
              <a:rPr lang="en-US" altLang="ja-JP" sz="2800">
                <a:latin typeface="Calibri" charset="0"/>
              </a:rPr>
              <a:t>on the left.</a:t>
            </a:r>
            <a:r>
              <a:rPr lang="ja-JP" altLang="en-US" sz="2800">
                <a:latin typeface="Calibri" charset="0"/>
              </a:rPr>
              <a:t>”</a:t>
            </a:r>
            <a:endParaRPr lang="en-US" sz="2800">
              <a:latin typeface="Calibri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Conservative(ism)</a:t>
            </a:r>
          </a:p>
        </p:txBody>
      </p:sp>
      <p:sp>
        <p:nvSpPr>
          <p:cNvPr id="2355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>
                <a:latin typeface="Calibri" charset="0"/>
              </a:rPr>
              <a:t>Government</a:t>
            </a:r>
            <a:r>
              <a:rPr lang="ja-JP" altLang="en-US" sz="2800">
                <a:latin typeface="Calibri" charset="0"/>
              </a:rPr>
              <a:t>’</a:t>
            </a:r>
            <a:r>
              <a:rPr lang="en-US" altLang="ja-JP" sz="2800">
                <a:latin typeface="Calibri" charset="0"/>
              </a:rPr>
              <a:t>s role in society is to be strictly limited.</a:t>
            </a:r>
          </a:p>
          <a:p>
            <a:pPr>
              <a:lnSpc>
                <a:spcPct val="90000"/>
              </a:lnSpc>
            </a:pPr>
            <a:r>
              <a:rPr lang="en-US" sz="2800">
                <a:latin typeface="Calibri" charset="0"/>
              </a:rPr>
              <a:t>Ideology usually associated with the Republican Party</a:t>
            </a:r>
          </a:p>
          <a:p>
            <a:pPr>
              <a:lnSpc>
                <a:spcPct val="90000"/>
              </a:lnSpc>
            </a:pPr>
            <a:r>
              <a:rPr lang="en-US" sz="2800">
                <a:latin typeface="Calibri" charset="0"/>
              </a:rPr>
              <a:t>Views social programs with suspicion</a:t>
            </a:r>
          </a:p>
          <a:p>
            <a:pPr>
              <a:lnSpc>
                <a:spcPct val="90000"/>
              </a:lnSpc>
            </a:pPr>
            <a:r>
              <a:rPr lang="en-US" sz="2800">
                <a:latin typeface="Calibri" charset="0"/>
              </a:rPr>
              <a:t>Pro industry &amp; business</a:t>
            </a:r>
          </a:p>
          <a:p>
            <a:pPr>
              <a:lnSpc>
                <a:spcPct val="90000"/>
              </a:lnSpc>
            </a:pPr>
            <a:r>
              <a:rPr lang="en-US" sz="2800">
                <a:latin typeface="Calibri" charset="0"/>
              </a:rPr>
              <a:t>Reduce government regulation of business</a:t>
            </a:r>
          </a:p>
          <a:p>
            <a:pPr>
              <a:lnSpc>
                <a:spcPct val="90000"/>
              </a:lnSpc>
            </a:pPr>
            <a:r>
              <a:rPr lang="en-US" sz="2800">
                <a:latin typeface="Calibri" charset="0"/>
              </a:rPr>
              <a:t>Political views are referred to being, </a:t>
            </a:r>
            <a:r>
              <a:rPr lang="ja-JP" altLang="en-US" sz="2800">
                <a:latin typeface="Calibri" charset="0"/>
              </a:rPr>
              <a:t>“</a:t>
            </a:r>
            <a:r>
              <a:rPr lang="en-US" altLang="ja-JP" sz="2800">
                <a:latin typeface="Calibri" charset="0"/>
              </a:rPr>
              <a:t>to the right.</a:t>
            </a:r>
            <a:r>
              <a:rPr lang="ja-JP" altLang="en-US" sz="2800">
                <a:latin typeface="Calibri" charset="0"/>
              </a:rPr>
              <a:t>”</a:t>
            </a:r>
            <a:endParaRPr lang="en-US" sz="2800">
              <a:latin typeface="Calibri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Wrap up</a:t>
            </a:r>
          </a:p>
        </p:txBody>
      </p:sp>
      <p:sp>
        <p:nvSpPr>
          <p:cNvPr id="2560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>
                <a:latin typeface="Calibri" charset="0"/>
              </a:rPr>
              <a:t>Our laws reflect society</a:t>
            </a:r>
            <a:r>
              <a:rPr lang="ja-JP" altLang="en-US" sz="2800">
                <a:latin typeface="Calibri" charset="0"/>
              </a:rPr>
              <a:t>’</a:t>
            </a:r>
            <a:r>
              <a:rPr lang="en-US" altLang="ja-JP" sz="2800">
                <a:latin typeface="Calibri" charset="0"/>
              </a:rPr>
              <a:t>s standards, values, and expectations.</a:t>
            </a:r>
          </a:p>
          <a:p>
            <a:pPr>
              <a:lnSpc>
                <a:spcPct val="90000"/>
              </a:lnSpc>
            </a:pPr>
            <a:r>
              <a:rPr lang="en-US" sz="2800">
                <a:latin typeface="Calibri" charset="0"/>
              </a:rPr>
              <a:t>They establish </a:t>
            </a:r>
            <a:r>
              <a:rPr lang="ja-JP" altLang="en-US" sz="2800">
                <a:latin typeface="Calibri" charset="0"/>
              </a:rPr>
              <a:t>“</a:t>
            </a:r>
            <a:r>
              <a:rPr lang="en-US" altLang="ja-JP" sz="2800">
                <a:latin typeface="Calibri" charset="0"/>
              </a:rPr>
              <a:t>the rules of the game</a:t>
            </a:r>
            <a:r>
              <a:rPr lang="ja-JP" altLang="en-US" sz="2800">
                <a:latin typeface="Calibri" charset="0"/>
              </a:rPr>
              <a:t>”</a:t>
            </a:r>
            <a:r>
              <a:rPr lang="en-US" altLang="ja-JP" sz="2800">
                <a:latin typeface="Calibri" charset="0"/>
              </a:rPr>
              <a:t> in our personal interactions.</a:t>
            </a:r>
          </a:p>
          <a:p>
            <a:pPr>
              <a:lnSpc>
                <a:spcPct val="90000"/>
              </a:lnSpc>
            </a:pPr>
            <a:r>
              <a:rPr lang="en-US" sz="2800">
                <a:latin typeface="Calibri" charset="0"/>
              </a:rPr>
              <a:t>It helps to ensure fairness.</a:t>
            </a:r>
          </a:p>
          <a:p>
            <a:pPr>
              <a:lnSpc>
                <a:spcPct val="90000"/>
              </a:lnSpc>
            </a:pPr>
            <a:r>
              <a:rPr lang="en-US" sz="2800">
                <a:latin typeface="Calibri" charset="0"/>
              </a:rPr>
              <a:t>Establishes our rights and our responsibilities</a:t>
            </a:r>
          </a:p>
          <a:p>
            <a:pPr>
              <a:lnSpc>
                <a:spcPct val="90000"/>
              </a:lnSpc>
            </a:pPr>
            <a:r>
              <a:rPr lang="en-US" sz="2800">
                <a:latin typeface="Calibri" charset="0"/>
              </a:rPr>
              <a:t>Assists in avoiding and resolving problems.</a:t>
            </a:r>
          </a:p>
        </p:txBody>
      </p:sp>
      <p:sp>
        <p:nvSpPr>
          <p:cNvPr id="25603" name="TextBox 1"/>
          <p:cNvSpPr txBox="1">
            <a:spLocks noChangeArrowheads="1"/>
          </p:cNvSpPr>
          <p:nvPr/>
        </p:nvSpPr>
        <p:spPr bwMode="auto">
          <a:xfrm>
            <a:off x="9285288" y="3019425"/>
            <a:ext cx="1841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You Be the Judge</a:t>
            </a:r>
          </a:p>
        </p:txBody>
      </p:sp>
      <p:sp>
        <p:nvSpPr>
          <p:cNvPr id="2969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r>
              <a:rPr lang="en-US">
                <a:latin typeface="Calibri" charset="0"/>
              </a:rPr>
              <a:t>In groups of 3 – your own choosing: For each of the following situations determine whether they are </a:t>
            </a:r>
            <a:r>
              <a:rPr lang="en-US" b="1">
                <a:latin typeface="Calibri" charset="0"/>
              </a:rPr>
              <a:t>moral, economic, political,</a:t>
            </a:r>
            <a:r>
              <a:rPr lang="en-US">
                <a:latin typeface="Calibri" charset="0"/>
              </a:rPr>
              <a:t> or </a:t>
            </a:r>
            <a:r>
              <a:rPr lang="en-US" b="1">
                <a:latin typeface="Calibri" charset="0"/>
              </a:rPr>
              <a:t>social </a:t>
            </a:r>
            <a:r>
              <a:rPr lang="en-US">
                <a:latin typeface="Calibri" charset="0"/>
              </a:rPr>
              <a:t>values are involved. </a:t>
            </a:r>
            <a:r>
              <a:rPr lang="en-US" b="1">
                <a:latin typeface="Calibri" charset="0"/>
              </a:rPr>
              <a:t>Explain the reasons for your answers.</a:t>
            </a:r>
            <a:r>
              <a:rPr lang="en-US">
                <a:latin typeface="Calibri" charset="0"/>
              </a:rPr>
              <a:t> </a:t>
            </a:r>
          </a:p>
          <a:p>
            <a:pPr marL="0" indent="0">
              <a:buFont typeface="Arial" charset="0"/>
              <a:buNone/>
            </a:pPr>
            <a:endParaRPr lang="en-US">
              <a:latin typeface="Calibri" charset="0"/>
            </a:endParaRPr>
          </a:p>
          <a:p>
            <a:pPr marL="0" indent="0">
              <a:buFont typeface="Arial" charset="0"/>
              <a:buNone/>
            </a:pPr>
            <a:r>
              <a:rPr lang="en-US">
                <a:latin typeface="Calibri" charset="0"/>
              </a:rPr>
              <a:t>Have 1 person be the “scribe” to write down your responses.  We will share out a few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Laws and Values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en-US" dirty="0">
                <a:ea typeface="+mn-ea"/>
                <a:cs typeface="+mn-cs"/>
              </a:rPr>
              <a:t>All drivers must stop at stop signs.</a:t>
            </a: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en-US" dirty="0">
                <a:ea typeface="+mn-ea"/>
                <a:cs typeface="+mn-cs"/>
              </a:rPr>
              <a:t>Government officials may not accept gifts from people who want them to pass certain laws </a:t>
            </a: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en-US" dirty="0">
                <a:ea typeface="+mn-ea"/>
                <a:cs typeface="+mn-cs"/>
              </a:rPr>
              <a:t>Neil cheats on his tax returns.</a:t>
            </a: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en-US" dirty="0">
                <a:ea typeface="+mn-ea"/>
                <a:cs typeface="+mn-cs"/>
              </a:rPr>
              <a:t>All citizens may vote at age eighteen.</a:t>
            </a: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en-US" dirty="0">
                <a:ea typeface="+mn-ea"/>
                <a:cs typeface="+mn-cs"/>
              </a:rPr>
              <a:t>When driving you must wear a seatbelt.</a:t>
            </a: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en-US" dirty="0">
                <a:ea typeface="+mn-ea"/>
                <a:cs typeface="+mn-cs"/>
              </a:rPr>
              <a:t>The legal drinking age in Michigan is 21.</a:t>
            </a: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en-US" dirty="0">
                <a:ea typeface="+mn-ea"/>
                <a:cs typeface="+mn-cs"/>
              </a:rPr>
              <a:t>Special government programs lend money to minority owned businesses at low interest rates.</a:t>
            </a: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endParaRPr lang="en-US" dirty="0">
              <a:ea typeface="+mn-ea"/>
              <a:cs typeface="+mn-cs"/>
            </a:endParaRP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endParaRPr lang="en-US" dirty="0"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Laws and Values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en-US" dirty="0">
                <a:ea typeface="+mn-ea"/>
                <a:cs typeface="+mn-cs"/>
              </a:rPr>
              <a:t>Mike is married but has been seen with other women.</a:t>
            </a: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en-US" dirty="0">
                <a:ea typeface="+mn-ea"/>
                <a:cs typeface="+mn-cs"/>
              </a:rPr>
              <a:t>You explain to a little old lady that you found $2000 and are willing to share it with her if she gives you $200 to secure your silence about it. She agrees and gives you the $200 and you tell her you have to go get the money.</a:t>
            </a: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en-US" dirty="0">
                <a:ea typeface="+mn-ea"/>
                <a:cs typeface="+mn-cs"/>
              </a:rPr>
              <a:t>Alex is shopping at Best Buy and slips the new Apple headphones in his pocket.</a:t>
            </a: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endParaRPr lang="en-US" dirty="0">
              <a:ea typeface="+mn-ea"/>
              <a:cs typeface="+mn-cs"/>
            </a:endParaRP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endParaRPr lang="en-US" dirty="0"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Today’s 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 rtlCol="0">
            <a:normAutofit fontScale="92500" lnSpcReduction="10000"/>
          </a:bodyPr>
          <a:lstStyle/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en-US" dirty="0">
                <a:ea typeface="+mn-ea"/>
                <a:cs typeface="+mn-cs"/>
              </a:rPr>
              <a:t>American legal system activity:</a:t>
            </a: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en-US" dirty="0">
                <a:ea typeface="+mn-ea"/>
                <a:cs typeface="+mn-cs"/>
              </a:rPr>
              <a:t>In your groups, you will create a small document illustrating the structure of the American legal system OR the “Bill of Rights”</a:t>
            </a: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en-US" dirty="0">
                <a:ea typeface="+mn-ea"/>
                <a:cs typeface="+mn-cs"/>
              </a:rPr>
              <a:t>First, you will brainstorm everything you know (without outside resources).  </a:t>
            </a: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en-US" dirty="0">
                <a:ea typeface="+mn-ea"/>
                <a:cs typeface="+mn-cs"/>
              </a:rPr>
              <a:t>Then, you will create a small poster of this knowledge. </a:t>
            </a: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en-US" dirty="0">
                <a:ea typeface="+mn-ea"/>
                <a:cs typeface="+mn-cs"/>
              </a:rPr>
              <a:t>The group with the </a:t>
            </a:r>
            <a:r>
              <a:rPr lang="en-US" b="1" dirty="0">
                <a:ea typeface="+mn-ea"/>
                <a:cs typeface="+mn-cs"/>
              </a:rPr>
              <a:t>MOST</a:t>
            </a:r>
            <a:r>
              <a:rPr lang="en-US" dirty="0">
                <a:ea typeface="+mn-ea"/>
                <a:cs typeface="+mn-cs"/>
              </a:rPr>
              <a:t> complete, informational product will receive 3 </a:t>
            </a:r>
            <a:r>
              <a:rPr lang="en-US" dirty="0" err="1">
                <a:ea typeface="+mn-ea"/>
                <a:cs typeface="+mn-cs"/>
              </a:rPr>
              <a:t>pts</a:t>
            </a:r>
            <a:r>
              <a:rPr lang="en-US" dirty="0">
                <a:ea typeface="+mn-ea"/>
                <a:cs typeface="+mn-cs"/>
              </a:rPr>
              <a:t> EC on test.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The American System of Law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715000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en-US" dirty="0">
                <a:ea typeface="+mn-ea"/>
                <a:cs typeface="+mn-cs"/>
              </a:rPr>
              <a:t>In your groups, brainstorm your knowledge of the American legal system.  Categories are:</a:t>
            </a:r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r>
              <a:rPr lang="en-US" dirty="0">
                <a:ea typeface="+mn-ea"/>
                <a:cs typeface="+mn-cs"/>
              </a:rPr>
              <a:t>3 Branches of Government</a:t>
            </a:r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r>
              <a:rPr lang="en-US" dirty="0">
                <a:ea typeface="+mn-ea"/>
                <a:cs typeface="+mn-cs"/>
              </a:rPr>
              <a:t>Checks and Balances for each branch</a:t>
            </a:r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r>
              <a:rPr lang="en-US" dirty="0">
                <a:ea typeface="+mn-ea"/>
                <a:cs typeface="+mn-cs"/>
              </a:rPr>
              <a:t>Federalism </a:t>
            </a:r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r>
              <a:rPr lang="en-US" dirty="0">
                <a:ea typeface="+mn-ea"/>
                <a:cs typeface="+mn-cs"/>
              </a:rPr>
              <a:t>US Constitution  </a:t>
            </a:r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r>
              <a:rPr lang="en-US" dirty="0">
                <a:ea typeface="+mn-ea"/>
                <a:cs typeface="+mn-cs"/>
              </a:rPr>
              <a:t>Types of Laws (federal, state…)</a:t>
            </a:r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r>
              <a:rPr lang="en-US" dirty="0">
                <a:ea typeface="+mn-ea"/>
                <a:cs typeface="+mn-cs"/>
              </a:rPr>
              <a:t>Sources of law (where laws can start) </a:t>
            </a:r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r>
              <a:rPr lang="en-US" dirty="0">
                <a:ea typeface="+mn-ea"/>
                <a:cs typeface="+mn-cs"/>
              </a:rPr>
              <a:t>Citizens and Lawmaking (what ordinary people can do)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4DDAF0-0297-7D48-B0D9-E056036089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54089B-CFCF-7E4B-9B67-BF04B3047E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Work Day for Planning, Global Context part II, ATL part II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TOMORROW:  LIBRARY </a:t>
            </a:r>
          </a:p>
        </p:txBody>
      </p:sp>
    </p:spTree>
    <p:extLst>
      <p:ext uri="{BB962C8B-B14F-4D97-AF65-F5344CB8AC3E}">
        <p14:creationId xmlns:p14="http://schemas.microsoft.com/office/powerpoint/2010/main" val="34522100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LAW</a:t>
            </a:r>
          </a:p>
        </p:txBody>
      </p:sp>
      <p:sp>
        <p:nvSpPr>
          <p:cNvPr id="512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>
                <a:latin typeface="Calibri" charset="0"/>
              </a:rPr>
              <a:t>Is a product of the culture</a:t>
            </a:r>
            <a:r>
              <a:rPr lang="ja-JP" altLang="en-US" dirty="0">
                <a:latin typeface="Calibri" charset="0"/>
              </a:rPr>
              <a:t>’</a:t>
            </a:r>
            <a:r>
              <a:rPr lang="en-US" altLang="ja-JP" dirty="0">
                <a:latin typeface="Calibri" charset="0"/>
              </a:rPr>
              <a:t>s historical experience and its collective intelligence rather than simply an arbitrary and random product of individual lawmakers or judges.</a:t>
            </a:r>
          </a:p>
          <a:p>
            <a:pPr>
              <a:lnSpc>
                <a:spcPct val="90000"/>
              </a:lnSpc>
            </a:pPr>
            <a:endParaRPr lang="en-US" dirty="0">
              <a:latin typeface="Calibri" charset="0"/>
            </a:endParaRPr>
          </a:p>
          <a:p>
            <a:pPr>
              <a:lnSpc>
                <a:spcPct val="90000"/>
              </a:lnSpc>
            </a:pPr>
            <a:r>
              <a:rPr lang="en-US" dirty="0">
                <a:latin typeface="Calibri" charset="0"/>
              </a:rPr>
              <a:t>--John Walsh</a:t>
            </a: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Remember:</a:t>
            </a:r>
          </a:p>
        </p:txBody>
      </p:sp>
      <p:sp>
        <p:nvSpPr>
          <p:cNvPr id="717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>
                <a:latin typeface="Calibri" charset="0"/>
              </a:rPr>
              <a:t>1. Law never changes in exact harmony with the social institutions it reflects.</a:t>
            </a:r>
          </a:p>
          <a:p>
            <a:pPr>
              <a:lnSpc>
                <a:spcPct val="90000"/>
              </a:lnSpc>
            </a:pPr>
            <a:r>
              <a:rPr lang="en-US" sz="2800">
                <a:latin typeface="Calibri" charset="0"/>
              </a:rPr>
              <a:t>2. </a:t>
            </a:r>
            <a:r>
              <a:rPr lang="ja-JP" altLang="en-US" sz="2800">
                <a:latin typeface="Calibri" charset="0"/>
              </a:rPr>
              <a:t>“</a:t>
            </a:r>
            <a:r>
              <a:rPr lang="en-US" altLang="ja-JP" sz="2800">
                <a:latin typeface="Calibri" charset="0"/>
              </a:rPr>
              <a:t>Reality</a:t>
            </a:r>
            <a:r>
              <a:rPr lang="ja-JP" altLang="en-US" sz="2800">
                <a:latin typeface="Calibri" charset="0"/>
              </a:rPr>
              <a:t>”</a:t>
            </a:r>
            <a:r>
              <a:rPr lang="en-US" altLang="ja-JP" sz="2800">
                <a:latin typeface="Calibri" charset="0"/>
              </a:rPr>
              <a:t> is not what we see, rather what we interpret through our own cultural perspectives.</a:t>
            </a:r>
          </a:p>
          <a:p>
            <a:pPr>
              <a:lnSpc>
                <a:spcPct val="90000"/>
              </a:lnSpc>
            </a:pPr>
            <a:r>
              <a:rPr lang="en-US" sz="2800">
                <a:latin typeface="Calibri" charset="0"/>
              </a:rPr>
              <a:t>3. At any point and time, laws can inform you about a society or culture.</a:t>
            </a:r>
          </a:p>
          <a:p>
            <a:pPr>
              <a:lnSpc>
                <a:spcPct val="90000"/>
              </a:lnSpc>
            </a:pPr>
            <a:r>
              <a:rPr lang="en-US" sz="2800">
                <a:latin typeface="Calibri" charset="0"/>
              </a:rPr>
              <a:t>4. However, is the law reflecting a society or culture as it is, as it was, or the society as it is going to be.</a:t>
            </a:r>
          </a:p>
          <a:p>
            <a:pPr>
              <a:lnSpc>
                <a:spcPct val="90000"/>
              </a:lnSpc>
            </a:pPr>
            <a:endParaRPr lang="en-US" sz="2800">
              <a:latin typeface="Calibri" charset="0"/>
            </a:endParaRPr>
          </a:p>
          <a:p>
            <a:pPr>
              <a:lnSpc>
                <a:spcPct val="90000"/>
              </a:lnSpc>
            </a:pPr>
            <a:endParaRPr lang="en-US" sz="2800">
              <a:latin typeface="Calibri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Goals of the Legal System</a:t>
            </a:r>
          </a:p>
        </p:txBody>
      </p:sp>
      <p:sp>
        <p:nvSpPr>
          <p:cNvPr id="921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alibri" charset="0"/>
                <a:hlinkClick r:id="rId3"/>
              </a:rPr>
              <a:t>Protect Basic Human Rights</a:t>
            </a:r>
            <a:endParaRPr lang="en-US" dirty="0">
              <a:latin typeface="Calibri" charset="0"/>
            </a:endParaRPr>
          </a:p>
          <a:p>
            <a:r>
              <a:rPr lang="en-US" dirty="0">
                <a:latin typeface="Calibri" charset="0"/>
              </a:rPr>
              <a:t>Promote Fairness</a:t>
            </a:r>
          </a:p>
          <a:p>
            <a:r>
              <a:rPr lang="en-US" dirty="0">
                <a:latin typeface="Calibri" charset="0"/>
              </a:rPr>
              <a:t>Help Resolve Conflicts</a:t>
            </a:r>
          </a:p>
          <a:p>
            <a:r>
              <a:rPr lang="en-US" dirty="0">
                <a:latin typeface="Calibri" charset="0"/>
              </a:rPr>
              <a:t>Promote Order/Stability</a:t>
            </a:r>
          </a:p>
          <a:p>
            <a:r>
              <a:rPr lang="en-US" dirty="0">
                <a:latin typeface="Calibri" charset="0"/>
              </a:rPr>
              <a:t>Protect the Environment</a:t>
            </a:r>
          </a:p>
          <a:p>
            <a:r>
              <a:rPr lang="en-US" dirty="0">
                <a:latin typeface="Calibri" charset="0"/>
              </a:rPr>
              <a:t>Protect the Rights of Minorities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Basis for Law</a:t>
            </a:r>
          </a:p>
        </p:txBody>
      </p:sp>
      <p:sp>
        <p:nvSpPr>
          <p:cNvPr id="1126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alibri" charset="0"/>
              </a:rPr>
              <a:t>Moral Values:</a:t>
            </a:r>
          </a:p>
          <a:p>
            <a:r>
              <a:rPr lang="en-US" dirty="0">
                <a:latin typeface="Calibri" charset="0"/>
              </a:rPr>
              <a:t>Deals with the fundamental questions of right and wrong</a:t>
            </a:r>
          </a:p>
          <a:p>
            <a:r>
              <a:rPr lang="en-US" dirty="0">
                <a:latin typeface="Calibri" charset="0"/>
              </a:rPr>
              <a:t>Ex: Laws against killing another promote a value </a:t>
            </a:r>
            <a:r>
              <a:rPr lang="ja-JP" altLang="en-US" dirty="0">
                <a:latin typeface="Calibri" charset="0"/>
              </a:rPr>
              <a:t>“</a:t>
            </a:r>
            <a:r>
              <a:rPr lang="en-US" altLang="ja-JP" dirty="0">
                <a:latin typeface="Calibri" charset="0"/>
                <a:hlinkClick r:id="rId3"/>
              </a:rPr>
              <a:t>to protect life</a:t>
            </a:r>
            <a:r>
              <a:rPr lang="ja-JP" altLang="en-US" dirty="0">
                <a:latin typeface="Calibri" charset="0"/>
              </a:rPr>
              <a:t>”</a:t>
            </a:r>
            <a:endParaRPr lang="en-US" altLang="ja-JP" dirty="0">
              <a:latin typeface="Calibri" charset="0"/>
            </a:endParaRPr>
          </a:p>
          <a:p>
            <a:r>
              <a:rPr lang="en-US" dirty="0">
                <a:latin typeface="Calibri" charset="0"/>
                <a:hlinkClick r:id="rId4"/>
              </a:rPr>
              <a:t>Self-Defense </a:t>
            </a:r>
            <a:r>
              <a:rPr lang="en-US" dirty="0">
                <a:latin typeface="Calibri" charset="0"/>
              </a:rPr>
              <a:t>or war deaths are immoral but do not violate the law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-4082"/>
            <a:ext cx="8229600" cy="1143000"/>
          </a:xfrm>
        </p:spPr>
        <p:txBody>
          <a:bodyPr/>
          <a:lstStyle/>
          <a:p>
            <a:r>
              <a:rPr lang="en-US">
                <a:latin typeface="Calibri" charset="0"/>
              </a:rPr>
              <a:t>Economic Values:</a:t>
            </a:r>
          </a:p>
        </p:txBody>
      </p:sp>
      <p:sp>
        <p:nvSpPr>
          <p:cNvPr id="1331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>
                <a:latin typeface="Calibri" charset="0"/>
              </a:rPr>
              <a:t>Deals with the accumulation, preservation, use, and </a:t>
            </a:r>
            <a:r>
              <a:rPr lang="en-US" dirty="0">
                <a:latin typeface="Calibri" charset="0"/>
                <a:hlinkClick r:id="rId3"/>
              </a:rPr>
              <a:t>distribution of wealth</a:t>
            </a:r>
            <a:endParaRPr lang="en-US" dirty="0">
              <a:latin typeface="Calibri" charset="0"/>
            </a:endParaRPr>
          </a:p>
          <a:p>
            <a:pPr>
              <a:lnSpc>
                <a:spcPct val="90000"/>
              </a:lnSpc>
            </a:pPr>
            <a:r>
              <a:rPr lang="en-US" dirty="0">
                <a:latin typeface="Calibri" charset="0"/>
              </a:rPr>
              <a:t>Laws will encourage or discourage certain economic activities</a:t>
            </a:r>
          </a:p>
          <a:p>
            <a:pPr>
              <a:lnSpc>
                <a:spcPct val="90000"/>
              </a:lnSpc>
            </a:pPr>
            <a:r>
              <a:rPr lang="en-US" dirty="0">
                <a:latin typeface="Calibri" charset="0"/>
              </a:rPr>
              <a:t>Ex: homeownership is encouraged</a:t>
            </a:r>
          </a:p>
          <a:p>
            <a:pPr>
              <a:lnSpc>
                <a:spcPct val="90000"/>
              </a:lnSpc>
            </a:pPr>
            <a:r>
              <a:rPr lang="en-US" dirty="0">
                <a:latin typeface="Calibri" charset="0"/>
              </a:rPr>
              <a:t>Ex: shoplifting protects property and discourages it with criminal penalties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alphaModFix amt="17000"/>
          </a:blip>
          <a:stretch>
            <a:fillRect/>
          </a:stretch>
        </p:blipFill>
        <p:spPr>
          <a:xfrm>
            <a:off x="4254500" y="4104835"/>
            <a:ext cx="4889500" cy="275316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Social Values:</a:t>
            </a:r>
          </a:p>
        </p:txBody>
      </p:sp>
      <p:sp>
        <p:nvSpPr>
          <p:cNvPr id="1536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alibri" charset="0"/>
              </a:rPr>
              <a:t>Circulates around issues important to society</a:t>
            </a:r>
          </a:p>
          <a:p>
            <a:r>
              <a:rPr lang="en-US" dirty="0">
                <a:latin typeface="Calibri" charset="0"/>
              </a:rPr>
              <a:t>Free public education thru high school</a:t>
            </a:r>
          </a:p>
          <a:p>
            <a:r>
              <a:rPr lang="en-US" dirty="0">
                <a:latin typeface="Calibri" charset="0"/>
              </a:rPr>
              <a:t>Like all values they change over time</a:t>
            </a:r>
          </a:p>
          <a:p>
            <a:r>
              <a:rPr lang="en-US" dirty="0">
                <a:latin typeface="Calibri" charset="0"/>
                <a:hlinkClick r:id="rId3"/>
              </a:rPr>
              <a:t>Title 9</a:t>
            </a:r>
            <a:r>
              <a:rPr lang="en-US" dirty="0">
                <a:latin typeface="Calibri" charset="0"/>
              </a:rPr>
              <a:t> (girls vs. boys sports)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9200" y="3966311"/>
            <a:ext cx="4114800" cy="2886501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Political Values:</a:t>
            </a:r>
          </a:p>
        </p:txBody>
      </p:sp>
      <p:sp>
        <p:nvSpPr>
          <p:cNvPr id="1741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alibri" charset="0"/>
              </a:rPr>
              <a:t>Reflects the relationship between the government and individuals</a:t>
            </a:r>
          </a:p>
          <a:p>
            <a:r>
              <a:rPr lang="en-US" dirty="0">
                <a:latin typeface="Calibri" charset="0"/>
                <a:hlinkClick r:id="rId3"/>
              </a:rPr>
              <a:t>Voting</a:t>
            </a:r>
            <a:r>
              <a:rPr lang="en-US" dirty="0">
                <a:latin typeface="Calibri" charset="0"/>
              </a:rPr>
              <a:t> promotes participation in the political process &amp; the laws that protect that right is a basic American value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0351" y="3886200"/>
            <a:ext cx="4601148" cy="25908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Basic American Political Thinking</a:t>
            </a:r>
          </a:p>
        </p:txBody>
      </p:sp>
      <p:sp>
        <p:nvSpPr>
          <p:cNvPr id="1945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>
                <a:latin typeface="Calibri" charset="0"/>
              </a:rPr>
              <a:t>Moderates:</a:t>
            </a:r>
          </a:p>
          <a:p>
            <a:pPr>
              <a:lnSpc>
                <a:spcPct val="90000"/>
              </a:lnSpc>
            </a:pPr>
            <a:r>
              <a:rPr lang="en-US">
                <a:latin typeface="Calibri" charset="0"/>
              </a:rPr>
              <a:t>Someone whose political opinions fall in between those of a liberal and a conservative depending on the individual and the topic</a:t>
            </a:r>
          </a:p>
          <a:p>
            <a:pPr>
              <a:lnSpc>
                <a:spcPct val="90000"/>
              </a:lnSpc>
            </a:pPr>
            <a:r>
              <a:rPr lang="ja-JP" altLang="en-US">
                <a:latin typeface="Calibri" charset="0"/>
              </a:rPr>
              <a:t>“</a:t>
            </a:r>
            <a:r>
              <a:rPr lang="en-US" altLang="ja-JP">
                <a:latin typeface="Calibri" charset="0"/>
              </a:rPr>
              <a:t>Middle of the Roaders</a:t>
            </a:r>
            <a:r>
              <a:rPr lang="ja-JP" altLang="en-US">
                <a:latin typeface="Calibri" charset="0"/>
              </a:rPr>
              <a:t>”</a:t>
            </a:r>
            <a:endParaRPr lang="en-US" altLang="ja-JP">
              <a:latin typeface="Calibri" charset="0"/>
            </a:endParaRPr>
          </a:p>
          <a:p>
            <a:pPr>
              <a:lnSpc>
                <a:spcPct val="90000"/>
              </a:lnSpc>
            </a:pPr>
            <a:r>
              <a:rPr lang="en-US">
                <a:latin typeface="Calibri" charset="0"/>
              </a:rPr>
              <a:t>Sometimes referred as </a:t>
            </a:r>
            <a:r>
              <a:rPr lang="ja-JP" altLang="en-US">
                <a:latin typeface="Calibri" charset="0"/>
              </a:rPr>
              <a:t>“</a:t>
            </a:r>
            <a:r>
              <a:rPr lang="en-US" altLang="ja-JP">
                <a:latin typeface="Calibri" charset="0"/>
              </a:rPr>
              <a:t>fence riders</a:t>
            </a:r>
            <a:r>
              <a:rPr lang="ja-JP" altLang="en-US">
                <a:latin typeface="Calibri" charset="0"/>
              </a:rPr>
              <a:t>”</a:t>
            </a:r>
            <a:r>
              <a:rPr lang="en-US" altLang="ja-JP">
                <a:latin typeface="Calibri" charset="0"/>
              </a:rPr>
              <a:t> by the other two</a:t>
            </a:r>
            <a:endParaRPr lang="en-US">
              <a:latin typeface="Calibri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0" y="4623156"/>
            <a:ext cx="3355622" cy="223484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18869</TotalTime>
  <Words>879</Words>
  <Application>Microsoft Macintosh PowerPoint</Application>
  <PresentationFormat>On-screen Show (4:3)</PresentationFormat>
  <Paragraphs>106</Paragraphs>
  <Slides>18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ＭＳ Ｐゴシック</vt:lpstr>
      <vt:lpstr>Arial</vt:lpstr>
      <vt:lpstr>Calibri</vt:lpstr>
      <vt:lpstr>Office Theme</vt:lpstr>
      <vt:lpstr>The Law &amp; You</vt:lpstr>
      <vt:lpstr>LAW</vt:lpstr>
      <vt:lpstr>Remember:</vt:lpstr>
      <vt:lpstr>Goals of the Legal System</vt:lpstr>
      <vt:lpstr>Basis for Law</vt:lpstr>
      <vt:lpstr>Economic Values:</vt:lpstr>
      <vt:lpstr>Social Values:</vt:lpstr>
      <vt:lpstr>Political Values:</vt:lpstr>
      <vt:lpstr>Basic American Political Thinking</vt:lpstr>
      <vt:lpstr>Liberal(ism)</vt:lpstr>
      <vt:lpstr>Conservative(ism)</vt:lpstr>
      <vt:lpstr>Wrap up</vt:lpstr>
      <vt:lpstr>You Be the Judge</vt:lpstr>
      <vt:lpstr>Laws and Values </vt:lpstr>
      <vt:lpstr>Laws and Values</vt:lpstr>
      <vt:lpstr>Today’s Agenda</vt:lpstr>
      <vt:lpstr>The American System of Law</vt:lpstr>
      <vt:lpstr>PowerPoint Presentation</vt:lpstr>
    </vt:vector>
  </TitlesOfParts>
  <Company>AAPS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Law &amp; You</dc:title>
  <dc:creator>AAPS</dc:creator>
  <cp:lastModifiedBy>Microsoft Office User</cp:lastModifiedBy>
  <cp:revision>24</cp:revision>
  <dcterms:created xsi:type="dcterms:W3CDTF">2005-09-08T23:01:20Z</dcterms:created>
  <dcterms:modified xsi:type="dcterms:W3CDTF">2018-09-25T12:23:33Z</dcterms:modified>
</cp:coreProperties>
</file>