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78" r:id="rId4"/>
    <p:sldId id="277" r:id="rId5"/>
    <p:sldId id="276" r:id="rId6"/>
    <p:sldId id="275" r:id="rId7"/>
    <p:sldId id="274" r:id="rId8"/>
    <p:sldId id="273" r:id="rId9"/>
    <p:sldId id="272" r:id="rId10"/>
    <p:sldId id="271" r:id="rId11"/>
    <p:sldId id="270" r:id="rId12"/>
    <p:sldId id="269" r:id="rId13"/>
    <p:sldId id="268" r:id="rId14"/>
    <p:sldId id="267" r:id="rId15"/>
    <p:sldId id="266" r:id="rId16"/>
    <p:sldId id="265" r:id="rId17"/>
    <p:sldId id="264" r:id="rId18"/>
    <p:sldId id="263" r:id="rId19"/>
    <p:sldId id="262" r:id="rId20"/>
    <p:sldId id="257" r:id="rId21"/>
    <p:sldId id="283" r:id="rId22"/>
    <p:sldId id="284" r:id="rId23"/>
    <p:sldId id="285" r:id="rId24"/>
    <p:sldId id="286" r:id="rId25"/>
    <p:sldId id="281" r:id="rId26"/>
    <p:sldId id="261"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7" autoAdjust="0"/>
    <p:restoredTop sz="94660"/>
  </p:normalViewPr>
  <p:slideViewPr>
    <p:cSldViewPr snapToGrid="0">
      <p:cViewPr>
        <p:scale>
          <a:sx n="72" d="100"/>
          <a:sy n="72" d="100"/>
        </p:scale>
        <p:origin x="-184"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6AE4F-E05A-4880-B62A-C2AA411592DC}"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6AE4F-E05A-4880-B62A-C2AA411592DC}"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6AE4F-E05A-4880-B62A-C2AA411592DC}"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3/23/17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8" name="TextBox 7"/>
          <p:cNvSpPr txBox="1"/>
          <p:nvPr/>
        </p:nvSpPr>
        <p:spPr>
          <a:xfrm>
            <a:off x="4286968" y="453818"/>
            <a:ext cx="6967891" cy="6844951"/>
          </a:xfrm>
          <a:prstGeom prst="rect">
            <a:avLst/>
          </a:prstGeom>
          <a:noFill/>
        </p:spPr>
        <p:txBody>
          <a:bodyPr wrap="square" rtlCol="0">
            <a:spAutoFit/>
          </a:bodyPr>
          <a:lstStyle/>
          <a:p>
            <a:pPr marL="342900" lvl="0" indent="-342900" fontAlgn="base">
              <a:lnSpc>
                <a:spcPct val="90000"/>
              </a:lnSpc>
              <a:spcBef>
                <a:spcPct val="20000"/>
              </a:spcBef>
              <a:spcAft>
                <a:spcPct val="0"/>
              </a:spcAft>
              <a:buFont typeface="Arial" pitchFamily="34" charset="0"/>
              <a:buChar char="•"/>
            </a:pPr>
            <a:r>
              <a:rPr lang="en-US" sz="2600" dirty="0" smtClean="0">
                <a:solidFill>
                  <a:prstClr val="black"/>
                </a:solidFill>
              </a:rPr>
              <a:t>Describe how </a:t>
            </a:r>
            <a:r>
              <a:rPr lang="en-US" sz="2600" dirty="0">
                <a:solidFill>
                  <a:prstClr val="black"/>
                </a:solidFill>
              </a:rPr>
              <a:t>the loanable funds market matches savers and investors</a:t>
            </a:r>
          </a:p>
          <a:p>
            <a:pPr marL="342900" lvl="0" indent="-342900" fontAlgn="base">
              <a:lnSpc>
                <a:spcPct val="90000"/>
              </a:lnSpc>
              <a:spcBef>
                <a:spcPct val="20000"/>
              </a:spcBef>
              <a:spcAft>
                <a:spcPct val="0"/>
              </a:spcAft>
              <a:buFont typeface="Arial" pitchFamily="34" charset="0"/>
              <a:buChar char="•"/>
            </a:pPr>
            <a:r>
              <a:rPr lang="en-US" sz="2600" dirty="0" smtClean="0">
                <a:solidFill>
                  <a:prstClr val="black"/>
                </a:solidFill>
              </a:rPr>
              <a:t>Identify the </a:t>
            </a:r>
            <a:r>
              <a:rPr lang="en-US" sz="2600" dirty="0">
                <a:solidFill>
                  <a:prstClr val="black"/>
                </a:solidFill>
              </a:rPr>
              <a:t>determinants of supply and demand in the loanable funds market</a:t>
            </a:r>
          </a:p>
          <a:p>
            <a:pPr marL="342900" lvl="0" indent="-342900" fontAlgn="base">
              <a:lnSpc>
                <a:spcPct val="90000"/>
              </a:lnSpc>
              <a:spcBef>
                <a:spcPct val="20000"/>
              </a:spcBef>
              <a:spcAft>
                <a:spcPct val="0"/>
              </a:spcAft>
              <a:buFont typeface="Arial" pitchFamily="34" charset="0"/>
              <a:buChar char="•"/>
            </a:pPr>
            <a:r>
              <a:rPr lang="en-US" sz="2600" dirty="0" smtClean="0">
                <a:solidFill>
                  <a:prstClr val="black"/>
                </a:solidFill>
              </a:rPr>
              <a:t>Explain how </a:t>
            </a:r>
            <a:r>
              <a:rPr lang="en-US" sz="2600" dirty="0">
                <a:solidFill>
                  <a:prstClr val="black"/>
                </a:solidFill>
              </a:rPr>
              <a:t>the two models of interest rates can be reconciled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pic>
        <p:nvPicPr>
          <p:cNvPr id="12" name="Picture 1" descr="Krug_AP_2e_Econ_MO2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7975" y="3139678"/>
            <a:ext cx="5845876" cy="291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Shifts of the Supply of </a:t>
            </a:r>
            <a:r>
              <a:rPr lang="en-US" sz="3200" dirty="0" smtClean="0"/>
              <a:t>Loanable </a:t>
            </a:r>
            <a:r>
              <a:rPr lang="en-US" sz="3200" dirty="0"/>
              <a:t>Funds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451082" y="1231066"/>
            <a:ext cx="10553463" cy="5521512"/>
          </a:xfrm>
          <a:prstGeom prst="rect">
            <a:avLst/>
          </a:prstGeom>
          <a:noFill/>
        </p:spPr>
        <p:txBody>
          <a:bodyPr wrap="square" rtlCol="0">
            <a:spAutoFit/>
          </a:bodyPr>
          <a:lstStyle/>
          <a:p>
            <a:pPr marL="14287" lvl="0">
              <a:spcBef>
                <a:spcPct val="10000"/>
              </a:spcBef>
              <a:defRPr/>
            </a:pPr>
            <a:r>
              <a:rPr lang="en-US" sz="2600" dirty="0">
                <a:solidFill>
                  <a:prstClr val="black"/>
                </a:solidFill>
              </a:rPr>
              <a:t>Factors that can cause the supply of loanable funds to shift include</a:t>
            </a:r>
            <a:r>
              <a:rPr lang="en-US" sz="2600" dirty="0" smtClean="0">
                <a:solidFill>
                  <a:prstClr val="black"/>
                </a:solidFill>
              </a:rPr>
              <a:t>:</a:t>
            </a:r>
          </a:p>
          <a:p>
            <a:pPr marL="231775" lvl="0" indent="-217488">
              <a:spcBef>
                <a:spcPct val="10000"/>
              </a:spcBef>
              <a:buFont typeface="Arial" pitchFamily="34" charset="0"/>
              <a:buChar char="•"/>
              <a:defRPr/>
            </a:pPr>
            <a:endParaRPr lang="en-US" sz="800" dirty="0">
              <a:solidFill>
                <a:prstClr val="black"/>
              </a:solidFill>
            </a:endParaRPr>
          </a:p>
          <a:p>
            <a:pPr marL="723900" lvl="1" indent="-300038">
              <a:spcBef>
                <a:spcPct val="10000"/>
              </a:spcBef>
              <a:buFont typeface="Arial" pitchFamily="34" charset="0"/>
              <a:buChar char="–"/>
              <a:defRPr/>
            </a:pPr>
            <a:r>
              <a:rPr lang="en-US" sz="2400" b="1" i="1" dirty="0">
                <a:solidFill>
                  <a:prstClr val="black"/>
                </a:solidFill>
              </a:rPr>
              <a:t>Changes in private savings behavior:</a:t>
            </a:r>
            <a:r>
              <a:rPr lang="en-US" sz="2400" b="1" dirty="0">
                <a:solidFill>
                  <a:prstClr val="black"/>
                </a:solidFill>
              </a:rPr>
              <a:t> </a:t>
            </a:r>
            <a:r>
              <a:rPr lang="en-US" sz="2400" dirty="0">
                <a:solidFill>
                  <a:prstClr val="black"/>
                </a:solidFill>
              </a:rPr>
              <a:t>Between 2000 and 2006 rising home prices in the United States made many homeowners feel richer, making them willing to spend more and save less. This shifted the supply of loanable funds to the left</a:t>
            </a:r>
            <a:r>
              <a:rPr lang="en-US" sz="2400" dirty="0" smtClean="0">
                <a:solidFill>
                  <a:prstClr val="black"/>
                </a:solidFill>
              </a:rPr>
              <a:t>.</a:t>
            </a:r>
          </a:p>
          <a:p>
            <a:pPr marL="723900" lvl="1" indent="-300038">
              <a:spcBef>
                <a:spcPct val="10000"/>
              </a:spcBef>
              <a:buFont typeface="Arial" pitchFamily="34" charset="0"/>
              <a:buChar char="–"/>
              <a:defRPr/>
            </a:pPr>
            <a:endParaRPr lang="en-US" sz="1200" b="1" dirty="0">
              <a:solidFill>
                <a:prstClr val="black"/>
              </a:solidFill>
            </a:endParaRPr>
          </a:p>
          <a:p>
            <a:pPr marL="723900" lvl="1" indent="-300038">
              <a:spcBef>
                <a:spcPct val="10000"/>
              </a:spcBef>
              <a:buFont typeface="Arial" pitchFamily="34" charset="0"/>
              <a:buChar char="–"/>
              <a:defRPr/>
            </a:pPr>
            <a:r>
              <a:rPr lang="en-US" sz="2400" b="1" i="1" dirty="0">
                <a:solidFill>
                  <a:prstClr val="black"/>
                </a:solidFill>
              </a:rPr>
              <a:t>Changes in capital inflows:</a:t>
            </a:r>
            <a:r>
              <a:rPr lang="en-US" sz="2400" b="1" dirty="0">
                <a:solidFill>
                  <a:prstClr val="black"/>
                </a:solidFill>
              </a:rPr>
              <a:t> </a:t>
            </a:r>
            <a:r>
              <a:rPr lang="en-US" sz="2400" dirty="0">
                <a:solidFill>
                  <a:prstClr val="black"/>
                </a:solidFill>
              </a:rPr>
              <a:t>The U.S. has </a:t>
            </a:r>
            <a:r>
              <a:rPr lang="en-US" sz="2400" dirty="0" smtClean="0">
                <a:solidFill>
                  <a:prstClr val="black"/>
                </a:solidFill>
              </a:rPr>
              <a:t>received</a:t>
            </a:r>
            <a:br>
              <a:rPr lang="en-US" sz="2400" dirty="0" smtClean="0">
                <a:solidFill>
                  <a:prstClr val="black"/>
                </a:solidFill>
              </a:rPr>
            </a:br>
            <a:r>
              <a:rPr lang="en-US" sz="2400" dirty="0" smtClean="0">
                <a:solidFill>
                  <a:prstClr val="black"/>
                </a:solidFill>
              </a:rPr>
              <a:t> </a:t>
            </a:r>
            <a:r>
              <a:rPr lang="en-US" sz="2400" dirty="0">
                <a:solidFill>
                  <a:prstClr val="black"/>
                </a:solidFill>
              </a:rPr>
              <a:t>large capital inflows in recent years, with much </a:t>
            </a:r>
            <a:r>
              <a:rPr lang="en-US" sz="2400" dirty="0" smtClean="0">
                <a:solidFill>
                  <a:prstClr val="black"/>
                </a:solidFill>
              </a:rPr>
              <a:t/>
            </a:r>
            <a:br>
              <a:rPr lang="en-US" sz="2400" dirty="0" smtClean="0">
                <a:solidFill>
                  <a:prstClr val="black"/>
                </a:solidFill>
              </a:rPr>
            </a:br>
            <a:r>
              <a:rPr lang="en-US" sz="2400" dirty="0" smtClean="0">
                <a:solidFill>
                  <a:prstClr val="black"/>
                </a:solidFill>
              </a:rPr>
              <a:t>of </a:t>
            </a:r>
            <a:r>
              <a:rPr lang="en-US" sz="2400" dirty="0">
                <a:solidFill>
                  <a:prstClr val="black"/>
                </a:solidFill>
              </a:rPr>
              <a:t>the money coming from China and the </a:t>
            </a:r>
            <a:r>
              <a:rPr lang="en-US" sz="2400" dirty="0" smtClean="0">
                <a:solidFill>
                  <a:prstClr val="black"/>
                </a:solidFill>
              </a:rPr>
              <a:t/>
            </a:r>
            <a:br>
              <a:rPr lang="en-US" sz="2400" dirty="0" smtClean="0">
                <a:solidFill>
                  <a:prstClr val="black"/>
                </a:solidFill>
              </a:rPr>
            </a:br>
            <a:r>
              <a:rPr lang="en-US" sz="2400" dirty="0" smtClean="0">
                <a:solidFill>
                  <a:prstClr val="black"/>
                </a:solidFill>
              </a:rPr>
              <a:t>Middle </a:t>
            </a:r>
            <a:r>
              <a:rPr lang="en-US" sz="2400" dirty="0">
                <a:solidFill>
                  <a:prstClr val="black"/>
                </a:solidFill>
              </a:rPr>
              <a:t>East. Those inflows helped fuel a big </a:t>
            </a:r>
            <a:r>
              <a:rPr lang="en-US" sz="2400" dirty="0" smtClean="0">
                <a:solidFill>
                  <a:prstClr val="black"/>
                </a:solidFill>
              </a:rPr>
              <a:t/>
            </a:r>
            <a:br>
              <a:rPr lang="en-US" sz="2400" dirty="0" smtClean="0">
                <a:solidFill>
                  <a:prstClr val="black"/>
                </a:solidFill>
              </a:rPr>
            </a:br>
            <a:r>
              <a:rPr lang="en-US" sz="2400" dirty="0" smtClean="0">
                <a:solidFill>
                  <a:prstClr val="black"/>
                </a:solidFill>
              </a:rPr>
              <a:t>increase </a:t>
            </a:r>
            <a:r>
              <a:rPr lang="en-US" sz="2400" dirty="0">
                <a:solidFill>
                  <a:prstClr val="black"/>
                </a:solidFill>
              </a:rPr>
              <a:t>in residential investment spending </a:t>
            </a:r>
            <a:r>
              <a:rPr lang="en-US" sz="2400" dirty="0" smtClean="0">
                <a:solidFill>
                  <a:prstClr val="black"/>
                </a:solidFill>
              </a:rPr>
              <a:t/>
            </a:r>
            <a:br>
              <a:rPr lang="en-US" sz="2400" dirty="0" smtClean="0">
                <a:solidFill>
                  <a:prstClr val="black"/>
                </a:solidFill>
              </a:rPr>
            </a:br>
            <a:r>
              <a:rPr lang="en-US" sz="2400" dirty="0" smtClean="0">
                <a:solidFill>
                  <a:prstClr val="black"/>
                </a:solidFill>
              </a:rPr>
              <a:t>from </a:t>
            </a:r>
            <a:r>
              <a:rPr lang="en-US" sz="2400" dirty="0">
                <a:solidFill>
                  <a:prstClr val="black"/>
                </a:solidFill>
              </a:rPr>
              <a:t>2003 to 2006. As a result of the worldwide </a:t>
            </a:r>
            <a:r>
              <a:rPr lang="en-US" sz="2400" dirty="0" smtClean="0">
                <a:solidFill>
                  <a:prstClr val="black"/>
                </a:solidFill>
              </a:rPr>
              <a:t/>
            </a:r>
            <a:br>
              <a:rPr lang="en-US" sz="2400" dirty="0" smtClean="0">
                <a:solidFill>
                  <a:prstClr val="black"/>
                </a:solidFill>
              </a:rPr>
            </a:br>
            <a:r>
              <a:rPr lang="en-US" sz="2400" dirty="0" smtClean="0">
                <a:solidFill>
                  <a:prstClr val="black"/>
                </a:solidFill>
              </a:rPr>
              <a:t>slump</a:t>
            </a:r>
            <a:r>
              <a:rPr lang="en-US" sz="2400" dirty="0">
                <a:solidFill>
                  <a:prstClr val="black"/>
                </a:solidFill>
              </a:rPr>
              <a:t>, those inflows began to trail off in 2008.</a:t>
            </a:r>
          </a:p>
          <a:p>
            <a:endParaRPr lang="en-US" dirty="0" smtClean="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pic>
        <p:nvPicPr>
          <p:cNvPr id="13" name="Picture 2" descr="Krug_AP_2e_Econ_29UN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544" y="3341939"/>
            <a:ext cx="4008480" cy="258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An Increase in the Supply of Loanable Funds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Line 105"/>
          <p:cNvSpPr>
            <a:spLocks noChangeShapeType="1"/>
          </p:cNvSpPr>
          <p:nvPr/>
        </p:nvSpPr>
        <p:spPr bwMode="auto">
          <a:xfrm flipH="1" flipV="1">
            <a:off x="7117953" y="3183484"/>
            <a:ext cx="736600" cy="73342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56"/>
          <p:cNvSpPr>
            <a:spLocks noChangeArrowheads="1"/>
          </p:cNvSpPr>
          <p:nvPr/>
        </p:nvSpPr>
        <p:spPr bwMode="auto">
          <a:xfrm>
            <a:off x="7298928" y="5312322"/>
            <a:ext cx="12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D</a:t>
            </a:r>
            <a:endParaRPr lang="en-US" sz="1600">
              <a:ea typeface="MS PGothic" pitchFamily="34" charset="-128"/>
            </a:endParaRPr>
          </a:p>
        </p:txBody>
      </p:sp>
      <p:sp>
        <p:nvSpPr>
          <p:cNvPr id="14" name="Rectangle 57"/>
          <p:cNvSpPr>
            <a:spLocks noChangeArrowheads="1"/>
          </p:cNvSpPr>
          <p:nvPr/>
        </p:nvSpPr>
        <p:spPr bwMode="auto">
          <a:xfrm>
            <a:off x="7362428" y="1894434"/>
            <a:ext cx="95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S</a:t>
            </a:r>
            <a:endParaRPr lang="en-US" sz="1600">
              <a:ea typeface="MS PGothic" pitchFamily="34" charset="-128"/>
            </a:endParaRPr>
          </a:p>
        </p:txBody>
      </p:sp>
      <p:sp>
        <p:nvSpPr>
          <p:cNvPr id="15" name="Rectangle 58"/>
          <p:cNvSpPr>
            <a:spLocks noChangeArrowheads="1"/>
          </p:cNvSpPr>
          <p:nvPr/>
        </p:nvSpPr>
        <p:spPr bwMode="auto">
          <a:xfrm>
            <a:off x="7502128" y="202937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1</a:t>
            </a:r>
            <a:endParaRPr lang="en-US" sz="1600">
              <a:ea typeface="MS PGothic" pitchFamily="34" charset="-128"/>
            </a:endParaRPr>
          </a:p>
        </p:txBody>
      </p:sp>
      <p:sp>
        <p:nvSpPr>
          <p:cNvPr id="16" name="Line 61"/>
          <p:cNvSpPr>
            <a:spLocks noChangeShapeType="1"/>
          </p:cNvSpPr>
          <p:nvPr/>
        </p:nvSpPr>
        <p:spPr bwMode="auto">
          <a:xfrm flipV="1">
            <a:off x="4558903" y="2210347"/>
            <a:ext cx="2759075" cy="3200400"/>
          </a:xfrm>
          <a:prstGeom prst="line">
            <a:avLst/>
          </a:prstGeom>
          <a:noFill/>
          <a:ln w="38100">
            <a:solidFill>
              <a:srgbClr val="BE4B4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63"/>
          <p:cNvSpPr>
            <a:spLocks noChangeArrowheads="1"/>
          </p:cNvSpPr>
          <p:nvPr/>
        </p:nvSpPr>
        <p:spPr bwMode="auto">
          <a:xfrm>
            <a:off x="3279378" y="3608934"/>
            <a:ext cx="80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r</a:t>
            </a:r>
            <a:endParaRPr lang="en-US">
              <a:ea typeface="MS PGothic" pitchFamily="34" charset="-128"/>
            </a:endParaRPr>
          </a:p>
        </p:txBody>
      </p:sp>
      <p:sp>
        <p:nvSpPr>
          <p:cNvPr id="18" name="Rectangle 64"/>
          <p:cNvSpPr>
            <a:spLocks noChangeArrowheads="1"/>
          </p:cNvSpPr>
          <p:nvPr/>
        </p:nvSpPr>
        <p:spPr bwMode="auto">
          <a:xfrm>
            <a:off x="3374628" y="3745459"/>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a:t>
            </a:r>
            <a:endParaRPr lang="en-US">
              <a:ea typeface="MS PGothic" pitchFamily="34" charset="-128"/>
            </a:endParaRPr>
          </a:p>
        </p:txBody>
      </p:sp>
      <p:sp>
        <p:nvSpPr>
          <p:cNvPr id="19" name="Freeform 99"/>
          <p:cNvSpPr>
            <a:spLocks/>
          </p:cNvSpPr>
          <p:nvPr/>
        </p:nvSpPr>
        <p:spPr bwMode="auto">
          <a:xfrm>
            <a:off x="3592115" y="1486447"/>
            <a:ext cx="5989638" cy="4483100"/>
          </a:xfrm>
          <a:custGeom>
            <a:avLst/>
            <a:gdLst>
              <a:gd name="T0" fmla="*/ 2147483647 w 1976"/>
              <a:gd name="T1" fmla="*/ 2147483647 h 1701"/>
              <a:gd name="T2" fmla="*/ 0 w 1976"/>
              <a:gd name="T3" fmla="*/ 2147483647 h 1701"/>
              <a:gd name="T4" fmla="*/ 0 w 1976"/>
              <a:gd name="T5" fmla="*/ 0 h 1701"/>
              <a:gd name="T6" fmla="*/ 0 60000 65536"/>
              <a:gd name="T7" fmla="*/ 0 60000 65536"/>
              <a:gd name="T8" fmla="*/ 0 60000 65536"/>
              <a:gd name="T9" fmla="*/ 0 w 1976"/>
              <a:gd name="T10" fmla="*/ 0 h 1701"/>
              <a:gd name="T11" fmla="*/ 1976 w 1976"/>
              <a:gd name="T12" fmla="*/ 1701 h 1701"/>
            </a:gdLst>
            <a:ahLst/>
            <a:cxnLst>
              <a:cxn ang="T6">
                <a:pos x="T0" y="T1"/>
              </a:cxn>
              <a:cxn ang="T7">
                <a:pos x="T2" y="T3"/>
              </a:cxn>
              <a:cxn ang="T8">
                <a:pos x="T4" y="T5"/>
              </a:cxn>
            </a:cxnLst>
            <a:rect l="T9" t="T10" r="T11" b="T12"/>
            <a:pathLst>
              <a:path w="1976" h="1701">
                <a:moveTo>
                  <a:pt x="1976" y="1701"/>
                </a:moveTo>
                <a:lnTo>
                  <a:pt x="0" y="1701"/>
                </a:lnTo>
                <a:lnTo>
                  <a:pt x="0" y="0"/>
                </a:lnTo>
              </a:path>
            </a:pathLst>
          </a:cu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Line 102"/>
          <p:cNvSpPr>
            <a:spLocks noChangeShapeType="1"/>
          </p:cNvSpPr>
          <p:nvPr/>
        </p:nvSpPr>
        <p:spPr bwMode="auto">
          <a:xfrm flipH="1" flipV="1">
            <a:off x="4395390" y="2048422"/>
            <a:ext cx="2916238" cy="326072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Oval 103"/>
          <p:cNvSpPr>
            <a:spLocks noChangeArrowheads="1"/>
          </p:cNvSpPr>
          <p:nvPr/>
        </p:nvSpPr>
        <p:spPr bwMode="auto">
          <a:xfrm>
            <a:off x="5884465" y="3723234"/>
            <a:ext cx="144463" cy="142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22" name="Rectangle 98"/>
          <p:cNvSpPr>
            <a:spLocks noChangeArrowheads="1"/>
          </p:cNvSpPr>
          <p:nvPr/>
        </p:nvSpPr>
        <p:spPr bwMode="auto">
          <a:xfrm>
            <a:off x="2707878" y="1426122"/>
            <a:ext cx="83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ea typeface="MS PGothic" pitchFamily="34" charset="-128"/>
              </a:rPr>
              <a:t>Interest rate</a:t>
            </a:r>
            <a:endParaRPr lang="en-US" sz="1600" b="1">
              <a:ea typeface="MS PGothic" pitchFamily="34" charset="-128"/>
            </a:endParaRPr>
          </a:p>
        </p:txBody>
      </p:sp>
      <p:sp>
        <p:nvSpPr>
          <p:cNvPr id="23" name="Line 13"/>
          <p:cNvSpPr>
            <a:spLocks noChangeShapeType="1"/>
          </p:cNvSpPr>
          <p:nvPr/>
        </p:nvSpPr>
        <p:spPr bwMode="auto">
          <a:xfrm>
            <a:off x="3622278" y="3816897"/>
            <a:ext cx="2209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272"/>
          <p:cNvSpPr>
            <a:spLocks/>
          </p:cNvSpPr>
          <p:nvPr/>
        </p:nvSpPr>
        <p:spPr bwMode="auto">
          <a:xfrm>
            <a:off x="7524353" y="3893097"/>
            <a:ext cx="2160587" cy="977900"/>
          </a:xfrm>
          <a:custGeom>
            <a:avLst/>
            <a:gdLst>
              <a:gd name="T0" fmla="*/ 2147483647 w 229"/>
              <a:gd name="T1" fmla="*/ 2147483647 h 172"/>
              <a:gd name="T2" fmla="*/ 2147483647 w 229"/>
              <a:gd name="T3" fmla="*/ 2147483647 h 172"/>
              <a:gd name="T4" fmla="*/ 1227807605 w 229"/>
              <a:gd name="T5" fmla="*/ 2147483647 h 172"/>
              <a:gd name="T6" fmla="*/ 0 w 229"/>
              <a:gd name="T7" fmla="*/ 2147483647 h 172"/>
              <a:gd name="T8" fmla="*/ 0 w 229"/>
              <a:gd name="T9" fmla="*/ 562501644 h 172"/>
              <a:gd name="T10" fmla="*/ 1227807605 w 229"/>
              <a:gd name="T11" fmla="*/ 0 h 172"/>
              <a:gd name="T12" fmla="*/ 2147483647 w 229"/>
              <a:gd name="T13" fmla="*/ 0 h 172"/>
              <a:gd name="T14" fmla="*/ 2147483647 w 229"/>
              <a:gd name="T15" fmla="*/ 562501644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25" name="Rectangle 15"/>
          <p:cNvSpPr>
            <a:spLocks noChangeArrowheads="1"/>
          </p:cNvSpPr>
          <p:nvPr/>
        </p:nvSpPr>
        <p:spPr bwMode="auto">
          <a:xfrm>
            <a:off x="7668815" y="3962947"/>
            <a:ext cx="1944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ea typeface="MS PGothic" pitchFamily="34" charset="-128"/>
              </a:rPr>
              <a:t>An increase in the supply for loanable funds . . .</a:t>
            </a:r>
          </a:p>
        </p:txBody>
      </p:sp>
      <p:sp>
        <p:nvSpPr>
          <p:cNvPr id="26" name="Rectangle 59"/>
          <p:cNvSpPr>
            <a:spLocks noChangeArrowheads="1"/>
          </p:cNvSpPr>
          <p:nvPr/>
        </p:nvSpPr>
        <p:spPr bwMode="auto">
          <a:xfrm>
            <a:off x="8368903" y="2340522"/>
            <a:ext cx="95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S</a:t>
            </a:r>
            <a:endParaRPr lang="en-US" sz="1600">
              <a:ea typeface="MS PGothic" pitchFamily="34" charset="-128"/>
            </a:endParaRPr>
          </a:p>
        </p:txBody>
      </p:sp>
      <p:sp>
        <p:nvSpPr>
          <p:cNvPr id="27" name="Rectangle 60"/>
          <p:cNvSpPr>
            <a:spLocks noChangeArrowheads="1"/>
          </p:cNvSpPr>
          <p:nvPr/>
        </p:nvSpPr>
        <p:spPr bwMode="auto">
          <a:xfrm>
            <a:off x="8511778" y="2477047"/>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2</a:t>
            </a:r>
            <a:endParaRPr lang="en-US" sz="1600">
              <a:ea typeface="MS PGothic" pitchFamily="34" charset="-128"/>
            </a:endParaRPr>
          </a:p>
        </p:txBody>
      </p:sp>
      <p:sp>
        <p:nvSpPr>
          <p:cNvPr id="28" name="Line 97"/>
          <p:cNvSpPr>
            <a:spLocks noChangeShapeType="1"/>
          </p:cNvSpPr>
          <p:nvPr/>
        </p:nvSpPr>
        <p:spPr bwMode="auto">
          <a:xfrm>
            <a:off x="6629003" y="3183484"/>
            <a:ext cx="976312"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9" name="Line 62"/>
          <p:cNvSpPr>
            <a:spLocks noChangeShapeType="1"/>
          </p:cNvSpPr>
          <p:nvPr/>
        </p:nvSpPr>
        <p:spPr bwMode="auto">
          <a:xfrm flipV="1">
            <a:off x="5562203" y="2669134"/>
            <a:ext cx="2759075" cy="3209925"/>
          </a:xfrm>
          <a:prstGeom prst="line">
            <a:avLst/>
          </a:prstGeom>
          <a:noFill/>
          <a:ln w="38100" cap="flat">
            <a:solidFill>
              <a:srgbClr val="EE313C"/>
            </a:solidFill>
            <a:prstDash val="solid"/>
            <a:miter lim="800000"/>
            <a:headEnd/>
            <a:tailEnd/>
          </a:ln>
        </p:spPr>
        <p:txBody>
          <a:bodyPr/>
          <a:lstStyle/>
          <a:p>
            <a:pPr fontAlgn="auto">
              <a:spcBef>
                <a:spcPts val="0"/>
              </a:spcBef>
              <a:spcAft>
                <a:spcPts val="0"/>
              </a:spcAft>
              <a:defRPr/>
            </a:pPr>
            <a:endParaRPr lang="en-US" dirty="0">
              <a:ln w="57150">
                <a:solidFill>
                  <a:schemeClr val="tx1"/>
                </a:solidFill>
              </a:ln>
              <a:latin typeface="+mn-lt"/>
            </a:endParaRPr>
          </a:p>
        </p:txBody>
      </p:sp>
      <p:sp>
        <p:nvSpPr>
          <p:cNvPr id="30" name="Oval 104"/>
          <p:cNvSpPr>
            <a:spLocks noChangeArrowheads="1"/>
          </p:cNvSpPr>
          <p:nvPr/>
        </p:nvSpPr>
        <p:spPr bwMode="auto">
          <a:xfrm>
            <a:off x="6592490" y="4515397"/>
            <a:ext cx="146050" cy="144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grpSp>
        <p:nvGrpSpPr>
          <p:cNvPr id="31" name="Group 22"/>
          <p:cNvGrpSpPr>
            <a:grpSpLocks/>
          </p:cNvGrpSpPr>
          <p:nvPr/>
        </p:nvGrpSpPr>
        <p:grpSpPr bwMode="auto">
          <a:xfrm>
            <a:off x="1549003" y="3712122"/>
            <a:ext cx="1930400" cy="1674812"/>
            <a:chOff x="96" y="2064"/>
            <a:chExt cx="1398" cy="601"/>
          </a:xfrm>
        </p:grpSpPr>
        <p:sp>
          <p:nvSpPr>
            <p:cNvPr id="32" name="Rectangle 65"/>
            <p:cNvSpPr>
              <a:spLocks noChangeArrowheads="1"/>
            </p:cNvSpPr>
            <p:nvPr/>
          </p:nvSpPr>
          <p:spPr bwMode="auto">
            <a:xfrm>
              <a:off x="1368" y="2474"/>
              <a:ext cx="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r</a:t>
              </a:r>
              <a:endParaRPr lang="en-US" sz="1600">
                <a:ea typeface="MS PGothic" pitchFamily="34" charset="-128"/>
              </a:endParaRPr>
            </a:p>
          </p:txBody>
        </p:sp>
        <p:grpSp>
          <p:nvGrpSpPr>
            <p:cNvPr id="33" name="Group 24"/>
            <p:cNvGrpSpPr>
              <a:grpSpLocks/>
            </p:cNvGrpSpPr>
            <p:nvPr/>
          </p:nvGrpSpPr>
          <p:grpSpPr bwMode="auto">
            <a:xfrm>
              <a:off x="96" y="2064"/>
              <a:ext cx="1398" cy="601"/>
              <a:chOff x="96" y="2064"/>
              <a:chExt cx="1398" cy="601"/>
            </a:xfrm>
          </p:grpSpPr>
          <p:sp>
            <p:nvSpPr>
              <p:cNvPr id="34" name="Rectangle 66"/>
              <p:cNvSpPr>
                <a:spLocks noChangeArrowheads="1"/>
              </p:cNvSpPr>
              <p:nvPr/>
            </p:nvSpPr>
            <p:spPr bwMode="auto">
              <a:xfrm>
                <a:off x="1428" y="2511"/>
                <a:ext cx="6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2</a:t>
                </a:r>
                <a:endParaRPr lang="en-US" sz="1600">
                  <a:ea typeface="MS PGothic" pitchFamily="34" charset="-128"/>
                </a:endParaRPr>
              </a:p>
            </p:txBody>
          </p:sp>
          <p:grpSp>
            <p:nvGrpSpPr>
              <p:cNvPr id="35" name="Group 26"/>
              <p:cNvGrpSpPr>
                <a:grpSpLocks/>
              </p:cNvGrpSpPr>
              <p:nvPr/>
            </p:nvGrpSpPr>
            <p:grpSpPr bwMode="auto">
              <a:xfrm>
                <a:off x="96" y="2064"/>
                <a:ext cx="1309" cy="472"/>
                <a:chOff x="96" y="2064"/>
                <a:chExt cx="1309" cy="472"/>
              </a:xfrm>
            </p:grpSpPr>
            <p:sp>
              <p:nvSpPr>
                <p:cNvPr id="36" name="Line 74"/>
                <p:cNvSpPr>
                  <a:spLocks noChangeShapeType="1"/>
                </p:cNvSpPr>
                <p:nvPr/>
              </p:nvSpPr>
              <p:spPr bwMode="auto">
                <a:xfrm>
                  <a:off x="1160" y="2310"/>
                  <a:ext cx="243" cy="2"/>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 name="Line 100"/>
                <p:cNvSpPr>
                  <a:spLocks noChangeShapeType="1"/>
                </p:cNvSpPr>
                <p:nvPr/>
              </p:nvSpPr>
              <p:spPr bwMode="auto">
                <a:xfrm>
                  <a:off x="1403" y="2211"/>
                  <a:ext cx="2" cy="22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 name="Freeform 238"/>
                <p:cNvSpPr>
                  <a:spLocks/>
                </p:cNvSpPr>
                <p:nvPr/>
              </p:nvSpPr>
              <p:spPr bwMode="auto">
                <a:xfrm>
                  <a:off x="96" y="2064"/>
                  <a:ext cx="1152" cy="472"/>
                </a:xfrm>
                <a:custGeom>
                  <a:avLst/>
                  <a:gdLst>
                    <a:gd name="T0" fmla="*/ 8080957 w 203"/>
                    <a:gd name="T1" fmla="*/ 3519964 h 172"/>
                    <a:gd name="T2" fmla="*/ 7404227 w 203"/>
                    <a:gd name="T3" fmla="*/ 3957084 h 172"/>
                    <a:gd name="T4" fmla="*/ 676729 w 203"/>
                    <a:gd name="T5" fmla="*/ 3957084 h 172"/>
                    <a:gd name="T6" fmla="*/ 0 w 203"/>
                    <a:gd name="T7" fmla="*/ 3519964 h 172"/>
                    <a:gd name="T8" fmla="*/ 0 w 203"/>
                    <a:gd name="T9" fmla="*/ 437120 h 172"/>
                    <a:gd name="T10" fmla="*/ 676729 w 203"/>
                    <a:gd name="T11" fmla="*/ 0 h 172"/>
                    <a:gd name="T12" fmla="*/ 7404227 w 203"/>
                    <a:gd name="T13" fmla="*/ 0 h 172"/>
                    <a:gd name="T14" fmla="*/ 8080957 w 203"/>
                    <a:gd name="T15" fmla="*/ 437120 h 172"/>
                    <a:gd name="T16" fmla="*/ 8080957 w 203"/>
                    <a:gd name="T17" fmla="*/ 3519964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
                    <a:gd name="T28" fmla="*/ 0 h 172"/>
                    <a:gd name="T29" fmla="*/ 203 w 20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 h="172">
                      <a:moveTo>
                        <a:pt x="203" y="153"/>
                      </a:moveTo>
                      <a:cubicBezTo>
                        <a:pt x="203" y="163"/>
                        <a:pt x="195" y="172"/>
                        <a:pt x="186" y="172"/>
                      </a:cubicBezTo>
                      <a:cubicBezTo>
                        <a:pt x="17" y="172"/>
                        <a:pt x="17" y="172"/>
                        <a:pt x="17" y="172"/>
                      </a:cubicBezTo>
                      <a:cubicBezTo>
                        <a:pt x="8" y="172"/>
                        <a:pt x="0" y="163"/>
                        <a:pt x="0" y="153"/>
                      </a:cubicBezTo>
                      <a:cubicBezTo>
                        <a:pt x="0" y="19"/>
                        <a:pt x="0" y="19"/>
                        <a:pt x="0" y="19"/>
                      </a:cubicBezTo>
                      <a:cubicBezTo>
                        <a:pt x="0" y="9"/>
                        <a:pt x="8" y="0"/>
                        <a:pt x="17" y="0"/>
                      </a:cubicBezTo>
                      <a:cubicBezTo>
                        <a:pt x="186" y="0"/>
                        <a:pt x="186" y="0"/>
                        <a:pt x="186" y="0"/>
                      </a:cubicBezTo>
                      <a:cubicBezTo>
                        <a:pt x="195" y="0"/>
                        <a:pt x="203" y="9"/>
                        <a:pt x="203" y="19"/>
                      </a:cubicBezTo>
                      <a:lnTo>
                        <a:pt x="203"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dirty="0"/>
                    <a:t>… leads to a fall in equilibrium interest rate.</a:t>
                  </a:r>
                </a:p>
              </p:txBody>
            </p:sp>
          </p:grpSp>
        </p:grpSp>
      </p:grpSp>
      <p:sp>
        <p:nvSpPr>
          <p:cNvPr id="39" name="Line 31"/>
          <p:cNvSpPr>
            <a:spLocks noChangeShapeType="1"/>
          </p:cNvSpPr>
          <p:nvPr/>
        </p:nvSpPr>
        <p:spPr bwMode="auto">
          <a:xfrm>
            <a:off x="3622278" y="4578897"/>
            <a:ext cx="2971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Box 39"/>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P spid="26" grpId="0"/>
      <p:bldP spid="27" grpId="0"/>
      <p:bldP spid="28" grpId="0" animBg="1"/>
      <p:bldP spid="30"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and Interest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333737" y="1860981"/>
            <a:ext cx="10553463" cy="4487382"/>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Anything that shifts either the supply of loanable funds curve or the demand for loanable funds curve changes the interest rate. </a:t>
            </a:r>
            <a:endParaRPr lang="en-US" sz="2600" dirty="0" smtClean="0">
              <a:solidFill>
                <a:prstClr val="black"/>
              </a:solidFill>
            </a:endParaRPr>
          </a:p>
          <a:p>
            <a:pPr marL="314325" lvl="0" indent="-219075">
              <a:spcBef>
                <a:spcPct val="20000"/>
              </a:spcBef>
              <a:buFont typeface="Arial" pitchFamily="34" charset="0"/>
              <a:buChar char="•"/>
              <a:defRPr/>
            </a:pPr>
            <a:endParaRPr lang="en-US" sz="2600" dirty="0">
              <a:solidFill>
                <a:prstClr val="black"/>
              </a:solidFill>
            </a:endParaRPr>
          </a:p>
          <a:p>
            <a:pPr marL="314325" lvl="0" indent="-219075">
              <a:spcBef>
                <a:spcPct val="20000"/>
              </a:spcBef>
              <a:buFont typeface="Arial" pitchFamily="34" charset="0"/>
              <a:buChar char="•"/>
              <a:defRPr/>
            </a:pPr>
            <a:r>
              <a:rPr lang="en-US" sz="2600" dirty="0">
                <a:solidFill>
                  <a:prstClr val="black"/>
                </a:solidFill>
              </a:rPr>
              <a:t>Historically, major changes in interest rates have been driven by many factors, including:</a:t>
            </a:r>
          </a:p>
          <a:p>
            <a:pPr marL="801688" lvl="1" indent="-295275">
              <a:spcBef>
                <a:spcPct val="20000"/>
              </a:spcBef>
              <a:buFont typeface="Arial" pitchFamily="34" charset="0"/>
              <a:buChar char="–"/>
              <a:defRPr/>
            </a:pPr>
            <a:r>
              <a:rPr lang="en-US" sz="2400" dirty="0">
                <a:solidFill>
                  <a:prstClr val="black"/>
                </a:solidFill>
              </a:rPr>
              <a:t>changes in government policy</a:t>
            </a:r>
          </a:p>
          <a:p>
            <a:pPr marL="801688" lvl="1" indent="-295275">
              <a:spcBef>
                <a:spcPct val="20000"/>
              </a:spcBef>
              <a:buFont typeface="Arial" pitchFamily="34" charset="0"/>
              <a:buChar char="–"/>
              <a:defRPr/>
            </a:pPr>
            <a:r>
              <a:rPr lang="en-US" sz="2400" dirty="0">
                <a:solidFill>
                  <a:prstClr val="black"/>
                </a:solidFill>
              </a:rPr>
              <a:t>technological innovations that created new investment opportunities</a:t>
            </a:r>
          </a:p>
          <a:p>
            <a:pPr marL="295275" lvl="0" indent="-214313">
              <a:spcBef>
                <a:spcPct val="20000"/>
              </a:spcBef>
              <a:buFont typeface="Arial" pitchFamily="34" charset="0"/>
              <a:buChar char="•"/>
              <a:defRPr/>
            </a:pPr>
            <a:endParaRPr lang="en-US" sz="2800" dirty="0">
              <a:solidFill>
                <a:prstClr val="black"/>
              </a:solidFill>
            </a:endParaRPr>
          </a:p>
          <a:p>
            <a:endParaRPr lang="en-US" dirty="0" smtClean="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and Interest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007274" y="1792923"/>
            <a:ext cx="10553463" cy="3767185"/>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However, arguably the most important factor affecting interest rates over time is changing expectations about future inflation.  </a:t>
            </a:r>
            <a:endParaRPr lang="en-US" sz="2600" dirty="0" smtClean="0">
              <a:solidFill>
                <a:prstClr val="black"/>
              </a:solidFill>
            </a:endParaRPr>
          </a:p>
          <a:p>
            <a:pPr marL="314325" lvl="0" indent="-219075">
              <a:spcBef>
                <a:spcPct val="20000"/>
              </a:spcBef>
              <a:buFont typeface="Arial" pitchFamily="34" charset="0"/>
              <a:buChar char="•"/>
              <a:defRPr/>
            </a:pPr>
            <a:endParaRPr lang="en-US" sz="2600" dirty="0">
              <a:solidFill>
                <a:prstClr val="black"/>
              </a:solidFill>
            </a:endParaRPr>
          </a:p>
          <a:p>
            <a:pPr marL="314325" lvl="0" indent="-219075">
              <a:spcBef>
                <a:spcPct val="20000"/>
              </a:spcBef>
              <a:buFont typeface="Arial" pitchFamily="34" charset="0"/>
              <a:buChar char="•"/>
              <a:defRPr/>
            </a:pPr>
            <a:r>
              <a:rPr lang="en-US" sz="2600" dirty="0">
                <a:solidFill>
                  <a:prstClr val="black"/>
                </a:solidFill>
              </a:rPr>
              <a:t>This shifts both the supply and the demand for loanable funds</a:t>
            </a:r>
            <a:r>
              <a:rPr lang="en-US" sz="2600" dirty="0" smtClean="0">
                <a:solidFill>
                  <a:prstClr val="black"/>
                </a:solidFill>
              </a:rPr>
              <a:t>.</a:t>
            </a:r>
          </a:p>
          <a:p>
            <a:pPr marL="314325" lvl="0" indent="-219075">
              <a:spcBef>
                <a:spcPct val="20000"/>
              </a:spcBef>
              <a:buFont typeface="Arial" pitchFamily="34" charset="0"/>
              <a:buChar char="•"/>
              <a:defRPr/>
            </a:pPr>
            <a:endParaRPr lang="en-US" sz="2600" dirty="0">
              <a:solidFill>
                <a:prstClr val="black"/>
              </a:solidFill>
            </a:endParaRPr>
          </a:p>
          <a:p>
            <a:pPr marL="314325" lvl="0" indent="-219075">
              <a:spcBef>
                <a:spcPct val="20000"/>
              </a:spcBef>
              <a:buFont typeface="Arial" pitchFamily="34" charset="0"/>
              <a:buChar char="•"/>
              <a:defRPr/>
            </a:pPr>
            <a:r>
              <a:rPr lang="en-US" sz="2600" dirty="0">
                <a:solidFill>
                  <a:prstClr val="black"/>
                </a:solidFill>
              </a:rPr>
              <a:t>This is the reason, for example, that interest rates today are much lower than they were in the late 1970s and early 1980s.</a:t>
            </a:r>
          </a:p>
          <a:p>
            <a:endParaRPr lang="en-US" dirty="0" smtClean="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and Interest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759839" y="2158048"/>
            <a:ext cx="8672322" cy="2911566"/>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Real interest rate = nominal interest rate </a:t>
            </a:r>
            <a:r>
              <a:rPr lang="en-US" sz="2600" dirty="0">
                <a:solidFill>
                  <a:prstClr val="black"/>
                </a:solidFill>
                <a:cs typeface="Arial" charset="0"/>
              </a:rPr>
              <a:t>- </a:t>
            </a:r>
            <a:r>
              <a:rPr lang="en-US" sz="2600" dirty="0">
                <a:solidFill>
                  <a:prstClr val="black"/>
                </a:solidFill>
              </a:rPr>
              <a:t>inflation rate</a:t>
            </a:r>
          </a:p>
          <a:p>
            <a:pPr marL="314325" lvl="0" indent="-219075">
              <a:spcBef>
                <a:spcPct val="20000"/>
              </a:spcBef>
              <a:defRPr/>
            </a:pPr>
            <a:endParaRPr lang="en-US" sz="1200" dirty="0">
              <a:solidFill>
                <a:prstClr val="black"/>
              </a:solidFill>
            </a:endParaRPr>
          </a:p>
          <a:p>
            <a:pPr marL="314325" lvl="0" indent="-219075">
              <a:spcBef>
                <a:spcPct val="20000"/>
              </a:spcBef>
              <a:buFont typeface="Arial" pitchFamily="34" charset="0"/>
              <a:buChar char="•"/>
              <a:defRPr/>
            </a:pPr>
            <a:r>
              <a:rPr lang="en-US" sz="2600" dirty="0">
                <a:solidFill>
                  <a:prstClr val="black"/>
                </a:solidFill>
              </a:rPr>
              <a:t>In the real world neither borrowers nor lenders know what the future inflation rate will be when they make a deal. Actual loan contracts, therefore, specify a nominal interest rate rather than a real interest rate.</a:t>
            </a:r>
          </a:p>
          <a:p>
            <a:pPr marL="295275" lvl="0" indent="-214313">
              <a:spcBef>
                <a:spcPct val="20000"/>
              </a:spcBef>
              <a:buFont typeface="Arial" pitchFamily="34" charset="0"/>
              <a:buChar char="•"/>
              <a:defRPr/>
            </a:pPr>
            <a:endParaRPr lang="en-US" sz="2800" dirty="0">
              <a:solidFill>
                <a:prstClr val="black"/>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Fisher Effect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664040" y="2025481"/>
            <a:ext cx="8558881" cy="1846659"/>
          </a:xfrm>
          <a:prstGeom prst="rect">
            <a:avLst/>
          </a:prstGeom>
          <a:noFill/>
        </p:spPr>
        <p:txBody>
          <a:bodyPr wrap="square" rtlCol="0">
            <a:spAutoFit/>
          </a:bodyPr>
          <a:lstStyle/>
          <a:p>
            <a:pPr marL="95250" lvl="0" fontAlgn="base">
              <a:spcBef>
                <a:spcPct val="20000"/>
              </a:spcBef>
              <a:spcAft>
                <a:spcPct val="0"/>
              </a:spcAft>
            </a:pPr>
            <a:r>
              <a:rPr lang="en-US" sz="2600" dirty="0">
                <a:solidFill>
                  <a:prstClr val="black"/>
                </a:solidFill>
              </a:rPr>
              <a:t>According to the </a:t>
            </a:r>
            <a:r>
              <a:rPr lang="en-US" sz="2600" b="1" dirty="0">
                <a:solidFill>
                  <a:prstClr val="black"/>
                </a:solidFill>
              </a:rPr>
              <a:t>Fisher effect, </a:t>
            </a:r>
            <a:r>
              <a:rPr lang="en-US" sz="2600" dirty="0">
                <a:solidFill>
                  <a:prstClr val="black"/>
                </a:solidFill>
              </a:rPr>
              <a:t>an increase in expected future inflation drives up the nominal interest rate, leaving the expected real interest rate unchanged.</a:t>
            </a:r>
          </a:p>
          <a:p>
            <a:endParaRPr lang="en-US" dirty="0" smtClean="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Fisher Effect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58" name="Line 33"/>
          <p:cNvSpPr>
            <a:spLocks noChangeShapeType="1"/>
          </p:cNvSpPr>
          <p:nvPr/>
        </p:nvSpPr>
        <p:spPr bwMode="auto">
          <a:xfrm flipV="1">
            <a:off x="7434189" y="1855464"/>
            <a:ext cx="446087" cy="97313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9" name="Line 34"/>
          <p:cNvSpPr>
            <a:spLocks noChangeShapeType="1"/>
          </p:cNvSpPr>
          <p:nvPr/>
        </p:nvSpPr>
        <p:spPr bwMode="auto">
          <a:xfrm flipH="1" flipV="1">
            <a:off x="4918001" y="1855464"/>
            <a:ext cx="315913" cy="8778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Line 7"/>
          <p:cNvSpPr>
            <a:spLocks noChangeShapeType="1"/>
          </p:cNvSpPr>
          <p:nvPr/>
        </p:nvSpPr>
        <p:spPr bwMode="auto">
          <a:xfrm flipH="1" flipV="1">
            <a:off x="6294364" y="3949377"/>
            <a:ext cx="1047750" cy="788987"/>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 name="Line 29"/>
          <p:cNvSpPr>
            <a:spLocks noChangeShapeType="1"/>
          </p:cNvSpPr>
          <p:nvPr/>
        </p:nvSpPr>
        <p:spPr bwMode="auto">
          <a:xfrm>
            <a:off x="4094089" y="4312914"/>
            <a:ext cx="4938712" cy="1338263"/>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2" name="Line 30"/>
          <p:cNvSpPr>
            <a:spLocks noChangeShapeType="1"/>
          </p:cNvSpPr>
          <p:nvPr/>
        </p:nvSpPr>
        <p:spPr bwMode="auto">
          <a:xfrm flipV="1">
            <a:off x="4287764" y="4312914"/>
            <a:ext cx="4916487" cy="109537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Oval 31"/>
          <p:cNvSpPr>
            <a:spLocks noChangeArrowheads="1"/>
          </p:cNvSpPr>
          <p:nvPr/>
        </p:nvSpPr>
        <p:spPr bwMode="auto">
          <a:xfrm>
            <a:off x="6332464" y="4881239"/>
            <a:ext cx="133350"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64" name="Freeform 32"/>
          <p:cNvSpPr>
            <a:spLocks/>
          </p:cNvSpPr>
          <p:nvPr/>
        </p:nvSpPr>
        <p:spPr bwMode="auto">
          <a:xfrm>
            <a:off x="2809801" y="1283964"/>
            <a:ext cx="6992938" cy="4824413"/>
          </a:xfrm>
          <a:custGeom>
            <a:avLst/>
            <a:gdLst>
              <a:gd name="T0" fmla="*/ 2147483647 w 2607"/>
              <a:gd name="T1" fmla="*/ 2147483647 h 1814"/>
              <a:gd name="T2" fmla="*/ 0 w 2607"/>
              <a:gd name="T3" fmla="*/ 2147483647 h 1814"/>
              <a:gd name="T4" fmla="*/ 0 w 2607"/>
              <a:gd name="T5" fmla="*/ 0 h 1814"/>
              <a:gd name="T6" fmla="*/ 0 60000 65536"/>
              <a:gd name="T7" fmla="*/ 0 60000 65536"/>
              <a:gd name="T8" fmla="*/ 0 60000 65536"/>
              <a:gd name="T9" fmla="*/ 0 w 2607"/>
              <a:gd name="T10" fmla="*/ 0 h 1814"/>
              <a:gd name="T11" fmla="*/ 2607 w 2607"/>
              <a:gd name="T12" fmla="*/ 1814 h 1814"/>
            </a:gdLst>
            <a:ahLst/>
            <a:cxnLst>
              <a:cxn ang="T6">
                <a:pos x="T0" y="T1"/>
              </a:cxn>
              <a:cxn ang="T7">
                <a:pos x="T2" y="T3"/>
              </a:cxn>
              <a:cxn ang="T8">
                <a:pos x="T4" y="T5"/>
              </a:cxn>
            </a:cxnLst>
            <a:rect l="T9" t="T10" r="T11" b="T12"/>
            <a:pathLst>
              <a:path w="2607" h="1814">
                <a:moveTo>
                  <a:pt x="2607" y="1814"/>
                </a:moveTo>
                <a:lnTo>
                  <a:pt x="0" y="1814"/>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Line 51"/>
          <p:cNvSpPr>
            <a:spLocks noChangeShapeType="1"/>
          </p:cNvSpPr>
          <p:nvPr/>
        </p:nvSpPr>
        <p:spPr bwMode="auto">
          <a:xfrm flipH="1" flipV="1">
            <a:off x="5037064" y="4192264"/>
            <a:ext cx="496887" cy="500063"/>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 name="Freeform 52"/>
          <p:cNvSpPr>
            <a:spLocks/>
          </p:cNvSpPr>
          <p:nvPr/>
        </p:nvSpPr>
        <p:spPr bwMode="auto">
          <a:xfrm>
            <a:off x="2862189" y="3677914"/>
            <a:ext cx="2562225" cy="581025"/>
          </a:xfrm>
          <a:custGeom>
            <a:avLst/>
            <a:gdLst>
              <a:gd name="T0" fmla="*/ 2147483647 w 391"/>
              <a:gd name="T1" fmla="*/ 2147483647 h 98"/>
              <a:gd name="T2" fmla="*/ 2147483647 w 391"/>
              <a:gd name="T3" fmla="*/ 2147483647 h 98"/>
              <a:gd name="T4" fmla="*/ 729598484 w 391"/>
              <a:gd name="T5" fmla="*/ 2147483647 h 98"/>
              <a:gd name="T6" fmla="*/ 0 w 391"/>
              <a:gd name="T7" fmla="*/ 2147483647 h 98"/>
              <a:gd name="T8" fmla="*/ 0 w 391"/>
              <a:gd name="T9" fmla="*/ 871267204 h 98"/>
              <a:gd name="T10" fmla="*/ 729598484 w 391"/>
              <a:gd name="T11" fmla="*/ 0 h 98"/>
              <a:gd name="T12" fmla="*/ 2147483647 w 391"/>
              <a:gd name="T13" fmla="*/ 0 h 98"/>
              <a:gd name="T14" fmla="*/ 2147483647 w 391"/>
              <a:gd name="T15" fmla="*/ 871267204 h 98"/>
              <a:gd name="T16" fmla="*/ 2147483647 w 391"/>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98"/>
              <a:gd name="T29" fmla="*/ 391 w 391"/>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98">
                <a:moveTo>
                  <a:pt x="391" y="79"/>
                </a:moveTo>
                <a:cubicBezTo>
                  <a:pt x="391" y="89"/>
                  <a:pt x="384" y="98"/>
                  <a:pt x="374" y="98"/>
                </a:cubicBezTo>
                <a:cubicBezTo>
                  <a:pt x="17" y="98"/>
                  <a:pt x="17" y="98"/>
                  <a:pt x="17" y="98"/>
                </a:cubicBezTo>
                <a:cubicBezTo>
                  <a:pt x="7" y="98"/>
                  <a:pt x="0" y="89"/>
                  <a:pt x="0" y="79"/>
                </a:cubicBezTo>
                <a:cubicBezTo>
                  <a:pt x="0" y="19"/>
                  <a:pt x="0" y="19"/>
                  <a:pt x="0" y="19"/>
                </a:cubicBezTo>
                <a:cubicBezTo>
                  <a:pt x="0" y="8"/>
                  <a:pt x="7" y="0"/>
                  <a:pt x="17" y="0"/>
                </a:cubicBezTo>
                <a:cubicBezTo>
                  <a:pt x="374" y="0"/>
                  <a:pt x="374" y="0"/>
                  <a:pt x="374" y="0"/>
                </a:cubicBezTo>
                <a:cubicBezTo>
                  <a:pt x="384" y="0"/>
                  <a:pt x="391" y="8"/>
                  <a:pt x="391" y="19"/>
                </a:cubicBezTo>
                <a:lnTo>
                  <a:pt x="391"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67" name="Rectangle 89"/>
          <p:cNvSpPr>
            <a:spLocks noChangeArrowheads="1"/>
          </p:cNvSpPr>
          <p:nvPr/>
        </p:nvSpPr>
        <p:spPr bwMode="auto">
          <a:xfrm>
            <a:off x="6446764" y="5016177"/>
            <a:ext cx="1127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E</a:t>
            </a:r>
            <a:endParaRPr lang="en-US">
              <a:ea typeface="MS PGothic" pitchFamily="34" charset="-128"/>
            </a:endParaRPr>
          </a:p>
        </p:txBody>
      </p:sp>
      <p:sp>
        <p:nvSpPr>
          <p:cNvPr id="68" name="Rectangle 90"/>
          <p:cNvSpPr>
            <a:spLocks noChangeArrowheads="1"/>
          </p:cNvSpPr>
          <p:nvPr/>
        </p:nvSpPr>
        <p:spPr bwMode="auto">
          <a:xfrm>
            <a:off x="6573764" y="5144764"/>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69" name="Rectangle 95"/>
          <p:cNvSpPr>
            <a:spLocks noChangeArrowheads="1"/>
          </p:cNvSpPr>
          <p:nvPr/>
        </p:nvSpPr>
        <p:spPr bwMode="auto">
          <a:xfrm>
            <a:off x="9237589" y="4106539"/>
            <a:ext cx="10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S</a:t>
            </a:r>
            <a:endParaRPr lang="en-US">
              <a:ea typeface="MS PGothic" pitchFamily="34" charset="-128"/>
            </a:endParaRPr>
          </a:p>
        </p:txBody>
      </p:sp>
      <p:sp>
        <p:nvSpPr>
          <p:cNvPr id="70" name="Rectangle 96"/>
          <p:cNvSpPr>
            <a:spLocks noChangeArrowheads="1"/>
          </p:cNvSpPr>
          <p:nvPr/>
        </p:nvSpPr>
        <p:spPr bwMode="auto">
          <a:xfrm>
            <a:off x="9364589" y="4235127"/>
            <a:ext cx="117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71" name="Rectangle 97"/>
          <p:cNvSpPr>
            <a:spLocks noChangeArrowheads="1"/>
          </p:cNvSpPr>
          <p:nvPr/>
        </p:nvSpPr>
        <p:spPr bwMode="auto">
          <a:xfrm>
            <a:off x="9056614" y="5533702"/>
            <a:ext cx="14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D</a:t>
            </a:r>
            <a:endParaRPr lang="en-US">
              <a:ea typeface="MS PGothic" pitchFamily="34" charset="-128"/>
            </a:endParaRPr>
          </a:p>
        </p:txBody>
      </p:sp>
      <p:sp>
        <p:nvSpPr>
          <p:cNvPr id="72" name="Rectangle 98"/>
          <p:cNvSpPr>
            <a:spLocks noChangeArrowheads="1"/>
          </p:cNvSpPr>
          <p:nvPr/>
        </p:nvSpPr>
        <p:spPr bwMode="auto">
          <a:xfrm>
            <a:off x="9232826" y="5662289"/>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73" name="Rectangle 100"/>
          <p:cNvSpPr>
            <a:spLocks noChangeArrowheads="1"/>
          </p:cNvSpPr>
          <p:nvPr/>
        </p:nvSpPr>
        <p:spPr bwMode="auto">
          <a:xfrm>
            <a:off x="2581201" y="4816152"/>
            <a:ext cx="117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4</a:t>
            </a:r>
            <a:endParaRPr lang="en-US">
              <a:ea typeface="MS PGothic" pitchFamily="34" charset="-128"/>
            </a:endParaRPr>
          </a:p>
        </p:txBody>
      </p:sp>
      <p:sp>
        <p:nvSpPr>
          <p:cNvPr id="74" name="Rectangle 101"/>
          <p:cNvSpPr>
            <a:spLocks noChangeArrowheads="1"/>
          </p:cNvSpPr>
          <p:nvPr/>
        </p:nvSpPr>
        <p:spPr bwMode="auto">
          <a:xfrm>
            <a:off x="2581201" y="6206802"/>
            <a:ext cx="117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75" name="Rectangle 117"/>
          <p:cNvSpPr>
            <a:spLocks noChangeArrowheads="1"/>
          </p:cNvSpPr>
          <p:nvPr/>
        </p:nvSpPr>
        <p:spPr bwMode="auto">
          <a:xfrm>
            <a:off x="6261026" y="6156002"/>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Q*</a:t>
            </a:r>
            <a:endParaRPr lang="en-US">
              <a:ea typeface="MS PGothic" pitchFamily="34" charset="-128"/>
            </a:endParaRPr>
          </a:p>
        </p:txBody>
      </p:sp>
      <p:sp>
        <p:nvSpPr>
          <p:cNvPr id="76" name="Rectangle 98"/>
          <p:cNvSpPr>
            <a:spLocks noChangeArrowheads="1"/>
          </p:cNvSpPr>
          <p:nvPr/>
        </p:nvSpPr>
        <p:spPr bwMode="auto">
          <a:xfrm>
            <a:off x="1755701" y="1296664"/>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ea typeface="MS PGothic" pitchFamily="34" charset="-128"/>
              </a:rPr>
              <a:t>Nominal</a:t>
            </a:r>
          </a:p>
          <a:p>
            <a:r>
              <a:rPr lang="en-US" sz="1600" b="1">
                <a:solidFill>
                  <a:srgbClr val="000000"/>
                </a:solidFill>
                <a:ea typeface="MS PGothic" pitchFamily="34" charset="-128"/>
              </a:rPr>
              <a:t>Interest rate</a:t>
            </a:r>
            <a:endParaRPr lang="en-US" sz="1600" b="1">
              <a:ea typeface="MS PGothic" pitchFamily="34" charset="-128"/>
            </a:endParaRPr>
          </a:p>
        </p:txBody>
      </p:sp>
      <p:sp>
        <p:nvSpPr>
          <p:cNvPr id="77" name="Rectangle 20"/>
          <p:cNvSpPr>
            <a:spLocks noChangeArrowheads="1"/>
          </p:cNvSpPr>
          <p:nvPr/>
        </p:nvSpPr>
        <p:spPr bwMode="auto">
          <a:xfrm>
            <a:off x="2862189" y="3671564"/>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ea typeface="MS PGothic" pitchFamily="34" charset="-128"/>
              </a:rPr>
              <a:t>Demand for loanable funds</a:t>
            </a:r>
          </a:p>
          <a:p>
            <a:pPr algn="ctr"/>
            <a:r>
              <a:rPr lang="en-US" sz="1600" i="1">
                <a:ea typeface="MS PGothic" pitchFamily="34" charset="-128"/>
              </a:rPr>
              <a:t>at 0% expected inflation</a:t>
            </a:r>
          </a:p>
        </p:txBody>
      </p:sp>
      <p:grpSp>
        <p:nvGrpSpPr>
          <p:cNvPr id="78" name="Group 21"/>
          <p:cNvGrpSpPr>
            <a:grpSpLocks/>
          </p:cNvGrpSpPr>
          <p:nvPr/>
        </p:nvGrpSpPr>
        <p:grpSpPr bwMode="auto">
          <a:xfrm>
            <a:off x="3319389" y="1239514"/>
            <a:ext cx="2562225" cy="669925"/>
            <a:chOff x="1104" y="506"/>
            <a:chExt cx="1614" cy="422"/>
          </a:xfrm>
        </p:grpSpPr>
        <p:sp>
          <p:nvSpPr>
            <p:cNvPr id="79" name="Freeform 35"/>
            <p:cNvSpPr>
              <a:spLocks/>
            </p:cNvSpPr>
            <p:nvPr/>
          </p:nvSpPr>
          <p:spPr bwMode="auto">
            <a:xfrm>
              <a:off x="1104" y="506"/>
              <a:ext cx="1614" cy="422"/>
            </a:xfrm>
            <a:custGeom>
              <a:avLst/>
              <a:gdLst>
                <a:gd name="T0" fmla="*/ 10570519 w 391"/>
                <a:gd name="T1" fmla="*/ 2276971 h 99"/>
                <a:gd name="T2" fmla="*/ 10110930 w 391"/>
                <a:gd name="T3" fmla="*/ 2853419 h 99"/>
                <a:gd name="T4" fmla="*/ 459590 w 391"/>
                <a:gd name="T5" fmla="*/ 2853419 h 99"/>
                <a:gd name="T6" fmla="*/ 0 w 391"/>
                <a:gd name="T7" fmla="*/ 2276971 h 99"/>
                <a:gd name="T8" fmla="*/ 0 w 391"/>
                <a:gd name="T9" fmla="*/ 547624 h 99"/>
                <a:gd name="T10" fmla="*/ 459590 w 391"/>
                <a:gd name="T11" fmla="*/ 0 h 99"/>
                <a:gd name="T12" fmla="*/ 10110930 w 391"/>
                <a:gd name="T13" fmla="*/ 0 h 99"/>
                <a:gd name="T14" fmla="*/ 10570519 w 391"/>
                <a:gd name="T15" fmla="*/ 547624 h 99"/>
                <a:gd name="T16" fmla="*/ 10570519 w 391"/>
                <a:gd name="T17" fmla="*/ 227697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99"/>
                <a:gd name="T29" fmla="*/ 391 w 391"/>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99">
                  <a:moveTo>
                    <a:pt x="391" y="79"/>
                  </a:moveTo>
                  <a:cubicBezTo>
                    <a:pt x="391" y="90"/>
                    <a:pt x="384" y="99"/>
                    <a:pt x="374" y="99"/>
                  </a:cubicBezTo>
                  <a:cubicBezTo>
                    <a:pt x="17" y="99"/>
                    <a:pt x="17" y="99"/>
                    <a:pt x="17" y="99"/>
                  </a:cubicBezTo>
                  <a:cubicBezTo>
                    <a:pt x="7" y="99"/>
                    <a:pt x="0" y="90"/>
                    <a:pt x="0" y="79"/>
                  </a:cubicBezTo>
                  <a:cubicBezTo>
                    <a:pt x="0" y="19"/>
                    <a:pt x="0" y="19"/>
                    <a:pt x="0" y="19"/>
                  </a:cubicBezTo>
                  <a:cubicBezTo>
                    <a:pt x="0" y="9"/>
                    <a:pt x="7" y="0"/>
                    <a:pt x="17" y="0"/>
                  </a:cubicBezTo>
                  <a:cubicBezTo>
                    <a:pt x="374" y="0"/>
                    <a:pt x="374" y="0"/>
                    <a:pt x="374" y="0"/>
                  </a:cubicBezTo>
                  <a:cubicBezTo>
                    <a:pt x="384" y="0"/>
                    <a:pt x="391" y="9"/>
                    <a:pt x="391" y="19"/>
                  </a:cubicBezTo>
                  <a:lnTo>
                    <a:pt x="391"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80" name="Rectangle 23"/>
            <p:cNvSpPr>
              <a:spLocks noChangeArrowheads="1"/>
            </p:cNvSpPr>
            <p:nvPr/>
          </p:nvSpPr>
          <p:spPr bwMode="auto">
            <a:xfrm>
              <a:off x="1138" y="528"/>
              <a:ext cx="15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ea typeface="MS PGothic" pitchFamily="34" charset="-128"/>
                </a:rPr>
                <a:t>Demand for loanable funds</a:t>
              </a:r>
            </a:p>
            <a:p>
              <a:pPr algn="ctr"/>
              <a:r>
                <a:rPr lang="en-US" sz="1600" i="1">
                  <a:ea typeface="MS PGothic" pitchFamily="34" charset="-128"/>
                </a:rPr>
                <a:t>at 10% expected inflation</a:t>
              </a:r>
            </a:p>
          </p:txBody>
        </p:sp>
      </p:grpSp>
      <p:grpSp>
        <p:nvGrpSpPr>
          <p:cNvPr id="81" name="Group 24"/>
          <p:cNvGrpSpPr>
            <a:grpSpLocks/>
          </p:cNvGrpSpPr>
          <p:nvPr/>
        </p:nvGrpSpPr>
        <p:grpSpPr bwMode="auto">
          <a:xfrm>
            <a:off x="6900789" y="1274439"/>
            <a:ext cx="2490787" cy="598488"/>
            <a:chOff x="3360" y="554"/>
            <a:chExt cx="1569" cy="377"/>
          </a:xfrm>
        </p:grpSpPr>
        <p:sp>
          <p:nvSpPr>
            <p:cNvPr id="82" name="Freeform 68"/>
            <p:cNvSpPr>
              <a:spLocks/>
            </p:cNvSpPr>
            <p:nvPr/>
          </p:nvSpPr>
          <p:spPr bwMode="auto">
            <a:xfrm>
              <a:off x="3360" y="554"/>
              <a:ext cx="1569" cy="377"/>
            </a:xfrm>
            <a:custGeom>
              <a:avLst/>
              <a:gdLst>
                <a:gd name="T0" fmla="*/ 10286872 w 380"/>
                <a:gd name="T1" fmla="*/ 2261274 h 98"/>
                <a:gd name="T2" fmla="*/ 9826668 w 380"/>
                <a:gd name="T3" fmla="*/ 2805126 h 98"/>
                <a:gd name="T4" fmla="*/ 460204 w 380"/>
                <a:gd name="T5" fmla="*/ 2805126 h 98"/>
                <a:gd name="T6" fmla="*/ 0 w 380"/>
                <a:gd name="T7" fmla="*/ 2261274 h 98"/>
                <a:gd name="T8" fmla="*/ 0 w 380"/>
                <a:gd name="T9" fmla="*/ 543852 h 98"/>
                <a:gd name="T10" fmla="*/ 460204 w 380"/>
                <a:gd name="T11" fmla="*/ 0 h 98"/>
                <a:gd name="T12" fmla="*/ 9826668 w 380"/>
                <a:gd name="T13" fmla="*/ 0 h 98"/>
                <a:gd name="T14" fmla="*/ 10286872 w 380"/>
                <a:gd name="T15" fmla="*/ 543852 h 98"/>
                <a:gd name="T16" fmla="*/ 10286872 w 380"/>
                <a:gd name="T17" fmla="*/ 2261274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98"/>
                <a:gd name="T29" fmla="*/ 380 w 380"/>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98">
                  <a:moveTo>
                    <a:pt x="380" y="79"/>
                  </a:moveTo>
                  <a:cubicBezTo>
                    <a:pt x="380" y="89"/>
                    <a:pt x="372" y="98"/>
                    <a:pt x="363" y="98"/>
                  </a:cubicBezTo>
                  <a:cubicBezTo>
                    <a:pt x="17" y="98"/>
                    <a:pt x="17" y="98"/>
                    <a:pt x="17" y="98"/>
                  </a:cubicBezTo>
                  <a:cubicBezTo>
                    <a:pt x="8" y="98"/>
                    <a:pt x="0" y="89"/>
                    <a:pt x="0" y="79"/>
                  </a:cubicBezTo>
                  <a:cubicBezTo>
                    <a:pt x="0" y="19"/>
                    <a:pt x="0" y="19"/>
                    <a:pt x="0" y="19"/>
                  </a:cubicBezTo>
                  <a:cubicBezTo>
                    <a:pt x="0" y="8"/>
                    <a:pt x="8" y="0"/>
                    <a:pt x="17" y="0"/>
                  </a:cubicBezTo>
                  <a:cubicBezTo>
                    <a:pt x="363" y="0"/>
                    <a:pt x="363" y="0"/>
                    <a:pt x="363" y="0"/>
                  </a:cubicBezTo>
                  <a:cubicBezTo>
                    <a:pt x="372" y="0"/>
                    <a:pt x="380" y="8"/>
                    <a:pt x="380" y="19"/>
                  </a:cubicBezTo>
                  <a:lnTo>
                    <a:pt x="380"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83" name="Rectangle 26"/>
            <p:cNvSpPr>
              <a:spLocks noChangeArrowheads="1"/>
            </p:cNvSpPr>
            <p:nvPr/>
          </p:nvSpPr>
          <p:spPr bwMode="auto">
            <a:xfrm>
              <a:off x="3408" y="554"/>
              <a:ext cx="14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ea typeface="MS PGothic" pitchFamily="34" charset="-128"/>
                </a:rPr>
                <a:t>Supply of loanable funds</a:t>
              </a:r>
            </a:p>
            <a:p>
              <a:pPr algn="ctr"/>
              <a:r>
                <a:rPr lang="en-US" sz="1600" i="1">
                  <a:ea typeface="MS PGothic" pitchFamily="34" charset="-128"/>
                </a:rPr>
                <a:t>at 10% expected inflation</a:t>
              </a:r>
            </a:p>
          </p:txBody>
        </p:sp>
      </p:grpSp>
      <p:sp>
        <p:nvSpPr>
          <p:cNvPr id="84" name="Line 27"/>
          <p:cNvSpPr>
            <a:spLocks noChangeShapeType="1"/>
          </p:cNvSpPr>
          <p:nvPr/>
        </p:nvSpPr>
        <p:spPr bwMode="auto">
          <a:xfrm flipV="1">
            <a:off x="6380089" y="3119114"/>
            <a:ext cx="0" cy="3022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7"/>
          <p:cNvSpPr>
            <a:spLocks noChangeShapeType="1"/>
          </p:cNvSpPr>
          <p:nvPr/>
        </p:nvSpPr>
        <p:spPr bwMode="auto">
          <a:xfrm>
            <a:off x="3570214" y="2272977"/>
            <a:ext cx="4946650" cy="135255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 name="Line 28"/>
          <p:cNvSpPr>
            <a:spLocks noChangeShapeType="1"/>
          </p:cNvSpPr>
          <p:nvPr/>
        </p:nvSpPr>
        <p:spPr bwMode="auto">
          <a:xfrm flipV="1">
            <a:off x="4287764" y="2422202"/>
            <a:ext cx="4941887" cy="108585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7" name="Line 81"/>
          <p:cNvSpPr>
            <a:spLocks noChangeShapeType="1"/>
          </p:cNvSpPr>
          <p:nvPr/>
        </p:nvSpPr>
        <p:spPr bwMode="auto">
          <a:xfrm flipV="1">
            <a:off x="2492301" y="3279452"/>
            <a:ext cx="3175" cy="1543050"/>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8" name="Line 83"/>
          <p:cNvSpPr>
            <a:spLocks noChangeShapeType="1"/>
          </p:cNvSpPr>
          <p:nvPr/>
        </p:nvSpPr>
        <p:spPr bwMode="auto">
          <a:xfrm flipV="1">
            <a:off x="8391451" y="2873052"/>
            <a:ext cx="3175" cy="15144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9" name="Line 85"/>
          <p:cNvSpPr>
            <a:spLocks noChangeShapeType="1"/>
          </p:cNvSpPr>
          <p:nvPr/>
        </p:nvSpPr>
        <p:spPr bwMode="auto">
          <a:xfrm flipV="1">
            <a:off x="8083476" y="3774752"/>
            <a:ext cx="3175" cy="15128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0" name="Rectangle 87"/>
          <p:cNvSpPr>
            <a:spLocks noChangeArrowheads="1"/>
          </p:cNvSpPr>
          <p:nvPr/>
        </p:nvSpPr>
        <p:spPr bwMode="auto">
          <a:xfrm>
            <a:off x="6327701" y="2630164"/>
            <a:ext cx="112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E</a:t>
            </a:r>
            <a:endParaRPr lang="en-US">
              <a:ea typeface="MS PGothic" pitchFamily="34" charset="-128"/>
            </a:endParaRPr>
          </a:p>
        </p:txBody>
      </p:sp>
      <p:sp>
        <p:nvSpPr>
          <p:cNvPr id="91" name="Rectangle 88"/>
          <p:cNvSpPr>
            <a:spLocks noChangeArrowheads="1"/>
          </p:cNvSpPr>
          <p:nvPr/>
        </p:nvSpPr>
        <p:spPr bwMode="auto">
          <a:xfrm>
            <a:off x="6454701" y="2758752"/>
            <a:ext cx="234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10</a:t>
            </a:r>
            <a:endParaRPr lang="en-US">
              <a:ea typeface="MS PGothic" pitchFamily="34" charset="-128"/>
            </a:endParaRPr>
          </a:p>
        </p:txBody>
      </p:sp>
      <p:sp>
        <p:nvSpPr>
          <p:cNvPr id="92" name="Rectangle 91"/>
          <p:cNvSpPr>
            <a:spLocks noChangeArrowheads="1"/>
          </p:cNvSpPr>
          <p:nvPr/>
        </p:nvSpPr>
        <p:spPr bwMode="auto">
          <a:xfrm>
            <a:off x="9293151" y="2265039"/>
            <a:ext cx="10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S</a:t>
            </a:r>
            <a:endParaRPr lang="en-US">
              <a:ea typeface="MS PGothic" pitchFamily="34" charset="-128"/>
            </a:endParaRPr>
          </a:p>
        </p:txBody>
      </p:sp>
      <p:sp>
        <p:nvSpPr>
          <p:cNvPr id="93" name="Rectangle 92"/>
          <p:cNvSpPr>
            <a:spLocks noChangeArrowheads="1"/>
          </p:cNvSpPr>
          <p:nvPr/>
        </p:nvSpPr>
        <p:spPr bwMode="auto">
          <a:xfrm>
            <a:off x="9420151" y="2393627"/>
            <a:ext cx="234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10</a:t>
            </a:r>
            <a:endParaRPr lang="en-US">
              <a:ea typeface="MS PGothic" pitchFamily="34" charset="-128"/>
            </a:endParaRPr>
          </a:p>
        </p:txBody>
      </p:sp>
      <p:sp>
        <p:nvSpPr>
          <p:cNvPr id="94" name="Rectangle 93"/>
          <p:cNvSpPr>
            <a:spLocks noChangeArrowheads="1"/>
          </p:cNvSpPr>
          <p:nvPr/>
        </p:nvSpPr>
        <p:spPr bwMode="auto">
          <a:xfrm>
            <a:off x="8561314" y="3525514"/>
            <a:ext cx="14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D</a:t>
            </a:r>
            <a:endParaRPr lang="en-US">
              <a:ea typeface="MS PGothic" pitchFamily="34" charset="-128"/>
            </a:endParaRPr>
          </a:p>
        </p:txBody>
      </p:sp>
      <p:sp>
        <p:nvSpPr>
          <p:cNvPr id="95" name="Rectangle 94"/>
          <p:cNvSpPr>
            <a:spLocks noChangeArrowheads="1"/>
          </p:cNvSpPr>
          <p:nvPr/>
        </p:nvSpPr>
        <p:spPr bwMode="auto">
          <a:xfrm>
            <a:off x="8732764" y="3654102"/>
            <a:ext cx="234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10</a:t>
            </a:r>
            <a:endParaRPr lang="en-US">
              <a:ea typeface="MS PGothic" pitchFamily="34" charset="-128"/>
            </a:endParaRPr>
          </a:p>
        </p:txBody>
      </p:sp>
      <p:sp>
        <p:nvSpPr>
          <p:cNvPr id="96" name="Rectangle 99"/>
          <p:cNvSpPr>
            <a:spLocks noChangeArrowheads="1"/>
          </p:cNvSpPr>
          <p:nvPr/>
        </p:nvSpPr>
        <p:spPr bwMode="auto">
          <a:xfrm>
            <a:off x="2273226" y="2919089"/>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14%</a:t>
            </a:r>
            <a:endParaRPr lang="en-US">
              <a:ea typeface="MS PGothic" pitchFamily="34" charset="-128"/>
            </a:endParaRPr>
          </a:p>
        </p:txBody>
      </p:sp>
      <p:sp>
        <p:nvSpPr>
          <p:cNvPr id="97" name="Oval 102"/>
          <p:cNvSpPr>
            <a:spLocks noChangeArrowheads="1"/>
          </p:cNvSpPr>
          <p:nvPr/>
        </p:nvSpPr>
        <p:spPr bwMode="auto">
          <a:xfrm>
            <a:off x="6332464" y="2976239"/>
            <a:ext cx="133350"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98" name="Line 43"/>
          <p:cNvSpPr>
            <a:spLocks noChangeShapeType="1"/>
          </p:cNvSpPr>
          <p:nvPr/>
        </p:nvSpPr>
        <p:spPr bwMode="auto">
          <a:xfrm>
            <a:off x="2889176" y="3034977"/>
            <a:ext cx="3352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44"/>
          <p:cNvSpPr>
            <a:spLocks noChangeShapeType="1"/>
          </p:cNvSpPr>
          <p:nvPr/>
        </p:nvSpPr>
        <p:spPr bwMode="auto">
          <a:xfrm>
            <a:off x="2878064" y="4935214"/>
            <a:ext cx="3352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45"/>
          <p:cNvSpPr>
            <a:spLocks noChangeShapeType="1"/>
          </p:cNvSpPr>
          <p:nvPr/>
        </p:nvSpPr>
        <p:spPr bwMode="auto">
          <a:xfrm flipV="1">
            <a:off x="6367389" y="4989189"/>
            <a:ext cx="0" cy="1120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Freeform 103"/>
          <p:cNvSpPr>
            <a:spLocks/>
          </p:cNvSpPr>
          <p:nvPr/>
        </p:nvSpPr>
        <p:spPr bwMode="auto">
          <a:xfrm>
            <a:off x="6048301" y="3606477"/>
            <a:ext cx="1727200" cy="839787"/>
          </a:xfrm>
          <a:custGeom>
            <a:avLst/>
            <a:gdLst>
              <a:gd name="T0" fmla="*/ 2147483647 w 276"/>
              <a:gd name="T1" fmla="*/ 2147483647 h 137"/>
              <a:gd name="T2" fmla="*/ 2147483647 w 276"/>
              <a:gd name="T3" fmla="*/ 2147483647 h 137"/>
              <a:gd name="T4" fmla="*/ 729934439 w 276"/>
              <a:gd name="T5" fmla="*/ 2147483647 h 137"/>
              <a:gd name="T6" fmla="*/ 0 w 276"/>
              <a:gd name="T7" fmla="*/ 2147483647 h 137"/>
              <a:gd name="T8" fmla="*/ 0 w 276"/>
              <a:gd name="T9" fmla="*/ 915656744 h 137"/>
              <a:gd name="T10" fmla="*/ 729934439 w 276"/>
              <a:gd name="T11" fmla="*/ 0 h 137"/>
              <a:gd name="T12" fmla="*/ 2147483647 w 276"/>
              <a:gd name="T13" fmla="*/ 0 h 137"/>
              <a:gd name="T14" fmla="*/ 2147483647 w 276"/>
              <a:gd name="T15" fmla="*/ 915656744 h 137"/>
              <a:gd name="T16" fmla="*/ 2147483647 w 276"/>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137"/>
              <a:gd name="T29" fmla="*/ 276 w 276"/>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137">
                <a:moveTo>
                  <a:pt x="276" y="118"/>
                </a:moveTo>
                <a:cubicBezTo>
                  <a:pt x="276" y="128"/>
                  <a:pt x="268" y="137"/>
                  <a:pt x="259" y="137"/>
                </a:cubicBezTo>
                <a:cubicBezTo>
                  <a:pt x="17" y="137"/>
                  <a:pt x="17" y="137"/>
                  <a:pt x="17" y="137"/>
                </a:cubicBezTo>
                <a:cubicBezTo>
                  <a:pt x="8" y="137"/>
                  <a:pt x="0" y="128"/>
                  <a:pt x="0" y="118"/>
                </a:cubicBezTo>
                <a:cubicBezTo>
                  <a:pt x="0" y="20"/>
                  <a:pt x="0" y="20"/>
                  <a:pt x="0" y="20"/>
                </a:cubicBezTo>
                <a:cubicBezTo>
                  <a:pt x="0" y="9"/>
                  <a:pt x="8" y="0"/>
                  <a:pt x="17" y="0"/>
                </a:cubicBezTo>
                <a:cubicBezTo>
                  <a:pt x="259" y="0"/>
                  <a:pt x="259" y="0"/>
                  <a:pt x="259" y="0"/>
                </a:cubicBezTo>
                <a:cubicBezTo>
                  <a:pt x="268" y="0"/>
                  <a:pt x="276" y="9"/>
                  <a:pt x="276" y="20"/>
                </a:cubicBezTo>
                <a:lnTo>
                  <a:pt x="276" y="11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102" name="Rectangle 47"/>
          <p:cNvSpPr>
            <a:spLocks noChangeArrowheads="1"/>
          </p:cNvSpPr>
          <p:nvPr/>
        </p:nvSpPr>
        <p:spPr bwMode="auto">
          <a:xfrm>
            <a:off x="5986389" y="3595364"/>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ea typeface="MS PGothic" pitchFamily="34" charset="-128"/>
              </a:rPr>
              <a:t>Supply of loanable</a:t>
            </a:r>
          </a:p>
          <a:p>
            <a:pPr algn="ctr"/>
            <a:r>
              <a:rPr lang="en-US" sz="1600" i="1">
                <a:ea typeface="MS PGothic" pitchFamily="34" charset="-128"/>
              </a:rPr>
              <a:t>funds at 0%</a:t>
            </a:r>
          </a:p>
          <a:p>
            <a:pPr algn="ctr"/>
            <a:r>
              <a:rPr lang="en-US" sz="1600" i="1">
                <a:ea typeface="MS PGothic" pitchFamily="34" charset="-128"/>
              </a:rPr>
              <a:t>expected inflation</a:t>
            </a:r>
          </a:p>
        </p:txBody>
      </p:sp>
      <p:sp>
        <p:nvSpPr>
          <p:cNvPr id="3" name="Rectangle 2"/>
          <p:cNvSpPr/>
          <p:nvPr/>
        </p:nvSpPr>
        <p:spPr>
          <a:xfrm>
            <a:off x="7951777" y="6106160"/>
            <a:ext cx="2215607" cy="307777"/>
          </a:xfrm>
          <a:prstGeom prst="rect">
            <a:avLst/>
          </a:prstGeom>
        </p:spPr>
        <p:txBody>
          <a:bodyPr wrap="none">
            <a:spAutoFit/>
          </a:bodyPr>
          <a:lstStyle/>
          <a:p>
            <a:r>
              <a:rPr lang="en-US" sz="1400" b="1" dirty="0">
                <a:solidFill>
                  <a:srgbClr val="000000"/>
                </a:solidFill>
                <a:ea typeface="MS PGothic" pitchFamily="34" charset="-128"/>
              </a:rPr>
              <a:t>Quantity of loanable funds </a:t>
            </a:r>
            <a:endParaRPr lang="en-US" sz="1400" b="1" dirty="0">
              <a:ea typeface="MS PGothic" pitchFamily="34" charset="-128"/>
            </a:endParaRPr>
          </a:p>
        </p:txBody>
      </p:sp>
      <p:sp>
        <p:nvSpPr>
          <p:cNvPr id="54" name="TextBox 53"/>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left)">
                                      <p:cBhvr>
                                        <p:cTn id="15" dur="500"/>
                                        <p:tgtEl>
                                          <p:spTgt spid="9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down)">
                                      <p:cBhvr>
                                        <p:cTn id="18" dur="500"/>
                                        <p:tgtEl>
                                          <p:spTgt spid="8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down)">
                                      <p:cBhvr>
                                        <p:cTn id="31" dur="500"/>
                                        <p:tgtEl>
                                          <p:spTgt spid="89"/>
                                        </p:tgtEl>
                                      </p:cBhvr>
                                    </p:animEffect>
                                  </p:childTnLst>
                                </p:cTn>
                              </p:par>
                            </p:childTnLst>
                          </p:cTn>
                        </p:par>
                        <p:par>
                          <p:cTn id="32" fill="hold">
                            <p:stCondLst>
                              <p:cond delay="500"/>
                            </p:stCondLst>
                            <p:childTnLst>
                              <p:par>
                                <p:cTn id="33" presetID="18" presetClass="entr" presetSubtype="12"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strips(downLeft)">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down)">
                                      <p:cBhvr>
                                        <p:cTn id="46" dur="500"/>
                                        <p:tgtEl>
                                          <p:spTgt spid="88"/>
                                        </p:tgtEl>
                                      </p:cBhvr>
                                    </p:animEffect>
                                  </p:childTnLst>
                                </p:cTn>
                              </p:par>
                            </p:childTnLst>
                          </p:cTn>
                        </p:par>
                        <p:par>
                          <p:cTn id="47" fill="hold">
                            <p:stCondLst>
                              <p:cond delay="500"/>
                            </p:stCondLst>
                            <p:childTnLst>
                              <p:par>
                                <p:cTn id="48" presetID="18" presetClass="entr" presetSubtype="12" fill="hold" grpId="0" nodeType="after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strips(downLeft)">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down)">
                                      <p:cBhvr>
                                        <p:cTn id="69" dur="500"/>
                                        <p:tgtEl>
                                          <p:spTgt spid="58"/>
                                        </p:tgtEl>
                                      </p:cBhvr>
                                    </p:animEffect>
                                  </p:childTnLst>
                                </p:cTn>
                              </p:par>
                              <p:par>
                                <p:cTn id="70" presetID="22" presetClass="entr" presetSubtype="4"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down)">
                                      <p:cBhvr>
                                        <p:cTn id="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84" grpId="0" animBg="1"/>
      <p:bldP spid="85" grpId="0" animBg="1"/>
      <p:bldP spid="86" grpId="0" animBg="1"/>
      <p:bldP spid="87" grpId="0" animBg="1"/>
      <p:bldP spid="88" grpId="0" animBg="1"/>
      <p:bldP spid="89" grpId="0" animBg="1"/>
      <p:bldP spid="90" grpId="0"/>
      <p:bldP spid="91" grpId="0"/>
      <p:bldP spid="92" grpId="0"/>
      <p:bldP spid="93" grpId="0"/>
      <p:bldP spid="94" grpId="0"/>
      <p:bldP spid="95" grpId="0"/>
      <p:bldP spid="96" grpId="0"/>
      <p:bldP spid="97" grpId="0" animBg="1"/>
      <p:bldP spid="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Reconciling the </a:t>
            </a:r>
            <a:r>
              <a:rPr lang="en-US" sz="3200" dirty="0" smtClean="0"/>
              <a:t>Two </a:t>
            </a:r>
            <a:r>
              <a:rPr lang="en-US" sz="3200" dirty="0"/>
              <a:t>Interest Rate Models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007274" y="1407903"/>
            <a:ext cx="10553463" cy="4942892"/>
          </a:xfrm>
          <a:prstGeom prst="rect">
            <a:avLst/>
          </a:prstGeom>
          <a:noFill/>
        </p:spPr>
        <p:txBody>
          <a:bodyPr wrap="square" rtlCol="0">
            <a:spAutoFit/>
          </a:bodyPr>
          <a:lstStyle/>
          <a:p>
            <a:pPr marL="80962" lvl="0">
              <a:spcBef>
                <a:spcPct val="20000"/>
              </a:spcBef>
              <a:defRPr/>
            </a:pPr>
            <a:r>
              <a:rPr lang="en-US" sz="2600" dirty="0">
                <a:solidFill>
                  <a:prstClr val="black"/>
                </a:solidFill>
              </a:rPr>
              <a:t>The Interest Rate in the Short </a:t>
            </a:r>
            <a:r>
              <a:rPr lang="en-US" sz="2600" dirty="0" smtClean="0">
                <a:solidFill>
                  <a:prstClr val="black"/>
                </a:solidFill>
              </a:rPr>
              <a:t>Run</a:t>
            </a:r>
          </a:p>
          <a:p>
            <a:pPr marL="80962" lvl="0">
              <a:spcBef>
                <a:spcPct val="20000"/>
              </a:spcBef>
              <a:defRPr/>
            </a:pPr>
            <a:endParaRPr lang="en-US" sz="26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According to the liquidity preference model, a fall in the interest rate leads to a rise in investment spending, I, which leads to a rise in real GDP and </a:t>
            </a:r>
            <a:br>
              <a:rPr lang="en-US" sz="2400" dirty="0">
                <a:solidFill>
                  <a:prstClr val="black"/>
                </a:solidFill>
              </a:rPr>
            </a:br>
            <a:r>
              <a:rPr lang="en-US" sz="2400" dirty="0">
                <a:solidFill>
                  <a:prstClr val="black"/>
                </a:solidFill>
              </a:rPr>
              <a:t>consumer spending, C.  </a:t>
            </a:r>
            <a:endParaRPr lang="en-US" sz="2400" dirty="0" smtClean="0">
              <a:solidFill>
                <a:prstClr val="black"/>
              </a:solidFill>
            </a:endParaRPr>
          </a:p>
          <a:p>
            <a:pPr marL="804863" lvl="1" indent="-300038">
              <a:spcBef>
                <a:spcPct val="20000"/>
              </a:spcBef>
              <a:buFont typeface="Arial" pitchFamily="34" charset="0"/>
              <a:buChar char="–"/>
              <a:defRPr/>
            </a:pPr>
            <a:endParaRPr lang="en-US" sz="24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Increasing GDP also leads to an increase in Saving because of the savings-investment spending identity</a:t>
            </a:r>
            <a:r>
              <a:rPr lang="en-US" sz="2400" dirty="0" smtClean="0">
                <a:solidFill>
                  <a:prstClr val="black"/>
                </a:solidFill>
              </a:rPr>
              <a:t>.</a:t>
            </a:r>
          </a:p>
          <a:p>
            <a:pPr marL="804863" lvl="1" indent="-300038">
              <a:spcBef>
                <a:spcPct val="20000"/>
              </a:spcBef>
              <a:buFont typeface="Arial" pitchFamily="34" charset="0"/>
              <a:buChar char="–"/>
              <a:defRPr/>
            </a:pPr>
            <a:endParaRPr lang="en-US" sz="24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After a decrease in the interest rate, the quantity of savings supplied rises exactly enough to match the quantity of savings demanded.</a:t>
            </a:r>
          </a:p>
          <a:p>
            <a:endParaRPr lang="en-US" dirty="0" smtClean="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Short-run Determination of </a:t>
            </a:r>
            <a:r>
              <a:rPr lang="en-US" sz="3200" dirty="0" smtClean="0"/>
              <a:t>the </a:t>
            </a:r>
            <a:r>
              <a:rPr lang="en-US" sz="3200" dirty="0"/>
              <a:t>Interest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pic>
        <p:nvPicPr>
          <p:cNvPr id="14" name="Picture 1" descr="Krug_AP_2e_Econ_fig_29_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90687"/>
            <a:ext cx="10555652" cy="393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Reconciling </a:t>
            </a:r>
            <a:r>
              <a:rPr lang="en-US" sz="3200" dirty="0" smtClean="0"/>
              <a:t>the </a:t>
            </a:r>
            <a:r>
              <a:rPr lang="en-US" sz="3200" dirty="0"/>
              <a:t>Two Interest Rate Models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2817957" y="2179625"/>
            <a:ext cx="6283514" cy="2320635"/>
          </a:xfrm>
          <a:prstGeom prst="rect">
            <a:avLst/>
          </a:prstGeom>
          <a:noFill/>
        </p:spPr>
        <p:txBody>
          <a:bodyPr wrap="square" rtlCol="0">
            <a:spAutoFit/>
          </a:bodyPr>
          <a:lstStyle/>
          <a:p>
            <a:pPr marL="95250" lvl="0">
              <a:spcBef>
                <a:spcPct val="20000"/>
              </a:spcBef>
              <a:defRPr/>
            </a:pPr>
            <a:r>
              <a:rPr lang="en-US" sz="2600" dirty="0">
                <a:solidFill>
                  <a:prstClr val="black"/>
                </a:solidFill>
              </a:rPr>
              <a:t>The Interest Rate in the Long </a:t>
            </a:r>
            <a:r>
              <a:rPr lang="en-US" sz="2600" dirty="0" smtClean="0">
                <a:solidFill>
                  <a:prstClr val="black"/>
                </a:solidFill>
              </a:rPr>
              <a:t>Run</a:t>
            </a:r>
          </a:p>
          <a:p>
            <a:pPr marL="95250" lvl="0">
              <a:spcBef>
                <a:spcPct val="20000"/>
              </a:spcBef>
              <a:defRPr/>
            </a:pPr>
            <a:endParaRPr lang="en-US" sz="12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In the long run, changes in the money supply don’t affect the interest rate.</a:t>
            </a:r>
          </a:p>
          <a:p>
            <a:pPr marL="295275" lvl="0" indent="-214313">
              <a:spcBef>
                <a:spcPct val="20000"/>
              </a:spcBef>
              <a:buFont typeface="Arial" pitchFamily="34" charset="0"/>
              <a:buChar char="•"/>
              <a:defRPr/>
            </a:pPr>
            <a:endParaRPr lang="en-US" sz="2800" dirty="0">
              <a:solidFill>
                <a:prstClr val="black"/>
              </a:solidFill>
            </a:endParaRPr>
          </a:p>
          <a:p>
            <a:endParaRPr lang="en-US" dirty="0" smtClean="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Loanable funds market </a:t>
            </a:r>
          </a:p>
          <a:p>
            <a:pPr marL="0" indent="0">
              <a:buNone/>
            </a:pPr>
            <a:endParaRPr lang="en-US" dirty="0"/>
          </a:p>
          <a:p>
            <a:pPr marL="0" indent="0">
              <a:buNone/>
            </a:pPr>
            <a:r>
              <a:rPr lang="en-US" dirty="0" smtClean="0"/>
              <a:t>Fisher effect</a:t>
            </a:r>
          </a:p>
          <a:p>
            <a:pPr marL="0" indent="0">
              <a:buNone/>
            </a:pPr>
            <a:endParaRPr lang="en-US" dirty="0"/>
          </a:p>
          <a:p>
            <a:pPr marL="0" indent="0">
              <a:buNone/>
            </a:pPr>
            <a:r>
              <a:rPr lang="en-US" dirty="0" smtClean="0"/>
              <a:t>Crowding out</a:t>
            </a:r>
            <a:endParaRPr lang="en-US" dirty="0"/>
          </a:p>
        </p:txBody>
      </p:sp>
    </p:spTree>
    <p:extLst>
      <p:ext uri="{BB962C8B-B14F-4D97-AF65-F5344CB8AC3E}">
        <p14:creationId xmlns:p14="http://schemas.microsoft.com/office/powerpoint/2010/main" val="9887592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Long-run Determination of </a:t>
            </a:r>
            <a:r>
              <a:rPr lang="en-US" sz="3200" dirty="0" smtClean="0"/>
              <a:t>the </a:t>
            </a:r>
            <a:r>
              <a:rPr lang="en-US" sz="3200" dirty="0"/>
              <a:t>Interest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pic>
        <p:nvPicPr>
          <p:cNvPr id="15" name="Picture 2" descr="Krug_AP_2e_Econ_fig_29_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604" y="1681294"/>
            <a:ext cx="10805220" cy="40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9305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these…</a:t>
            </a:r>
            <a:endParaRPr lang="en-US" dirty="0"/>
          </a:p>
        </p:txBody>
      </p:sp>
      <p:sp>
        <p:nvSpPr>
          <p:cNvPr id="3" name="Content Placeholder 2"/>
          <p:cNvSpPr>
            <a:spLocks noGrp="1"/>
          </p:cNvSpPr>
          <p:nvPr>
            <p:ph idx="1"/>
          </p:nvPr>
        </p:nvSpPr>
        <p:spPr/>
        <p:txBody>
          <a:bodyPr/>
          <a:lstStyle/>
          <a:p>
            <a:pPr marL="0" indent="0">
              <a:buNone/>
            </a:pPr>
            <a:r>
              <a:rPr lang="en-US" dirty="0"/>
              <a:t>The Chair of the Federal Reserve testifies before Congress that he/she expects the health of the economy to significantly improve in coming months. </a:t>
            </a:r>
            <a:endParaRPr lang="en-US" dirty="0"/>
          </a:p>
          <a:p>
            <a:pPr marL="0" indent="0">
              <a:buNone/>
            </a:pPr>
            <a:endParaRPr lang="en-US" dirty="0" smtClean="0"/>
          </a:p>
          <a:p>
            <a:pPr marL="0" indent="0">
              <a:buNone/>
            </a:pPr>
            <a:endParaRPr lang="en-US" dirty="0"/>
          </a:p>
          <a:p>
            <a:pPr marL="0" indent="0">
              <a:buNone/>
            </a:pPr>
            <a:r>
              <a:rPr lang="en-US" dirty="0"/>
              <a:t>Households fear an imminent recession and begin to cut back on discretionary purchases. </a:t>
            </a:r>
            <a:endParaRPr lang="en-US" dirty="0"/>
          </a:p>
          <a:p>
            <a:pPr marL="0" indent="0">
              <a:buNone/>
            </a:pPr>
            <a:endParaRPr lang="en-US" dirty="0"/>
          </a:p>
        </p:txBody>
      </p:sp>
    </p:spTree>
    <p:extLst>
      <p:ext uri="{BB962C8B-B14F-4D97-AF65-F5344CB8AC3E}">
        <p14:creationId xmlns:p14="http://schemas.microsoft.com/office/powerpoint/2010/main" val="12514742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these…</a:t>
            </a:r>
            <a:endParaRPr lang="en-US" dirty="0"/>
          </a:p>
        </p:txBody>
      </p:sp>
      <p:sp>
        <p:nvSpPr>
          <p:cNvPr id="3" name="Content Placeholder 2"/>
          <p:cNvSpPr>
            <a:spLocks noGrp="1"/>
          </p:cNvSpPr>
          <p:nvPr>
            <p:ph idx="1"/>
          </p:nvPr>
        </p:nvSpPr>
        <p:spPr>
          <a:xfrm>
            <a:off x="838200" y="1340728"/>
            <a:ext cx="10515600" cy="4836235"/>
          </a:xfrm>
        </p:spPr>
        <p:txBody>
          <a:bodyPr/>
          <a:lstStyle/>
          <a:p>
            <a:pPr marL="0" indent="0">
              <a:buNone/>
            </a:pPr>
            <a:r>
              <a:rPr lang="en-US" dirty="0"/>
              <a:t>The Federal government announces another annual budget surplus. </a:t>
            </a:r>
            <a:endParaRPr lang="en-US" dirty="0"/>
          </a:p>
          <a:p>
            <a:pPr marL="0" indent="0">
              <a:buNone/>
            </a:pPr>
            <a:endParaRPr lang="en-US" dirty="0" smtClean="0"/>
          </a:p>
          <a:p>
            <a:pPr marL="0" indent="0">
              <a:buNone/>
            </a:pPr>
            <a:endParaRPr lang="en-US" dirty="0" smtClean="0"/>
          </a:p>
          <a:p>
            <a:pPr marL="0" indent="0">
              <a:buNone/>
            </a:pPr>
            <a:r>
              <a:rPr lang="en-US" dirty="0"/>
              <a:t>The flow of foreign financial capital into American financial markets begins to decrease. </a:t>
            </a:r>
            <a:endParaRPr lang="en-US" dirty="0"/>
          </a:p>
          <a:p>
            <a:pPr marL="0" indent="0">
              <a:buNone/>
            </a:pPr>
            <a:endParaRPr lang="en-US" dirty="0" smtClean="0"/>
          </a:p>
          <a:p>
            <a:pPr marL="0" indent="0">
              <a:buNone/>
            </a:pPr>
            <a:endParaRPr lang="en-US" dirty="0" smtClean="0"/>
          </a:p>
          <a:p>
            <a:pPr marL="0" indent="0">
              <a:buNone/>
            </a:pPr>
            <a:r>
              <a:rPr lang="en-US" dirty="0"/>
              <a:t>Congress uses expansionary fiscal policy but does not change the tax rates. </a:t>
            </a:r>
            <a:endParaRPr lang="en-US" dirty="0"/>
          </a:p>
          <a:p>
            <a:pPr marL="0" indent="0">
              <a:buNone/>
            </a:pPr>
            <a:endParaRPr lang="en-US" dirty="0"/>
          </a:p>
        </p:txBody>
      </p:sp>
    </p:spTree>
    <p:extLst>
      <p:ext uri="{BB962C8B-B14F-4D97-AF65-F5344CB8AC3E}">
        <p14:creationId xmlns:p14="http://schemas.microsoft.com/office/powerpoint/2010/main" val="38347705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At a rate of 5%, investors want to borrow $100 million from the loanable funds market and savers want to provide $125 million to the loanable funds market. We would expect:</a:t>
            </a:r>
            <a:br>
              <a:rPr lang="en-US" dirty="0"/>
            </a:br>
            <a:r>
              <a:rPr lang="en-US" dirty="0"/>
              <a:t>A. the interest rate to fall as there is currently a shortage of loanable funds.</a:t>
            </a:r>
            <a:br>
              <a:rPr lang="en-US" dirty="0"/>
            </a:br>
            <a:r>
              <a:rPr lang="en-US" dirty="0"/>
              <a:t>B. </a:t>
            </a:r>
            <a:r>
              <a:rPr lang="en-US" dirty="0" smtClean="0"/>
              <a:t>the interest rate to rise as there is currently a surplus of loanable funds</a:t>
            </a:r>
            <a:r>
              <a:rPr lang="en-US" dirty="0"/>
              <a:t>. </a:t>
            </a:r>
          </a:p>
          <a:p>
            <a:pPr marL="0" indent="0">
              <a:buNone/>
            </a:pPr>
            <a:r>
              <a:rPr lang="en-US" dirty="0" smtClean="0"/>
              <a:t>C</a:t>
            </a:r>
            <a:r>
              <a:rPr lang="en-US" dirty="0"/>
              <a:t>. </a:t>
            </a:r>
            <a:r>
              <a:rPr lang="en-US" dirty="0" smtClean="0"/>
              <a:t>The interest rate to rise as there is currently a shortage of loanable funds</a:t>
            </a:r>
            <a:r>
              <a:rPr lang="en-US" dirty="0"/>
              <a:t>.</a:t>
            </a:r>
            <a:br>
              <a:rPr lang="en-US" dirty="0"/>
            </a:br>
            <a:r>
              <a:rPr lang="en-US" dirty="0"/>
              <a:t>D. the interest rate to fall as there is currently a surplus of loanable funds.</a:t>
            </a:r>
            <a:br>
              <a:rPr lang="en-US" dirty="0"/>
            </a:br>
            <a:r>
              <a:rPr lang="en-US" dirty="0"/>
              <a:t>E. the interest rate to remain the same as the loanable funds market is in equilibrium. </a:t>
            </a:r>
          </a:p>
          <a:p>
            <a:pPr marL="0" indent="0">
              <a:buNone/>
            </a:pPr>
            <a:endParaRPr lang="en-US" dirty="0"/>
          </a:p>
        </p:txBody>
      </p:sp>
    </p:spTree>
    <p:extLst>
      <p:ext uri="{BB962C8B-B14F-4D97-AF65-F5344CB8AC3E}">
        <p14:creationId xmlns:p14="http://schemas.microsoft.com/office/powerpoint/2010/main" val="1592432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Assuming an equilibrium of 6% interest and $100 quantity, which of the following might produce a new equilibrium interest rate of 8% and a new equilibrium quantity of loanable funds of $150?</a:t>
            </a:r>
            <a:br>
              <a:rPr lang="en-US" dirty="0" smtClean="0"/>
            </a:br>
            <a:r>
              <a:rPr lang="en-US" dirty="0" smtClean="0"/>
              <a:t>A. Consumers have decreased consumption as a fraction of disposable income. </a:t>
            </a:r>
          </a:p>
          <a:p>
            <a:pPr marL="0" indent="0">
              <a:buNone/>
            </a:pPr>
            <a:r>
              <a:rPr lang="en-US" dirty="0" smtClean="0"/>
              <a:t>B</a:t>
            </a:r>
            <a:r>
              <a:rPr lang="en-US" dirty="0"/>
              <a:t>. Businesses have become more optimistic about the return on investment spending. </a:t>
            </a:r>
            <a:endParaRPr lang="en-US" dirty="0" smtClean="0"/>
          </a:p>
          <a:p>
            <a:pPr marL="0" indent="0">
              <a:buNone/>
            </a:pPr>
            <a:r>
              <a:rPr lang="en-US" dirty="0" smtClean="0"/>
              <a:t>C</a:t>
            </a:r>
            <a:r>
              <a:rPr lang="en-US" dirty="0"/>
              <a:t>. The federal government has a budget surplus rather than a budget deficit.</a:t>
            </a:r>
            <a:br>
              <a:rPr lang="en-US" dirty="0"/>
            </a:br>
            <a:r>
              <a:rPr lang="en-US" dirty="0"/>
              <a:t>D. There has been an increase in capital inflows from other nations.</a:t>
            </a:r>
            <a:br>
              <a:rPr lang="en-US" dirty="0"/>
            </a:br>
            <a:r>
              <a:rPr lang="en-US" dirty="0"/>
              <a:t>E. Forecasts for future corporate profits are gloomier than expected.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78743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4" name="Rectangle 3"/>
          <p:cNvSpPr/>
          <p:nvPr/>
        </p:nvSpPr>
        <p:spPr>
          <a:xfrm>
            <a:off x="302406" y="1814018"/>
            <a:ext cx="11889594" cy="3539430"/>
          </a:xfrm>
          <a:prstGeom prst="rect">
            <a:avLst/>
          </a:prstGeom>
        </p:spPr>
        <p:txBody>
          <a:bodyPr wrap="square">
            <a:spAutoFit/>
          </a:bodyPr>
          <a:lstStyle/>
          <a:p>
            <a:r>
              <a:rPr lang="en-US" sz="3200" dirty="0"/>
              <a:t>Medium of exchange, store of value, measure of value, M1, M2, M3, checkable deposits, demand deposits, time deposits, legal tender, asset demand, transaction demand, </a:t>
            </a:r>
            <a:r>
              <a:rPr lang="en-US" sz="3200" dirty="0" err="1"/>
              <a:t>balace</a:t>
            </a:r>
            <a:r>
              <a:rPr lang="en-US" sz="3200" dirty="0"/>
              <a:t> sheet, T account, fractional reserve banking system, required reserves, excess reserves, actual reserves, federal funds rate, prime interest rate, discount rate, open-market operations, monetary multiplier, nominal interest rate, FDIC, velocity of money</a:t>
            </a:r>
          </a:p>
        </p:txBody>
      </p:sp>
    </p:spTree>
    <p:extLst>
      <p:ext uri="{BB962C8B-B14F-4D97-AF65-F5344CB8AC3E}">
        <p14:creationId xmlns:p14="http://schemas.microsoft.com/office/powerpoint/2010/main" val="3541867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Summary</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7" name="TextBox 6"/>
          <p:cNvSpPr txBox="1"/>
          <p:nvPr/>
        </p:nvSpPr>
        <p:spPr>
          <a:xfrm>
            <a:off x="894080" y="1436105"/>
            <a:ext cx="10891520" cy="8365367"/>
          </a:xfrm>
          <a:prstGeom prst="rect">
            <a:avLst/>
          </a:prstGeom>
          <a:noFill/>
        </p:spPr>
        <p:txBody>
          <a:bodyPr wrap="square" rtlCol="0">
            <a:spAutoFit/>
          </a:bodyPr>
          <a:lstStyle/>
          <a:p>
            <a:pPr marL="490538" lvl="0" indent="-407988">
              <a:spcBef>
                <a:spcPct val="20000"/>
              </a:spcBef>
              <a:buClr>
                <a:srgbClr val="FFCC00"/>
              </a:buClr>
              <a:buFont typeface="+mj-lt"/>
              <a:buAutoNum type="arabicPeriod"/>
              <a:defRPr/>
            </a:pPr>
            <a:r>
              <a:rPr lang="en-US" sz="2600" dirty="0">
                <a:solidFill>
                  <a:prstClr val="black"/>
                </a:solidFill>
              </a:rPr>
              <a:t>The hypothetical </a:t>
            </a:r>
            <a:r>
              <a:rPr lang="en-US" sz="2600" b="1" dirty="0">
                <a:solidFill>
                  <a:prstClr val="black"/>
                </a:solidFill>
              </a:rPr>
              <a:t>loanable funds market </a:t>
            </a:r>
            <a:r>
              <a:rPr lang="en-US" sz="2600" dirty="0">
                <a:solidFill>
                  <a:prstClr val="black"/>
                </a:solidFill>
              </a:rPr>
              <a:t>shows how loans from savers are allocated among borrowers with investment spending projects. </a:t>
            </a:r>
          </a:p>
          <a:p>
            <a:pPr marL="490538" lvl="0" indent="-407988">
              <a:spcBef>
                <a:spcPct val="20000"/>
              </a:spcBef>
              <a:buClr>
                <a:srgbClr val="FFCC00"/>
              </a:buClr>
              <a:buFont typeface="+mj-lt"/>
              <a:buAutoNum type="arabicPeriod"/>
              <a:defRPr/>
            </a:pPr>
            <a:r>
              <a:rPr lang="en-US" sz="2600" dirty="0">
                <a:solidFill>
                  <a:prstClr val="black"/>
                </a:solidFill>
              </a:rPr>
              <a:t>In equilibrium, only those projects with a </a:t>
            </a:r>
            <a:r>
              <a:rPr lang="en-US" sz="2600" b="1" dirty="0">
                <a:solidFill>
                  <a:prstClr val="black"/>
                </a:solidFill>
              </a:rPr>
              <a:t>rate of return </a:t>
            </a:r>
            <a:r>
              <a:rPr lang="en-US" sz="2600" dirty="0">
                <a:solidFill>
                  <a:prstClr val="black"/>
                </a:solidFill>
              </a:rPr>
              <a:t>greater than or equal to the equilibrium </a:t>
            </a:r>
            <a:r>
              <a:rPr lang="en-US" sz="2600" b="1" dirty="0">
                <a:solidFill>
                  <a:prstClr val="black"/>
                </a:solidFill>
              </a:rPr>
              <a:t>interest rate </a:t>
            </a:r>
            <a:r>
              <a:rPr lang="en-US" sz="2600" dirty="0">
                <a:solidFill>
                  <a:prstClr val="black"/>
                </a:solidFill>
              </a:rPr>
              <a:t>will be funded. </a:t>
            </a:r>
          </a:p>
          <a:p>
            <a:pPr marL="490538" lvl="0" indent="-407988">
              <a:spcBef>
                <a:spcPct val="20000"/>
              </a:spcBef>
              <a:buClr>
                <a:srgbClr val="FFCC00"/>
              </a:buClr>
              <a:buFont typeface="+mj-lt"/>
              <a:buAutoNum type="arabicPeriod"/>
              <a:defRPr/>
            </a:pPr>
            <a:r>
              <a:rPr lang="en-US" sz="2600" dirty="0">
                <a:solidFill>
                  <a:prstClr val="black"/>
                </a:solidFill>
              </a:rPr>
              <a:t>Government budget deficits can raise the interest rate and can lead to </a:t>
            </a:r>
            <a:r>
              <a:rPr lang="en-US" sz="2600" b="1" dirty="0">
                <a:solidFill>
                  <a:prstClr val="black"/>
                </a:solidFill>
              </a:rPr>
              <a:t>crowding out </a:t>
            </a:r>
            <a:r>
              <a:rPr lang="en-US" sz="2600" dirty="0">
                <a:solidFill>
                  <a:prstClr val="black"/>
                </a:solidFill>
              </a:rPr>
              <a:t>of investment spending. </a:t>
            </a:r>
          </a:p>
          <a:p>
            <a:pPr marL="490538" lvl="0" indent="-407988">
              <a:spcBef>
                <a:spcPct val="20000"/>
              </a:spcBef>
              <a:buClr>
                <a:srgbClr val="FFCC00"/>
              </a:buClr>
              <a:buFont typeface="+mj-lt"/>
              <a:buAutoNum type="arabicPeriod"/>
              <a:defRPr/>
            </a:pPr>
            <a:r>
              <a:rPr lang="en-US" sz="2600" dirty="0">
                <a:solidFill>
                  <a:prstClr val="black"/>
                </a:solidFill>
              </a:rPr>
              <a:t>Changes in perceived business opportunities and in government borrowing shift the demand curve for loanable funds; changes in private savings and capital inflows shift the supply curve.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5506118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Summary</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7" name="TextBox 6"/>
          <p:cNvSpPr txBox="1"/>
          <p:nvPr/>
        </p:nvSpPr>
        <p:spPr>
          <a:xfrm>
            <a:off x="782320" y="1672869"/>
            <a:ext cx="10891520" cy="7885236"/>
          </a:xfrm>
          <a:prstGeom prst="rect">
            <a:avLst/>
          </a:prstGeom>
          <a:noFill/>
        </p:spPr>
        <p:txBody>
          <a:bodyPr wrap="square" rtlCol="0">
            <a:spAutoFit/>
          </a:bodyPr>
          <a:lstStyle/>
          <a:p>
            <a:pPr marL="531813" lvl="0" indent="-409575">
              <a:spcBef>
                <a:spcPct val="20000"/>
              </a:spcBef>
              <a:buClr>
                <a:srgbClr val="FFCC00"/>
              </a:buClr>
              <a:buFont typeface="Arial" charset="0"/>
              <a:buAutoNum type="arabicPeriod" startAt="5"/>
              <a:defRPr/>
            </a:pPr>
            <a:r>
              <a:rPr lang="en-US" sz="2600" dirty="0">
                <a:solidFill>
                  <a:prstClr val="black"/>
                </a:solidFill>
              </a:rPr>
              <a:t>Because neither borrowers nor lenders can know the future inflation rate, loans specify a nominal interest rate rather than a real interest rate. </a:t>
            </a:r>
          </a:p>
          <a:p>
            <a:pPr marL="531813" lvl="0" indent="-409575">
              <a:spcBef>
                <a:spcPct val="20000"/>
              </a:spcBef>
              <a:buClr>
                <a:srgbClr val="FFCC00"/>
              </a:buClr>
              <a:buFont typeface="Arial" charset="0"/>
              <a:buAutoNum type="arabicPeriod" startAt="5"/>
              <a:defRPr/>
            </a:pPr>
            <a:r>
              <a:rPr lang="en-US" sz="2600" dirty="0">
                <a:solidFill>
                  <a:prstClr val="black"/>
                </a:solidFill>
              </a:rPr>
              <a:t>For a given expected future inflation rate, shifts of the demand and supply curves of loanable funds result in changes in the underlying real interest rate, leading to changes in the nominal interest rate. </a:t>
            </a:r>
          </a:p>
          <a:p>
            <a:pPr marL="531813" lvl="0" indent="-409575">
              <a:spcBef>
                <a:spcPct val="20000"/>
              </a:spcBef>
              <a:buClr>
                <a:srgbClr val="FFCC00"/>
              </a:buClr>
              <a:buFont typeface="Arial" charset="0"/>
              <a:buAutoNum type="arabicPeriod" startAt="5"/>
              <a:defRPr/>
            </a:pPr>
            <a:r>
              <a:rPr lang="en-US" sz="2600" dirty="0">
                <a:solidFill>
                  <a:prstClr val="black"/>
                </a:solidFill>
              </a:rPr>
              <a:t>According to the </a:t>
            </a:r>
            <a:r>
              <a:rPr lang="en-US" sz="2600" b="1" dirty="0">
                <a:solidFill>
                  <a:prstClr val="black"/>
                </a:solidFill>
              </a:rPr>
              <a:t>Fisher effect</a:t>
            </a:r>
            <a:r>
              <a:rPr lang="en-US" sz="2600" dirty="0">
                <a:solidFill>
                  <a:prstClr val="black"/>
                </a:solidFill>
              </a:rPr>
              <a:t>,</a:t>
            </a:r>
            <a:r>
              <a:rPr lang="en-US" sz="2600" b="1" dirty="0">
                <a:solidFill>
                  <a:prstClr val="black"/>
                </a:solidFill>
              </a:rPr>
              <a:t> </a:t>
            </a:r>
            <a:r>
              <a:rPr lang="en-US" sz="2600" dirty="0">
                <a:solidFill>
                  <a:prstClr val="black"/>
                </a:solidFill>
              </a:rPr>
              <a:t>an increase in expected future inflation raises the nominal interest rate one-to-one so that the expected real interest rate remains unchanged.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2200217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Market for Loanable Funds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38200" y="1822133"/>
            <a:ext cx="10553463" cy="3570208"/>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The </a:t>
            </a:r>
            <a:r>
              <a:rPr lang="en-US" sz="2600" b="1" dirty="0">
                <a:solidFill>
                  <a:prstClr val="black"/>
                </a:solidFill>
              </a:rPr>
              <a:t>loanable funds market </a:t>
            </a:r>
            <a:r>
              <a:rPr lang="en-US" sz="2600" dirty="0">
                <a:solidFill>
                  <a:prstClr val="black"/>
                </a:solidFill>
              </a:rPr>
              <a:t>is a hypothetical market that examines the market outcome of the demand for funds generated by borrowers and the supply of funds provided by lenders</a:t>
            </a:r>
            <a:r>
              <a:rPr lang="en-US" sz="2600" dirty="0" smtClean="0">
                <a:solidFill>
                  <a:prstClr val="black"/>
                </a:solidFill>
              </a:rPr>
              <a:t>.</a:t>
            </a:r>
          </a:p>
          <a:p>
            <a:pPr marL="314325" lvl="0" indent="-219075">
              <a:spcBef>
                <a:spcPct val="20000"/>
              </a:spcBef>
              <a:buFont typeface="Arial" pitchFamily="34" charset="0"/>
              <a:buChar char="•"/>
              <a:defRPr/>
            </a:pPr>
            <a:endParaRPr lang="en-US" sz="2600" dirty="0">
              <a:solidFill>
                <a:prstClr val="black"/>
              </a:solidFill>
            </a:endParaRPr>
          </a:p>
          <a:p>
            <a:pPr marL="314325" lvl="0" indent="-219075">
              <a:spcBef>
                <a:spcPct val="20000"/>
              </a:spcBef>
              <a:buFont typeface="Arial" pitchFamily="34" charset="0"/>
              <a:buChar char="•"/>
              <a:defRPr/>
            </a:pPr>
            <a:r>
              <a:rPr lang="en-US" sz="2600" dirty="0">
                <a:solidFill>
                  <a:prstClr val="black"/>
                </a:solidFill>
              </a:rPr>
              <a:t>The </a:t>
            </a:r>
            <a:r>
              <a:rPr lang="en-US" sz="2600" b="1" dirty="0">
                <a:solidFill>
                  <a:prstClr val="black"/>
                </a:solidFill>
              </a:rPr>
              <a:t>interest rate </a:t>
            </a:r>
            <a:r>
              <a:rPr lang="en-US" sz="2600" dirty="0">
                <a:solidFill>
                  <a:prstClr val="black"/>
                </a:solidFill>
              </a:rPr>
              <a:t>is the price, calculated as a percentage of the amount borrowed, charged by the lender to </a:t>
            </a:r>
            <a:br>
              <a:rPr lang="en-US" sz="2600" dirty="0">
                <a:solidFill>
                  <a:prstClr val="black"/>
                </a:solidFill>
              </a:rPr>
            </a:br>
            <a:r>
              <a:rPr lang="en-US" sz="2600" dirty="0">
                <a:solidFill>
                  <a:prstClr val="black"/>
                </a:solidFill>
              </a:rPr>
              <a:t>a borrower for the use of their savings for one year.</a:t>
            </a:r>
          </a:p>
          <a:p>
            <a:pPr marL="295275" lvl="0" indent="-214313">
              <a:spcBef>
                <a:spcPct val="20000"/>
              </a:spcBef>
              <a:buFont typeface="Arial" pitchFamily="34" charset="0"/>
              <a:buChar char="•"/>
              <a:defRPr/>
            </a:pPr>
            <a:endParaRPr lang="en-US" sz="2800" dirty="0">
              <a:solidFill>
                <a:prstClr val="black"/>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The Monetary Role of Banks</a:t>
            </a:r>
            <a:br>
              <a:rPr lang="en-US" sz="2800" dirty="0"/>
            </a:br>
            <a:r>
              <a:rPr lang="en-US" sz="2800" dirty="0"/>
              <a:t>The Market for Loanable Funds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138012" y="2112715"/>
            <a:ext cx="10553463" cy="892552"/>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The </a:t>
            </a:r>
            <a:r>
              <a:rPr lang="en-US" sz="2600" b="1" dirty="0">
                <a:solidFill>
                  <a:prstClr val="black"/>
                </a:solidFill>
              </a:rPr>
              <a:t>rate of return</a:t>
            </a:r>
            <a:r>
              <a:rPr lang="en-US" sz="2600" dirty="0">
                <a:solidFill>
                  <a:prstClr val="black"/>
                </a:solidFill>
              </a:rPr>
              <a:t> on a project is the profit earned on the project expressed as a percentage of its cost</a:t>
            </a:r>
            <a:r>
              <a:rPr lang="en-US" sz="2600" dirty="0" smtClean="0">
                <a:solidFill>
                  <a:prstClr val="black"/>
                </a:solidFill>
              </a:rPr>
              <a:t>.</a:t>
            </a:r>
            <a:endParaRPr lang="en-US" sz="2600" dirty="0">
              <a:solidFill>
                <a:prstClr val="black"/>
              </a:solidFill>
            </a:endParaRPr>
          </a:p>
        </p:txBody>
      </p:sp>
      <p:pic>
        <p:nvPicPr>
          <p:cNvPr id="12" name="Picture 5"/>
          <p:cNvPicPr>
            <a:picLocks noChangeAspect="1" noChangeArrowheads="1"/>
          </p:cNvPicPr>
          <p:nvPr/>
        </p:nvPicPr>
        <p:blipFill>
          <a:blip r:embed="rId4"/>
          <a:srcRect/>
          <a:stretch>
            <a:fillRect/>
          </a:stretch>
        </p:blipFill>
        <p:spPr bwMode="auto">
          <a:xfrm>
            <a:off x="2349949" y="3685223"/>
            <a:ext cx="7215187" cy="944562"/>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Demand for Loanable Funds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Line 35"/>
          <p:cNvSpPr>
            <a:spLocks noChangeShapeType="1"/>
          </p:cNvSpPr>
          <p:nvPr/>
        </p:nvSpPr>
        <p:spPr bwMode="auto">
          <a:xfrm>
            <a:off x="2767794" y="4771070"/>
            <a:ext cx="3022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87"/>
          <p:cNvSpPr>
            <a:spLocks noChangeArrowheads="1"/>
          </p:cNvSpPr>
          <p:nvPr/>
        </p:nvSpPr>
        <p:spPr bwMode="auto">
          <a:xfrm>
            <a:off x="3442481" y="5869620"/>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$150</a:t>
            </a:r>
            <a:endParaRPr lang="en-US">
              <a:ea typeface="MS PGothic" pitchFamily="34" charset="-128"/>
            </a:endParaRPr>
          </a:p>
        </p:txBody>
      </p:sp>
      <p:sp>
        <p:nvSpPr>
          <p:cNvPr id="14" name="Rectangle 88"/>
          <p:cNvSpPr>
            <a:spLocks noChangeArrowheads="1"/>
          </p:cNvSpPr>
          <p:nvPr/>
        </p:nvSpPr>
        <p:spPr bwMode="auto">
          <a:xfrm>
            <a:off x="2413781" y="5868032"/>
            <a:ext cx="11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15" name="Rectangle 89"/>
          <p:cNvSpPr>
            <a:spLocks noChangeArrowheads="1"/>
          </p:cNvSpPr>
          <p:nvPr/>
        </p:nvSpPr>
        <p:spPr bwMode="auto">
          <a:xfrm>
            <a:off x="2113744" y="2534282"/>
            <a:ext cx="398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12%</a:t>
            </a:r>
            <a:endParaRPr lang="en-US">
              <a:ea typeface="MS PGothic" pitchFamily="34" charset="-128"/>
            </a:endParaRPr>
          </a:p>
        </p:txBody>
      </p:sp>
      <p:sp>
        <p:nvSpPr>
          <p:cNvPr id="16" name="Rectangle 116"/>
          <p:cNvSpPr>
            <a:spLocks noChangeArrowheads="1"/>
          </p:cNvSpPr>
          <p:nvPr/>
        </p:nvSpPr>
        <p:spPr bwMode="auto">
          <a:xfrm>
            <a:off x="3823481" y="2370770"/>
            <a:ext cx="13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A</a:t>
            </a:r>
            <a:endParaRPr lang="en-US">
              <a:ea typeface="MS PGothic" pitchFamily="34" charset="-128"/>
            </a:endParaRPr>
          </a:p>
        </p:txBody>
      </p:sp>
      <p:sp>
        <p:nvSpPr>
          <p:cNvPr id="17" name="Freeform 117"/>
          <p:cNvSpPr>
            <a:spLocks/>
          </p:cNvSpPr>
          <p:nvPr/>
        </p:nvSpPr>
        <p:spPr bwMode="auto">
          <a:xfrm>
            <a:off x="2651906" y="1465895"/>
            <a:ext cx="6440488" cy="4354512"/>
          </a:xfrm>
          <a:custGeom>
            <a:avLst/>
            <a:gdLst>
              <a:gd name="T0" fmla="*/ 2147483647 w 2558"/>
              <a:gd name="T1" fmla="*/ 2147483647 h 1823"/>
              <a:gd name="T2" fmla="*/ 0 w 2558"/>
              <a:gd name="T3" fmla="*/ 2147483647 h 1823"/>
              <a:gd name="T4" fmla="*/ 0 w 2558"/>
              <a:gd name="T5" fmla="*/ 0 h 1823"/>
              <a:gd name="T6" fmla="*/ 0 60000 65536"/>
              <a:gd name="T7" fmla="*/ 0 60000 65536"/>
              <a:gd name="T8" fmla="*/ 0 60000 65536"/>
              <a:gd name="T9" fmla="*/ 0 w 2558"/>
              <a:gd name="T10" fmla="*/ 0 h 1823"/>
              <a:gd name="T11" fmla="*/ 2558 w 2558"/>
              <a:gd name="T12" fmla="*/ 1823 h 1823"/>
            </a:gdLst>
            <a:ahLst/>
            <a:cxnLst>
              <a:cxn ang="T6">
                <a:pos x="T0" y="T1"/>
              </a:cxn>
              <a:cxn ang="T7">
                <a:pos x="T2" y="T3"/>
              </a:cxn>
              <a:cxn ang="T8">
                <a:pos x="T4" y="T5"/>
              </a:cxn>
            </a:cxnLst>
            <a:rect l="T9" t="T10" r="T11" b="T12"/>
            <a:pathLst>
              <a:path w="2558" h="1823">
                <a:moveTo>
                  <a:pt x="2558" y="1823"/>
                </a:moveTo>
                <a:lnTo>
                  <a:pt x="0" y="1823"/>
                </a:lnTo>
                <a:lnTo>
                  <a:pt x="0" y="0"/>
                </a:lnTo>
              </a:path>
            </a:pathLst>
          </a:custGeom>
          <a:noFill/>
          <a:ln w="2">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Line 120"/>
          <p:cNvSpPr>
            <a:spLocks noChangeShapeType="1"/>
          </p:cNvSpPr>
          <p:nvPr/>
        </p:nvSpPr>
        <p:spPr bwMode="auto">
          <a:xfrm>
            <a:off x="2967819" y="1913570"/>
            <a:ext cx="3406775" cy="328930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Oval 123"/>
          <p:cNvSpPr>
            <a:spLocks noChangeArrowheads="1"/>
          </p:cNvSpPr>
          <p:nvPr/>
        </p:nvSpPr>
        <p:spPr bwMode="auto">
          <a:xfrm>
            <a:off x="3669494" y="2594607"/>
            <a:ext cx="128587"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20" name="Rectangle 98"/>
          <p:cNvSpPr>
            <a:spLocks noChangeArrowheads="1"/>
          </p:cNvSpPr>
          <p:nvPr/>
        </p:nvSpPr>
        <p:spPr bwMode="auto">
          <a:xfrm>
            <a:off x="1727981" y="1429382"/>
            <a:ext cx="838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ea typeface="MS PGothic" pitchFamily="34" charset="-128"/>
              </a:rPr>
              <a:t>Interest rate</a:t>
            </a:r>
            <a:endParaRPr lang="en-US" sz="1600" b="1">
              <a:ea typeface="MS PGothic" pitchFamily="34" charset="-128"/>
            </a:endParaRPr>
          </a:p>
        </p:txBody>
      </p:sp>
      <p:sp>
        <p:nvSpPr>
          <p:cNvPr id="21" name="Rectangle 111"/>
          <p:cNvSpPr>
            <a:spLocks noChangeArrowheads="1"/>
          </p:cNvSpPr>
          <p:nvPr/>
        </p:nvSpPr>
        <p:spPr bwMode="auto">
          <a:xfrm>
            <a:off x="5995181" y="5367970"/>
            <a:ext cx="28432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Demand for loanable funds, </a:t>
            </a:r>
            <a:r>
              <a:rPr lang="en-US" i="1">
                <a:solidFill>
                  <a:srgbClr val="000000"/>
                </a:solidFill>
                <a:ea typeface="MS PGothic" pitchFamily="34" charset="-128"/>
              </a:rPr>
              <a:t>D</a:t>
            </a:r>
            <a:endParaRPr lang="en-US" i="1">
              <a:ea typeface="MS PGothic" pitchFamily="34" charset="-128"/>
            </a:endParaRPr>
          </a:p>
        </p:txBody>
      </p:sp>
      <p:sp>
        <p:nvSpPr>
          <p:cNvPr id="22" name="Rectangle 96"/>
          <p:cNvSpPr>
            <a:spLocks noChangeArrowheads="1"/>
          </p:cNvSpPr>
          <p:nvPr/>
        </p:nvSpPr>
        <p:spPr bwMode="auto">
          <a:xfrm>
            <a:off x="6712731" y="5928357"/>
            <a:ext cx="2606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ea typeface="MS PGothic" pitchFamily="34" charset="-128"/>
              </a:rPr>
              <a:t>Quantity of loanable funds</a:t>
            </a:r>
          </a:p>
          <a:p>
            <a:pPr algn="ctr"/>
            <a:r>
              <a:rPr lang="en-US" sz="1600" b="1">
                <a:solidFill>
                  <a:srgbClr val="000000"/>
                </a:solidFill>
                <a:ea typeface="MS PGothic" pitchFamily="34" charset="-128"/>
              </a:rPr>
              <a:t>(billions of dollars) </a:t>
            </a:r>
            <a:endParaRPr lang="en-US" sz="1600" b="1">
              <a:ea typeface="MS PGothic" pitchFamily="34" charset="-128"/>
            </a:endParaRPr>
          </a:p>
        </p:txBody>
      </p:sp>
      <p:sp>
        <p:nvSpPr>
          <p:cNvPr id="23" name="Line 15"/>
          <p:cNvSpPr>
            <a:spLocks noChangeShapeType="1"/>
          </p:cNvSpPr>
          <p:nvPr/>
        </p:nvSpPr>
        <p:spPr bwMode="auto">
          <a:xfrm>
            <a:off x="2794781" y="2651757"/>
            <a:ext cx="838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3736169" y="2754945"/>
            <a:ext cx="0" cy="2895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24"/>
          <p:cNvSpPr>
            <a:spLocks noChangeShapeType="1"/>
          </p:cNvSpPr>
          <p:nvPr/>
        </p:nvSpPr>
        <p:spPr bwMode="auto">
          <a:xfrm>
            <a:off x="2329644" y="2886707"/>
            <a:ext cx="1587" cy="155733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 name="Oval 122"/>
          <p:cNvSpPr>
            <a:spLocks noChangeArrowheads="1"/>
          </p:cNvSpPr>
          <p:nvPr/>
        </p:nvSpPr>
        <p:spPr bwMode="auto">
          <a:xfrm>
            <a:off x="5863419" y="4707570"/>
            <a:ext cx="128587"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27" name="Line 133"/>
          <p:cNvSpPr>
            <a:spLocks noChangeShapeType="1"/>
          </p:cNvSpPr>
          <p:nvPr/>
        </p:nvSpPr>
        <p:spPr bwMode="auto">
          <a:xfrm>
            <a:off x="4120344" y="2694620"/>
            <a:ext cx="3175" cy="3175"/>
          </a:xfrm>
          <a:prstGeom prst="line">
            <a:avLst/>
          </a:prstGeom>
          <a:noFill/>
          <a:ln w="1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115"/>
          <p:cNvSpPr>
            <a:spLocks noChangeArrowheads="1"/>
          </p:cNvSpPr>
          <p:nvPr/>
        </p:nvSpPr>
        <p:spPr bwMode="auto">
          <a:xfrm>
            <a:off x="6022169" y="4480557"/>
            <a:ext cx="123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B</a:t>
            </a:r>
            <a:endParaRPr lang="en-US">
              <a:ea typeface="MS PGothic" pitchFamily="34" charset="-128"/>
            </a:endParaRPr>
          </a:p>
        </p:txBody>
      </p:sp>
      <p:grpSp>
        <p:nvGrpSpPr>
          <p:cNvPr id="29" name="Group 21"/>
          <p:cNvGrpSpPr>
            <a:grpSpLocks/>
          </p:cNvGrpSpPr>
          <p:nvPr/>
        </p:nvGrpSpPr>
        <p:grpSpPr bwMode="auto">
          <a:xfrm>
            <a:off x="4013981" y="2499357"/>
            <a:ext cx="1946275" cy="1900238"/>
            <a:chOff x="2304" y="1200"/>
            <a:chExt cx="1226" cy="1197"/>
          </a:xfrm>
        </p:grpSpPr>
        <p:sp>
          <p:nvSpPr>
            <p:cNvPr id="30" name="Freeform 130"/>
            <p:cNvSpPr>
              <a:spLocks/>
            </p:cNvSpPr>
            <p:nvPr/>
          </p:nvSpPr>
          <p:spPr bwMode="auto">
            <a:xfrm>
              <a:off x="2304" y="1200"/>
              <a:ext cx="104" cy="106"/>
            </a:xfrm>
            <a:custGeom>
              <a:avLst/>
              <a:gdLst>
                <a:gd name="T0" fmla="*/ 16404992 w 26"/>
                <a:gd name="T1" fmla="*/ 14851126 h 27"/>
                <a:gd name="T2" fmla="*/ 21326592 w 26"/>
                <a:gd name="T3" fmla="*/ 0 h 27"/>
                <a:gd name="T4" fmla="*/ 21326592 w 26"/>
                <a:gd name="T5" fmla="*/ 0 h 27"/>
                <a:gd name="T6" fmla="*/ 31169536 w 26"/>
                <a:gd name="T7" fmla="*/ 20791500 h 27"/>
                <a:gd name="T8" fmla="*/ 42652928 w 26"/>
                <a:gd name="T9" fmla="*/ 40097786 h 27"/>
                <a:gd name="T10" fmla="*/ 22967040 w 26"/>
                <a:gd name="T11" fmla="*/ 28217031 h 27"/>
                <a:gd name="T12" fmla="*/ 0 w 26"/>
                <a:gd name="T13" fmla="*/ 17821313 h 27"/>
                <a:gd name="T14" fmla="*/ 0 w 26"/>
                <a:gd name="T15" fmla="*/ 17821313 h 27"/>
                <a:gd name="T16" fmla="*/ 16404992 w 26"/>
                <a:gd name="T17" fmla="*/ 1485112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7"/>
                <a:gd name="T29" fmla="*/ 26 w 2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7">
                  <a:moveTo>
                    <a:pt x="10" y="10"/>
                  </a:moveTo>
                  <a:cubicBezTo>
                    <a:pt x="13" y="0"/>
                    <a:pt x="13" y="0"/>
                    <a:pt x="13" y="0"/>
                  </a:cubicBezTo>
                  <a:cubicBezTo>
                    <a:pt x="13" y="0"/>
                    <a:pt x="13" y="0"/>
                    <a:pt x="13" y="0"/>
                  </a:cubicBezTo>
                  <a:cubicBezTo>
                    <a:pt x="19" y="14"/>
                    <a:pt x="19" y="14"/>
                    <a:pt x="19" y="14"/>
                  </a:cubicBezTo>
                  <a:cubicBezTo>
                    <a:pt x="21" y="19"/>
                    <a:pt x="24" y="23"/>
                    <a:pt x="26" y="27"/>
                  </a:cubicBezTo>
                  <a:cubicBezTo>
                    <a:pt x="22" y="24"/>
                    <a:pt x="18" y="21"/>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 name="Group 23"/>
            <p:cNvGrpSpPr>
              <a:grpSpLocks/>
            </p:cNvGrpSpPr>
            <p:nvPr/>
          </p:nvGrpSpPr>
          <p:grpSpPr bwMode="auto">
            <a:xfrm>
              <a:off x="2304" y="1200"/>
              <a:ext cx="1217" cy="1197"/>
              <a:chOff x="1702" y="1431"/>
              <a:chExt cx="1217" cy="1197"/>
            </a:xfrm>
          </p:grpSpPr>
          <p:sp>
            <p:nvSpPr>
              <p:cNvPr id="32" name="Line 121"/>
              <p:cNvSpPr>
                <a:spLocks noChangeShapeType="1"/>
              </p:cNvSpPr>
              <p:nvPr/>
            </p:nvSpPr>
            <p:spPr bwMode="auto">
              <a:xfrm>
                <a:off x="1702" y="1431"/>
                <a:ext cx="1169" cy="113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33" name="Group 25"/>
              <p:cNvGrpSpPr>
                <a:grpSpLocks/>
              </p:cNvGrpSpPr>
              <p:nvPr/>
            </p:nvGrpSpPr>
            <p:grpSpPr bwMode="auto">
              <a:xfrm>
                <a:off x="1937" y="1667"/>
                <a:ext cx="982" cy="961"/>
                <a:chOff x="1943" y="1667"/>
                <a:chExt cx="991" cy="961"/>
              </a:xfrm>
            </p:grpSpPr>
            <p:sp>
              <p:nvSpPr>
                <p:cNvPr id="34" name="Freeform 128"/>
                <p:cNvSpPr>
                  <a:spLocks/>
                </p:cNvSpPr>
                <p:nvPr/>
              </p:nvSpPr>
              <p:spPr bwMode="auto">
                <a:xfrm>
                  <a:off x="2829" y="2519"/>
                  <a:ext cx="105" cy="109"/>
                </a:xfrm>
                <a:custGeom>
                  <a:avLst/>
                  <a:gdLst>
                    <a:gd name="T0" fmla="*/ 17045139 w 26"/>
                    <a:gd name="T1" fmla="*/ 14276886 h 28"/>
                    <a:gd name="T2" fmla="*/ 22158748 w 26"/>
                    <a:gd name="T3" fmla="*/ 0 h 28"/>
                    <a:gd name="T4" fmla="*/ 22158748 w 26"/>
                    <a:gd name="T5" fmla="*/ 0 h 28"/>
                    <a:gd name="T6" fmla="*/ 32385776 w 26"/>
                    <a:gd name="T7" fmla="*/ 19987708 h 28"/>
                    <a:gd name="T8" fmla="*/ 44317221 w 26"/>
                    <a:gd name="T9" fmla="*/ 39975170 h 28"/>
                    <a:gd name="T10" fmla="*/ 23863237 w 26"/>
                    <a:gd name="T11" fmla="*/ 27126051 h 28"/>
                    <a:gd name="T12" fmla="*/ 0 w 26"/>
                    <a:gd name="T13" fmla="*/ 17132176 h 28"/>
                    <a:gd name="T14" fmla="*/ 0 w 26"/>
                    <a:gd name="T15" fmla="*/ 17132176 h 28"/>
                    <a:gd name="T16" fmla="*/ 17045139 w 26"/>
                    <a:gd name="T17" fmla="*/ 1427688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0"/>
                        <a:pt x="13" y="0"/>
                        <a:pt x="13" y="0"/>
                      </a:cubicBezTo>
                      <a:cubicBezTo>
                        <a:pt x="19" y="14"/>
                        <a:pt x="19" y="14"/>
                        <a:pt x="19" y="14"/>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9"/>
                <p:cNvSpPr>
                  <a:spLocks/>
                </p:cNvSpPr>
                <p:nvPr/>
              </p:nvSpPr>
              <p:spPr bwMode="auto">
                <a:xfrm>
                  <a:off x="2516" y="2216"/>
                  <a:ext cx="105" cy="110"/>
                </a:xfrm>
                <a:custGeom>
                  <a:avLst/>
                  <a:gdLst>
                    <a:gd name="T0" fmla="*/ 17045139 w 26"/>
                    <a:gd name="T1" fmla="*/ 14808102 h 28"/>
                    <a:gd name="T2" fmla="*/ 22158748 w 26"/>
                    <a:gd name="T3" fmla="*/ 0 h 28"/>
                    <a:gd name="T4" fmla="*/ 22158748 w 26"/>
                    <a:gd name="T5" fmla="*/ 1480875 h 28"/>
                    <a:gd name="T6" fmla="*/ 32385776 w 26"/>
                    <a:gd name="T7" fmla="*/ 22211974 h 28"/>
                    <a:gd name="T8" fmla="*/ 44317221 w 26"/>
                    <a:gd name="T9" fmla="*/ 41462489 h 28"/>
                    <a:gd name="T10" fmla="*/ 23863237 w 26"/>
                    <a:gd name="T11" fmla="*/ 28135262 h 28"/>
                    <a:gd name="T12" fmla="*/ 0 w 26"/>
                    <a:gd name="T13" fmla="*/ 17769561 h 28"/>
                    <a:gd name="T14" fmla="*/ 0 w 26"/>
                    <a:gd name="T15" fmla="*/ 17769561 h 28"/>
                    <a:gd name="T16" fmla="*/ 17045139 w 26"/>
                    <a:gd name="T17" fmla="*/ 1480810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1"/>
                <p:cNvSpPr>
                  <a:spLocks/>
                </p:cNvSpPr>
                <p:nvPr/>
              </p:nvSpPr>
              <p:spPr bwMode="auto">
                <a:xfrm>
                  <a:off x="1943" y="1667"/>
                  <a:ext cx="105" cy="109"/>
                </a:xfrm>
                <a:custGeom>
                  <a:avLst/>
                  <a:gdLst>
                    <a:gd name="T0" fmla="*/ 17045139 w 26"/>
                    <a:gd name="T1" fmla="*/ 14276886 h 28"/>
                    <a:gd name="T2" fmla="*/ 22158748 w 26"/>
                    <a:gd name="T3" fmla="*/ 0 h 28"/>
                    <a:gd name="T4" fmla="*/ 22158748 w 26"/>
                    <a:gd name="T5" fmla="*/ 1427768 h 28"/>
                    <a:gd name="T6" fmla="*/ 32385776 w 26"/>
                    <a:gd name="T7" fmla="*/ 21415230 h 28"/>
                    <a:gd name="T8" fmla="*/ 44317221 w 26"/>
                    <a:gd name="T9" fmla="*/ 39975170 h 28"/>
                    <a:gd name="T10" fmla="*/ 23863237 w 26"/>
                    <a:gd name="T11" fmla="*/ 27126051 h 28"/>
                    <a:gd name="T12" fmla="*/ 0 w 26"/>
                    <a:gd name="T13" fmla="*/ 17132176 h 28"/>
                    <a:gd name="T14" fmla="*/ 0 w 26"/>
                    <a:gd name="T15" fmla="*/ 17132176 h 28"/>
                    <a:gd name="T16" fmla="*/ 17045139 w 26"/>
                    <a:gd name="T17" fmla="*/ 1427688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32"/>
                <p:cNvSpPr>
                  <a:spLocks/>
                </p:cNvSpPr>
                <p:nvPr/>
              </p:nvSpPr>
              <p:spPr bwMode="auto">
                <a:xfrm>
                  <a:off x="2236" y="1937"/>
                  <a:ext cx="105" cy="110"/>
                </a:xfrm>
                <a:custGeom>
                  <a:avLst/>
                  <a:gdLst>
                    <a:gd name="T0" fmla="*/ 17045139 w 26"/>
                    <a:gd name="T1" fmla="*/ 14808102 h 28"/>
                    <a:gd name="T2" fmla="*/ 22158748 w 26"/>
                    <a:gd name="T3" fmla="*/ 0 h 28"/>
                    <a:gd name="T4" fmla="*/ 22158748 w 26"/>
                    <a:gd name="T5" fmla="*/ 1480875 h 28"/>
                    <a:gd name="T6" fmla="*/ 32385776 w 26"/>
                    <a:gd name="T7" fmla="*/ 22211974 h 28"/>
                    <a:gd name="T8" fmla="*/ 44317221 w 26"/>
                    <a:gd name="T9" fmla="*/ 41462489 h 28"/>
                    <a:gd name="T10" fmla="*/ 23863237 w 26"/>
                    <a:gd name="T11" fmla="*/ 28135262 h 28"/>
                    <a:gd name="T12" fmla="*/ 0 w 26"/>
                    <a:gd name="T13" fmla="*/ 17769561 h 28"/>
                    <a:gd name="T14" fmla="*/ 0 w 26"/>
                    <a:gd name="T15" fmla="*/ 17769561 h 28"/>
                    <a:gd name="T16" fmla="*/ 17045139 w 26"/>
                    <a:gd name="T17" fmla="*/ 1480810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10" y="10"/>
                      </a:moveTo>
                      <a:cubicBezTo>
                        <a:pt x="13" y="0"/>
                        <a:pt x="13" y="0"/>
                        <a:pt x="13" y="0"/>
                      </a:cubicBezTo>
                      <a:cubicBezTo>
                        <a:pt x="13" y="1"/>
                        <a:pt x="13" y="1"/>
                        <a:pt x="13" y="1"/>
                      </a:cubicBezTo>
                      <a:cubicBezTo>
                        <a:pt x="19" y="15"/>
                        <a:pt x="19" y="15"/>
                        <a:pt x="19" y="15"/>
                      </a:cubicBezTo>
                      <a:cubicBezTo>
                        <a:pt x="21" y="19"/>
                        <a:pt x="24" y="23"/>
                        <a:pt x="26" y="28"/>
                      </a:cubicBezTo>
                      <a:cubicBezTo>
                        <a:pt x="22" y="25"/>
                        <a:pt x="18" y="22"/>
                        <a:pt x="14" y="19"/>
                      </a:cubicBezTo>
                      <a:cubicBezTo>
                        <a:pt x="0" y="12"/>
                        <a:pt x="0" y="12"/>
                        <a:pt x="0" y="12"/>
                      </a:cubicBezTo>
                      <a:cubicBezTo>
                        <a:pt x="0" y="12"/>
                        <a:pt x="0" y="12"/>
                        <a:pt x="0" y="12"/>
                      </a:cubicBez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38" name="Rectangle 85"/>
          <p:cNvSpPr>
            <a:spLocks noChangeArrowheads="1"/>
          </p:cNvSpPr>
          <p:nvPr/>
        </p:nvSpPr>
        <p:spPr bwMode="auto">
          <a:xfrm>
            <a:off x="5750706" y="5868032"/>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450</a:t>
            </a:r>
            <a:endParaRPr lang="en-US">
              <a:ea typeface="MS PGothic" pitchFamily="34" charset="-128"/>
            </a:endParaRPr>
          </a:p>
        </p:txBody>
      </p:sp>
      <p:sp>
        <p:nvSpPr>
          <p:cNvPr id="39" name="Rectangle 90"/>
          <p:cNvSpPr>
            <a:spLocks noChangeArrowheads="1"/>
          </p:cNvSpPr>
          <p:nvPr/>
        </p:nvSpPr>
        <p:spPr bwMode="auto">
          <a:xfrm>
            <a:off x="2413781" y="4632957"/>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4</a:t>
            </a:r>
            <a:endParaRPr lang="en-US">
              <a:ea typeface="MS PGothic" pitchFamily="34" charset="-128"/>
            </a:endParaRPr>
          </a:p>
        </p:txBody>
      </p:sp>
      <p:sp>
        <p:nvSpPr>
          <p:cNvPr id="40" name="Line 119"/>
          <p:cNvSpPr>
            <a:spLocks noChangeShapeType="1"/>
          </p:cNvSpPr>
          <p:nvPr/>
        </p:nvSpPr>
        <p:spPr bwMode="auto">
          <a:xfrm>
            <a:off x="2651906" y="4767895"/>
            <a:ext cx="155575" cy="317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 name="Line 126"/>
          <p:cNvSpPr>
            <a:spLocks noChangeShapeType="1"/>
          </p:cNvSpPr>
          <p:nvPr/>
        </p:nvSpPr>
        <p:spPr bwMode="auto">
          <a:xfrm>
            <a:off x="4025094" y="6007732"/>
            <a:ext cx="1509712"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2" name="Line 36"/>
          <p:cNvSpPr>
            <a:spLocks noChangeShapeType="1"/>
          </p:cNvSpPr>
          <p:nvPr/>
        </p:nvSpPr>
        <p:spPr bwMode="auto">
          <a:xfrm>
            <a:off x="5918981" y="4861557"/>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3" name="Straight Connector 42"/>
          <p:cNvCxnSpPr/>
          <p:nvPr/>
        </p:nvCxnSpPr>
        <p:spPr>
          <a:xfrm rot="10800000">
            <a:off x="2667781" y="2648582"/>
            <a:ext cx="144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629806" y="5704520"/>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814206" y="5704520"/>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6" grpId="0" animBg="1"/>
      <p:bldP spid="28" grpId="0"/>
      <p:bldP spid="38" grpId="0"/>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Supply for Loanable Funds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Line 163"/>
          <p:cNvSpPr>
            <a:spLocks noChangeShapeType="1"/>
          </p:cNvSpPr>
          <p:nvPr/>
        </p:nvSpPr>
        <p:spPr bwMode="auto">
          <a:xfrm>
            <a:off x="4019733" y="5743285"/>
            <a:ext cx="3175" cy="153988"/>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64"/>
          <p:cNvSpPr>
            <a:spLocks noChangeArrowheads="1"/>
          </p:cNvSpPr>
          <p:nvPr/>
        </p:nvSpPr>
        <p:spPr bwMode="auto">
          <a:xfrm>
            <a:off x="3721283" y="5946485"/>
            <a:ext cx="469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$150</a:t>
            </a:r>
            <a:endParaRPr lang="en-US">
              <a:ea typeface="MS PGothic" pitchFamily="34" charset="-128"/>
            </a:endParaRPr>
          </a:p>
        </p:txBody>
      </p:sp>
      <p:sp>
        <p:nvSpPr>
          <p:cNvPr id="14" name="Rectangle 165"/>
          <p:cNvSpPr>
            <a:spLocks noChangeArrowheads="1"/>
          </p:cNvSpPr>
          <p:nvPr/>
        </p:nvSpPr>
        <p:spPr bwMode="auto">
          <a:xfrm>
            <a:off x="2690995" y="5949660"/>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0</a:t>
            </a:r>
            <a:endParaRPr lang="en-US">
              <a:ea typeface="MS PGothic" pitchFamily="34" charset="-128"/>
            </a:endParaRPr>
          </a:p>
        </p:txBody>
      </p:sp>
      <p:sp>
        <p:nvSpPr>
          <p:cNvPr id="15" name="Rectangle 167"/>
          <p:cNvSpPr>
            <a:spLocks noChangeArrowheads="1"/>
          </p:cNvSpPr>
          <p:nvPr/>
        </p:nvSpPr>
        <p:spPr bwMode="auto">
          <a:xfrm>
            <a:off x="2690995" y="4674898"/>
            <a:ext cx="117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4</a:t>
            </a:r>
            <a:endParaRPr lang="en-US">
              <a:ea typeface="MS PGothic" pitchFamily="34" charset="-128"/>
            </a:endParaRPr>
          </a:p>
        </p:txBody>
      </p:sp>
      <p:sp>
        <p:nvSpPr>
          <p:cNvPr id="16" name="Rectangle 190"/>
          <p:cNvSpPr>
            <a:spLocks noChangeArrowheads="1"/>
          </p:cNvSpPr>
          <p:nvPr/>
        </p:nvSpPr>
        <p:spPr bwMode="auto">
          <a:xfrm>
            <a:off x="4091170" y="4795548"/>
            <a:ext cx="120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X</a:t>
            </a:r>
            <a:endParaRPr lang="en-US">
              <a:ea typeface="MS PGothic" pitchFamily="34" charset="-128"/>
            </a:endParaRPr>
          </a:p>
        </p:txBody>
      </p:sp>
      <p:sp>
        <p:nvSpPr>
          <p:cNvPr id="17" name="Freeform 191"/>
          <p:cNvSpPr>
            <a:spLocks/>
          </p:cNvSpPr>
          <p:nvPr/>
        </p:nvSpPr>
        <p:spPr bwMode="auto">
          <a:xfrm>
            <a:off x="2929120" y="1371310"/>
            <a:ext cx="6473825" cy="4525963"/>
          </a:xfrm>
          <a:custGeom>
            <a:avLst/>
            <a:gdLst>
              <a:gd name="T0" fmla="*/ 2147483647 w 2558"/>
              <a:gd name="T1" fmla="*/ 2147483647 h 1814"/>
              <a:gd name="T2" fmla="*/ 0 w 2558"/>
              <a:gd name="T3" fmla="*/ 2147483647 h 1814"/>
              <a:gd name="T4" fmla="*/ 0 w 2558"/>
              <a:gd name="T5" fmla="*/ 0 h 1814"/>
              <a:gd name="T6" fmla="*/ 0 60000 65536"/>
              <a:gd name="T7" fmla="*/ 0 60000 65536"/>
              <a:gd name="T8" fmla="*/ 0 60000 65536"/>
              <a:gd name="T9" fmla="*/ 0 w 2558"/>
              <a:gd name="T10" fmla="*/ 0 h 1814"/>
              <a:gd name="T11" fmla="*/ 2558 w 2558"/>
              <a:gd name="T12" fmla="*/ 1814 h 1814"/>
            </a:gdLst>
            <a:ahLst/>
            <a:cxnLst>
              <a:cxn ang="T6">
                <a:pos x="T0" y="T1"/>
              </a:cxn>
              <a:cxn ang="T7">
                <a:pos x="T2" y="T3"/>
              </a:cxn>
              <a:cxn ang="T8">
                <a:pos x="T4" y="T5"/>
              </a:cxn>
            </a:cxnLst>
            <a:rect l="T9" t="T10" r="T11" b="T12"/>
            <a:pathLst>
              <a:path w="2558" h="1814">
                <a:moveTo>
                  <a:pt x="2558" y="1814"/>
                </a:moveTo>
                <a:lnTo>
                  <a:pt x="0" y="1814"/>
                </a:lnTo>
                <a:lnTo>
                  <a:pt x="0" y="0"/>
                </a:lnTo>
              </a:path>
            </a:pathLst>
          </a:custGeom>
          <a:noFill/>
          <a:ln w="2">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Line 192"/>
          <p:cNvSpPr>
            <a:spLocks noChangeShapeType="1"/>
          </p:cNvSpPr>
          <p:nvPr/>
        </p:nvSpPr>
        <p:spPr bwMode="auto">
          <a:xfrm flipH="1">
            <a:off x="3568883" y="1863435"/>
            <a:ext cx="3405187" cy="3397250"/>
          </a:xfrm>
          <a:prstGeom prst="line">
            <a:avLst/>
          </a:prstGeom>
          <a:noFill/>
          <a:ln w="34925">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Oval 194"/>
          <p:cNvSpPr>
            <a:spLocks noChangeArrowheads="1"/>
          </p:cNvSpPr>
          <p:nvPr/>
        </p:nvSpPr>
        <p:spPr bwMode="auto">
          <a:xfrm>
            <a:off x="3956233" y="4746335"/>
            <a:ext cx="128587" cy="1301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20" name="Line 196"/>
          <p:cNvSpPr>
            <a:spLocks noChangeShapeType="1"/>
          </p:cNvSpPr>
          <p:nvPr/>
        </p:nvSpPr>
        <p:spPr bwMode="auto">
          <a:xfrm>
            <a:off x="2929120" y="4811423"/>
            <a:ext cx="155575" cy="317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AutoShape 3"/>
          <p:cNvSpPr>
            <a:spLocks noChangeAspect="1" noChangeArrowheads="1"/>
          </p:cNvSpPr>
          <p:nvPr/>
        </p:nvSpPr>
        <p:spPr bwMode="auto">
          <a:xfrm>
            <a:off x="3622858" y="1838035"/>
            <a:ext cx="4646612"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2" name="AutoShape 41"/>
          <p:cNvSpPr>
            <a:spLocks noChangeAspect="1" noChangeArrowheads="1"/>
          </p:cNvSpPr>
          <p:nvPr/>
        </p:nvSpPr>
        <p:spPr bwMode="auto">
          <a:xfrm>
            <a:off x="3622858" y="1838035"/>
            <a:ext cx="4646612"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3" name="Rectangle 96"/>
          <p:cNvSpPr>
            <a:spLocks noChangeArrowheads="1"/>
          </p:cNvSpPr>
          <p:nvPr/>
        </p:nvSpPr>
        <p:spPr bwMode="auto">
          <a:xfrm>
            <a:off x="6978833" y="5978235"/>
            <a:ext cx="25971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ea typeface="MS PGothic" pitchFamily="34" charset="-128"/>
              </a:rPr>
              <a:t>Quantity of loanable funds</a:t>
            </a:r>
          </a:p>
          <a:p>
            <a:pPr algn="ctr"/>
            <a:r>
              <a:rPr lang="en-US" sz="1600" b="1">
                <a:solidFill>
                  <a:srgbClr val="000000"/>
                </a:solidFill>
                <a:ea typeface="MS PGothic" pitchFamily="34" charset="-128"/>
              </a:rPr>
              <a:t>(billions of dollars) </a:t>
            </a:r>
            <a:endParaRPr lang="en-US" sz="1600" b="1">
              <a:ea typeface="MS PGothic" pitchFamily="34" charset="-128"/>
            </a:endParaRPr>
          </a:p>
        </p:txBody>
      </p:sp>
      <p:sp>
        <p:nvSpPr>
          <p:cNvPr id="24" name="Rectangle 98"/>
          <p:cNvSpPr>
            <a:spLocks noChangeArrowheads="1"/>
          </p:cNvSpPr>
          <p:nvPr/>
        </p:nvSpPr>
        <p:spPr bwMode="auto">
          <a:xfrm>
            <a:off x="1984558" y="1398298"/>
            <a:ext cx="83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ea typeface="MS PGothic" pitchFamily="34" charset="-128"/>
              </a:rPr>
              <a:t>Interest</a:t>
            </a:r>
            <a:r>
              <a:rPr lang="en-US" b="1">
                <a:solidFill>
                  <a:srgbClr val="000000"/>
                </a:solidFill>
                <a:ea typeface="MS PGothic" pitchFamily="34" charset="-128"/>
              </a:rPr>
              <a:t> rate</a:t>
            </a:r>
            <a:endParaRPr lang="en-US" b="1">
              <a:ea typeface="MS PGothic" pitchFamily="34" charset="-128"/>
            </a:endParaRPr>
          </a:p>
        </p:txBody>
      </p:sp>
      <p:sp>
        <p:nvSpPr>
          <p:cNvPr id="25" name="Rectangle 111"/>
          <p:cNvSpPr>
            <a:spLocks noChangeArrowheads="1"/>
          </p:cNvSpPr>
          <p:nvPr/>
        </p:nvSpPr>
        <p:spPr bwMode="auto">
          <a:xfrm>
            <a:off x="5802495" y="1515773"/>
            <a:ext cx="256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Supply of loanable funds, </a:t>
            </a:r>
            <a:r>
              <a:rPr lang="en-US" i="1">
                <a:solidFill>
                  <a:srgbClr val="000000"/>
                </a:solidFill>
                <a:ea typeface="MS PGothic" pitchFamily="34" charset="-128"/>
              </a:rPr>
              <a:t>S</a:t>
            </a:r>
            <a:endParaRPr lang="en-US" i="1">
              <a:ea typeface="MS PGothic" pitchFamily="34" charset="-128"/>
            </a:endParaRPr>
          </a:p>
        </p:txBody>
      </p:sp>
      <p:sp>
        <p:nvSpPr>
          <p:cNvPr id="26" name="Line 18"/>
          <p:cNvSpPr>
            <a:spLocks noChangeShapeType="1"/>
          </p:cNvSpPr>
          <p:nvPr/>
        </p:nvSpPr>
        <p:spPr bwMode="auto">
          <a:xfrm flipV="1">
            <a:off x="3113270" y="4806660"/>
            <a:ext cx="8397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a:off x="3127558" y="2625435"/>
            <a:ext cx="3048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0"/>
          <p:cNvGrpSpPr>
            <a:grpSpLocks/>
          </p:cNvGrpSpPr>
          <p:nvPr/>
        </p:nvGrpSpPr>
        <p:grpSpPr bwMode="auto">
          <a:xfrm>
            <a:off x="4341995" y="5743285"/>
            <a:ext cx="2043113" cy="481013"/>
            <a:chOff x="1869" y="3596"/>
            <a:chExt cx="1287" cy="303"/>
          </a:xfrm>
        </p:grpSpPr>
        <p:sp>
          <p:nvSpPr>
            <p:cNvPr id="29" name="Line 161"/>
            <p:cNvSpPr>
              <a:spLocks noChangeShapeType="1"/>
            </p:cNvSpPr>
            <p:nvPr/>
          </p:nvSpPr>
          <p:spPr bwMode="auto">
            <a:xfrm>
              <a:off x="3046" y="3596"/>
              <a:ext cx="2" cy="97"/>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162"/>
            <p:cNvSpPr>
              <a:spLocks noChangeArrowheads="1"/>
            </p:cNvSpPr>
            <p:nvPr/>
          </p:nvSpPr>
          <p:spPr bwMode="auto">
            <a:xfrm>
              <a:off x="2934" y="372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450</a:t>
              </a:r>
              <a:endParaRPr lang="en-US">
                <a:ea typeface="MS PGothic" pitchFamily="34" charset="-128"/>
              </a:endParaRPr>
            </a:p>
          </p:txBody>
        </p:sp>
        <p:sp>
          <p:nvSpPr>
            <p:cNvPr id="31" name="Line 199"/>
            <p:cNvSpPr>
              <a:spLocks noChangeShapeType="1"/>
            </p:cNvSpPr>
            <p:nvPr/>
          </p:nvSpPr>
          <p:spPr bwMode="auto">
            <a:xfrm>
              <a:off x="1869" y="3807"/>
              <a:ext cx="912" cy="1"/>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2" name="Freeform 200"/>
            <p:cNvSpPr>
              <a:spLocks/>
            </p:cNvSpPr>
            <p:nvPr/>
          </p:nvSpPr>
          <p:spPr bwMode="auto">
            <a:xfrm>
              <a:off x="2762" y="3783"/>
              <a:ext cx="85" cy="53"/>
            </a:xfrm>
            <a:custGeom>
              <a:avLst/>
              <a:gdLst>
                <a:gd name="T0" fmla="*/ 6853315 w 21"/>
                <a:gd name="T1" fmla="*/ 10766167 h 13"/>
                <a:gd name="T2" fmla="*/ 0 w 21"/>
                <a:gd name="T3" fmla="*/ 0 h 13"/>
                <a:gd name="T4" fmla="*/ 0 w 21"/>
                <a:gd name="T5" fmla="*/ 0 h 13"/>
                <a:gd name="T6" fmla="*/ 17133426 w 21"/>
                <a:gd name="T7" fmla="*/ 7177411 h 13"/>
                <a:gd name="T8" fmla="*/ 35980059 w 21"/>
                <a:gd name="T9" fmla="*/ 10766167 h 13"/>
                <a:gd name="T10" fmla="*/ 17133426 w 21"/>
                <a:gd name="T11" fmla="*/ 16149524 h 13"/>
                <a:gd name="T12" fmla="*/ 0 w 21"/>
                <a:gd name="T13" fmla="*/ 23326935 h 13"/>
                <a:gd name="T14" fmla="*/ 0 w 21"/>
                <a:gd name="T15" fmla="*/ 23326935 h 13"/>
                <a:gd name="T16" fmla="*/ 6853315 w 21"/>
                <a:gd name="T17" fmla="*/ 1076616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3"/>
                <a:gd name="T29" fmla="*/ 21 w 2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3">
                  <a:moveTo>
                    <a:pt x="4" y="6"/>
                  </a:moveTo>
                  <a:cubicBezTo>
                    <a:pt x="0" y="0"/>
                    <a:pt x="0" y="0"/>
                    <a:pt x="0" y="0"/>
                  </a:cubicBezTo>
                  <a:cubicBezTo>
                    <a:pt x="0" y="0"/>
                    <a:pt x="0" y="0"/>
                    <a:pt x="0" y="0"/>
                  </a:cubicBezTo>
                  <a:cubicBezTo>
                    <a:pt x="10" y="4"/>
                    <a:pt x="10" y="4"/>
                    <a:pt x="10" y="4"/>
                  </a:cubicBezTo>
                  <a:cubicBezTo>
                    <a:pt x="14" y="5"/>
                    <a:pt x="18" y="6"/>
                    <a:pt x="21" y="6"/>
                  </a:cubicBezTo>
                  <a:cubicBezTo>
                    <a:pt x="18" y="7"/>
                    <a:pt x="14" y="8"/>
                    <a:pt x="10" y="9"/>
                  </a:cubicBezTo>
                  <a:cubicBezTo>
                    <a:pt x="0" y="13"/>
                    <a:pt x="0" y="13"/>
                    <a:pt x="0" y="13"/>
                  </a:cubicBezTo>
                  <a:cubicBezTo>
                    <a:pt x="0" y="13"/>
                    <a:pt x="0" y="13"/>
                    <a:pt x="0" y="13"/>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 name="Group 25"/>
          <p:cNvGrpSpPr>
            <a:grpSpLocks/>
          </p:cNvGrpSpPr>
          <p:nvPr/>
        </p:nvGrpSpPr>
        <p:grpSpPr bwMode="auto">
          <a:xfrm>
            <a:off x="2386195" y="2506373"/>
            <a:ext cx="698500" cy="2068512"/>
            <a:chOff x="637" y="1557"/>
            <a:chExt cx="440" cy="1303"/>
          </a:xfrm>
        </p:grpSpPr>
        <p:sp>
          <p:nvSpPr>
            <p:cNvPr id="34" name="Rectangle 166"/>
            <p:cNvSpPr>
              <a:spLocks noChangeArrowheads="1"/>
            </p:cNvSpPr>
            <p:nvPr/>
          </p:nvSpPr>
          <p:spPr bwMode="auto">
            <a:xfrm>
              <a:off x="637" y="1557"/>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12%</a:t>
              </a:r>
              <a:endParaRPr lang="en-US">
                <a:ea typeface="MS PGothic" pitchFamily="34" charset="-128"/>
              </a:endParaRPr>
            </a:p>
          </p:txBody>
        </p:sp>
        <p:sp>
          <p:nvSpPr>
            <p:cNvPr id="35" name="Line 195"/>
            <p:cNvSpPr>
              <a:spLocks noChangeShapeType="1"/>
            </p:cNvSpPr>
            <p:nvPr/>
          </p:nvSpPr>
          <p:spPr bwMode="auto">
            <a:xfrm>
              <a:off x="979" y="1635"/>
              <a:ext cx="98" cy="1"/>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 name="Line 197"/>
            <p:cNvSpPr>
              <a:spLocks noChangeShapeType="1"/>
            </p:cNvSpPr>
            <p:nvPr/>
          </p:nvSpPr>
          <p:spPr bwMode="auto">
            <a:xfrm flipV="1">
              <a:off x="775" y="1854"/>
              <a:ext cx="2" cy="1006"/>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 name="Freeform 198"/>
            <p:cNvSpPr>
              <a:spLocks/>
            </p:cNvSpPr>
            <p:nvPr/>
          </p:nvSpPr>
          <p:spPr bwMode="auto">
            <a:xfrm>
              <a:off x="746" y="1789"/>
              <a:ext cx="53" cy="89"/>
            </a:xfrm>
            <a:custGeom>
              <a:avLst/>
              <a:gdLst>
                <a:gd name="T0" fmla="*/ 12615786 w 13"/>
                <a:gd name="T1" fmla="*/ 31037375 h 22"/>
                <a:gd name="T2" fmla="*/ 0 w 13"/>
                <a:gd name="T3" fmla="*/ 37934454 h 22"/>
                <a:gd name="T4" fmla="*/ 0 w 13"/>
                <a:gd name="T5" fmla="*/ 36210099 h 22"/>
                <a:gd name="T6" fmla="*/ 7208909 w 13"/>
                <a:gd name="T7" fmla="*/ 18967356 h 22"/>
                <a:gd name="T8" fmla="*/ 12615786 w 13"/>
                <a:gd name="T9" fmla="*/ 0 h 22"/>
                <a:gd name="T10" fmla="*/ 16220479 w 13"/>
                <a:gd name="T11" fmla="*/ 18967356 h 22"/>
                <a:gd name="T12" fmla="*/ 23429453 w 13"/>
                <a:gd name="T13" fmla="*/ 36210099 h 22"/>
                <a:gd name="T14" fmla="*/ 23429453 w 13"/>
                <a:gd name="T15" fmla="*/ 37934454 h 22"/>
                <a:gd name="T16" fmla="*/ 12615786 w 13"/>
                <a:gd name="T17" fmla="*/ 3103737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2"/>
                <a:gd name="T29" fmla="*/ 13 w 1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2">
                  <a:moveTo>
                    <a:pt x="7" y="18"/>
                  </a:moveTo>
                  <a:cubicBezTo>
                    <a:pt x="0" y="22"/>
                    <a:pt x="0" y="22"/>
                    <a:pt x="0" y="22"/>
                  </a:cubicBezTo>
                  <a:cubicBezTo>
                    <a:pt x="0" y="21"/>
                    <a:pt x="0" y="21"/>
                    <a:pt x="0" y="21"/>
                  </a:cubicBezTo>
                  <a:cubicBezTo>
                    <a:pt x="4" y="11"/>
                    <a:pt x="4" y="11"/>
                    <a:pt x="4" y="11"/>
                  </a:cubicBezTo>
                  <a:cubicBezTo>
                    <a:pt x="5" y="7"/>
                    <a:pt x="6" y="3"/>
                    <a:pt x="7" y="0"/>
                  </a:cubicBezTo>
                  <a:cubicBezTo>
                    <a:pt x="8" y="3"/>
                    <a:pt x="8" y="7"/>
                    <a:pt x="9" y="11"/>
                  </a:cubicBezTo>
                  <a:cubicBezTo>
                    <a:pt x="13" y="21"/>
                    <a:pt x="13" y="21"/>
                    <a:pt x="13" y="21"/>
                  </a:cubicBezTo>
                  <a:cubicBezTo>
                    <a:pt x="13" y="22"/>
                    <a:pt x="13" y="22"/>
                    <a:pt x="13" y="22"/>
                  </a:cubicBez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 name="Group 30"/>
          <p:cNvGrpSpPr>
            <a:grpSpLocks/>
          </p:cNvGrpSpPr>
          <p:nvPr/>
        </p:nvGrpSpPr>
        <p:grpSpPr bwMode="auto">
          <a:xfrm>
            <a:off x="3935595" y="2566698"/>
            <a:ext cx="2459038" cy="2097087"/>
            <a:chOff x="1613" y="1595"/>
            <a:chExt cx="1549" cy="1321"/>
          </a:xfrm>
        </p:grpSpPr>
        <p:sp>
          <p:nvSpPr>
            <p:cNvPr id="39" name="Rectangle 189"/>
            <p:cNvSpPr>
              <a:spLocks noChangeArrowheads="1"/>
            </p:cNvSpPr>
            <p:nvPr/>
          </p:nvSpPr>
          <p:spPr bwMode="auto">
            <a:xfrm>
              <a:off x="3091" y="1643"/>
              <a:ext cx="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Y</a:t>
              </a:r>
              <a:endParaRPr lang="en-US">
                <a:ea typeface="MS PGothic" pitchFamily="34" charset="-128"/>
              </a:endParaRPr>
            </a:p>
          </p:txBody>
        </p:sp>
        <p:sp>
          <p:nvSpPr>
            <p:cNvPr id="40" name="Oval 193"/>
            <p:cNvSpPr>
              <a:spLocks noChangeArrowheads="1"/>
            </p:cNvSpPr>
            <p:nvPr/>
          </p:nvSpPr>
          <p:spPr bwMode="auto">
            <a:xfrm>
              <a:off x="3005" y="1595"/>
              <a:ext cx="83"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41" name="Line 201"/>
            <p:cNvSpPr>
              <a:spLocks noChangeShapeType="1"/>
            </p:cNvSpPr>
            <p:nvPr/>
          </p:nvSpPr>
          <p:spPr bwMode="auto">
            <a:xfrm flipV="1">
              <a:off x="1613" y="1753"/>
              <a:ext cx="1182" cy="1163"/>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 name="Freeform 202"/>
            <p:cNvSpPr>
              <a:spLocks/>
            </p:cNvSpPr>
            <p:nvPr/>
          </p:nvSpPr>
          <p:spPr bwMode="auto">
            <a:xfrm>
              <a:off x="2750" y="1696"/>
              <a:ext cx="109" cy="105"/>
            </a:xfrm>
            <a:custGeom>
              <a:avLst/>
              <a:gdLst>
                <a:gd name="T0" fmla="*/ 15259540 w 27"/>
                <a:gd name="T1" fmla="*/ 27196082 h 26"/>
                <a:gd name="T2" fmla="*/ 0 w 27"/>
                <a:gd name="T3" fmla="*/ 22096773 h 26"/>
                <a:gd name="T4" fmla="*/ 0 w 27"/>
                <a:gd name="T5" fmla="*/ 22096773 h 26"/>
                <a:gd name="T6" fmla="*/ 23736869 w 27"/>
                <a:gd name="T7" fmla="*/ 11898192 h 26"/>
                <a:gd name="T8" fmla="*/ 45778292 w 27"/>
                <a:gd name="T9" fmla="*/ 0 h 26"/>
                <a:gd name="T10" fmla="*/ 30518817 w 27"/>
                <a:gd name="T11" fmla="*/ 20397082 h 26"/>
                <a:gd name="T12" fmla="*/ 20346025 w 27"/>
                <a:gd name="T13" fmla="*/ 44193535 h 26"/>
                <a:gd name="T14" fmla="*/ 18650384 w 27"/>
                <a:gd name="T15" fmla="*/ 44193535 h 26"/>
                <a:gd name="T16" fmla="*/ 15259540 w 27"/>
                <a:gd name="T17" fmla="*/ 2719608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03"/>
            <p:cNvSpPr>
              <a:spLocks/>
            </p:cNvSpPr>
            <p:nvPr/>
          </p:nvSpPr>
          <p:spPr bwMode="auto">
            <a:xfrm>
              <a:off x="2431" y="2003"/>
              <a:ext cx="114" cy="107"/>
            </a:xfrm>
            <a:custGeom>
              <a:avLst/>
              <a:gdLst>
                <a:gd name="T0" fmla="*/ 17719004 w 28"/>
                <a:gd name="T1" fmla="*/ 29808842 h 26"/>
                <a:gd name="T2" fmla="*/ 0 w 28"/>
                <a:gd name="T3" fmla="*/ 26082769 h 26"/>
                <a:gd name="T4" fmla="*/ 0 w 28"/>
                <a:gd name="T5" fmla="*/ 24219767 h 26"/>
                <a:gd name="T6" fmla="*/ 24806677 w 28"/>
                <a:gd name="T7" fmla="*/ 14904244 h 26"/>
                <a:gd name="T8" fmla="*/ 49613158 w 28"/>
                <a:gd name="T9" fmla="*/ 0 h 26"/>
                <a:gd name="T10" fmla="*/ 33665906 w 28"/>
                <a:gd name="T11" fmla="*/ 24219767 h 26"/>
                <a:gd name="T12" fmla="*/ 21262848 w 28"/>
                <a:gd name="T13" fmla="*/ 48439176 h 26"/>
                <a:gd name="T14" fmla="*/ 21262848 w 28"/>
                <a:gd name="T15" fmla="*/ 48439176 h 26"/>
                <a:gd name="T16" fmla="*/ 17719004 w 28"/>
                <a:gd name="T17" fmla="*/ 2980884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4"/>
                    <a:pt x="0" y="14"/>
                    <a:pt x="0" y="14"/>
                  </a:cubicBezTo>
                  <a:cubicBezTo>
                    <a:pt x="0" y="13"/>
                    <a:pt x="0" y="13"/>
                    <a:pt x="0" y="13"/>
                  </a:cubicBezTo>
                  <a:cubicBezTo>
                    <a:pt x="14" y="8"/>
                    <a:pt x="14" y="8"/>
                    <a:pt x="14" y="8"/>
                  </a:cubicBezTo>
                  <a:cubicBezTo>
                    <a:pt x="19" y="5"/>
                    <a:pt x="23" y="3"/>
                    <a:pt x="28" y="0"/>
                  </a:cubicBezTo>
                  <a:cubicBezTo>
                    <a:pt x="25" y="4"/>
                    <a:pt x="22" y="9"/>
                    <a:pt x="19" y="13"/>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04"/>
            <p:cNvSpPr>
              <a:spLocks/>
            </p:cNvSpPr>
            <p:nvPr/>
          </p:nvSpPr>
          <p:spPr bwMode="auto">
            <a:xfrm>
              <a:off x="1618" y="2806"/>
              <a:ext cx="114" cy="105"/>
            </a:xfrm>
            <a:custGeom>
              <a:avLst/>
              <a:gdLst>
                <a:gd name="T0" fmla="*/ 17719004 w 28"/>
                <a:gd name="T1" fmla="*/ 27196082 h 26"/>
                <a:gd name="T2" fmla="*/ 0 w 28"/>
                <a:gd name="T3" fmla="*/ 22096773 h 26"/>
                <a:gd name="T4" fmla="*/ 0 w 28"/>
                <a:gd name="T5" fmla="*/ 22096773 h 26"/>
                <a:gd name="T6" fmla="*/ 26578510 w 28"/>
                <a:gd name="T7" fmla="*/ 13597888 h 26"/>
                <a:gd name="T8" fmla="*/ 49613158 w 28"/>
                <a:gd name="T9" fmla="*/ 0 h 26"/>
                <a:gd name="T10" fmla="*/ 33665906 w 28"/>
                <a:gd name="T11" fmla="*/ 20397082 h 26"/>
                <a:gd name="T12" fmla="*/ 21262848 w 28"/>
                <a:gd name="T13" fmla="*/ 44193535 h 26"/>
                <a:gd name="T14" fmla="*/ 21262848 w 28"/>
                <a:gd name="T15" fmla="*/ 44193535 h 26"/>
                <a:gd name="T16" fmla="*/ 17719004 w 28"/>
                <a:gd name="T17" fmla="*/ 2719608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6"/>
                  </a:moveTo>
                  <a:cubicBezTo>
                    <a:pt x="0" y="13"/>
                    <a:pt x="0" y="13"/>
                    <a:pt x="0" y="13"/>
                  </a:cubicBezTo>
                  <a:cubicBezTo>
                    <a:pt x="0" y="13"/>
                    <a:pt x="0" y="13"/>
                    <a:pt x="0" y="13"/>
                  </a:cubicBezTo>
                  <a:cubicBezTo>
                    <a:pt x="15" y="8"/>
                    <a:pt x="15" y="8"/>
                    <a:pt x="15" y="8"/>
                  </a:cubicBezTo>
                  <a:cubicBezTo>
                    <a:pt x="19" y="5"/>
                    <a:pt x="23" y="3"/>
                    <a:pt x="28" y="0"/>
                  </a:cubicBezTo>
                  <a:cubicBezTo>
                    <a:pt x="25" y="4"/>
                    <a:pt x="22" y="8"/>
                    <a:pt x="19" y="12"/>
                  </a:cubicBezTo>
                  <a:cubicBezTo>
                    <a:pt x="12" y="26"/>
                    <a:pt x="12" y="26"/>
                    <a:pt x="12" y="26"/>
                  </a:cubicBezTo>
                  <a:cubicBezTo>
                    <a:pt x="12" y="26"/>
                    <a:pt x="12" y="26"/>
                    <a:pt x="12" y="26"/>
                  </a:cubicBez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05"/>
            <p:cNvSpPr>
              <a:spLocks/>
            </p:cNvSpPr>
            <p:nvPr/>
          </p:nvSpPr>
          <p:spPr bwMode="auto">
            <a:xfrm>
              <a:off x="1857" y="2571"/>
              <a:ext cx="114" cy="105"/>
            </a:xfrm>
            <a:custGeom>
              <a:avLst/>
              <a:gdLst>
                <a:gd name="T0" fmla="*/ 17719004 w 28"/>
                <a:gd name="T1" fmla="*/ 28895709 h 26"/>
                <a:gd name="T2" fmla="*/ 0 w 28"/>
                <a:gd name="T3" fmla="*/ 23796453 h 26"/>
                <a:gd name="T4" fmla="*/ 0 w 28"/>
                <a:gd name="T5" fmla="*/ 22096773 h 26"/>
                <a:gd name="T6" fmla="*/ 26578510 w 28"/>
                <a:gd name="T7" fmla="*/ 13597888 h 26"/>
                <a:gd name="T8" fmla="*/ 49613158 w 28"/>
                <a:gd name="T9" fmla="*/ 0 h 26"/>
                <a:gd name="T10" fmla="*/ 33665906 w 28"/>
                <a:gd name="T11" fmla="*/ 22096773 h 26"/>
                <a:gd name="T12" fmla="*/ 21262848 w 28"/>
                <a:gd name="T13" fmla="*/ 44193535 h 26"/>
                <a:gd name="T14" fmla="*/ 21262848 w 28"/>
                <a:gd name="T15" fmla="*/ 44193535 h 26"/>
                <a:gd name="T16" fmla="*/ 17719004 w 28"/>
                <a:gd name="T17" fmla="*/ 2889570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6"/>
                <a:gd name="T29" fmla="*/ 28 w 28"/>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6">
                  <a:moveTo>
                    <a:pt x="10" y="17"/>
                  </a:moveTo>
                  <a:cubicBezTo>
                    <a:pt x="0" y="14"/>
                    <a:pt x="0" y="14"/>
                    <a:pt x="0" y="14"/>
                  </a:cubicBezTo>
                  <a:cubicBezTo>
                    <a:pt x="0" y="13"/>
                    <a:pt x="0" y="13"/>
                    <a:pt x="0" y="13"/>
                  </a:cubicBezTo>
                  <a:cubicBezTo>
                    <a:pt x="15" y="8"/>
                    <a:pt x="15" y="8"/>
                    <a:pt x="15" y="8"/>
                  </a:cubicBezTo>
                  <a:cubicBezTo>
                    <a:pt x="19" y="5"/>
                    <a:pt x="23" y="3"/>
                    <a:pt x="28" y="0"/>
                  </a:cubicBezTo>
                  <a:cubicBezTo>
                    <a:pt x="25" y="5"/>
                    <a:pt x="22" y="9"/>
                    <a:pt x="19" y="13"/>
                  </a:cubicBezTo>
                  <a:cubicBezTo>
                    <a:pt x="12" y="26"/>
                    <a:pt x="12" y="26"/>
                    <a:pt x="12" y="26"/>
                  </a:cubicBezTo>
                  <a:cubicBezTo>
                    <a:pt x="12" y="26"/>
                    <a:pt x="12" y="26"/>
                    <a:pt x="12" y="26"/>
                  </a:cubicBez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06"/>
            <p:cNvSpPr>
              <a:spLocks/>
            </p:cNvSpPr>
            <p:nvPr/>
          </p:nvSpPr>
          <p:spPr bwMode="auto">
            <a:xfrm>
              <a:off x="2143" y="2283"/>
              <a:ext cx="109" cy="107"/>
            </a:xfrm>
            <a:custGeom>
              <a:avLst/>
              <a:gdLst>
                <a:gd name="T0" fmla="*/ 15259540 w 27"/>
                <a:gd name="T1" fmla="*/ 29808842 h 26"/>
                <a:gd name="T2" fmla="*/ 0 w 27"/>
                <a:gd name="T3" fmla="*/ 24219767 h 26"/>
                <a:gd name="T4" fmla="*/ 0 w 27"/>
                <a:gd name="T5" fmla="*/ 24219767 h 26"/>
                <a:gd name="T6" fmla="*/ 23736869 w 27"/>
                <a:gd name="T7" fmla="*/ 13041242 h 26"/>
                <a:gd name="T8" fmla="*/ 45778292 w 27"/>
                <a:gd name="T9" fmla="*/ 0 h 26"/>
                <a:gd name="T10" fmla="*/ 30518817 w 27"/>
                <a:gd name="T11" fmla="*/ 22356407 h 26"/>
                <a:gd name="T12" fmla="*/ 20346025 w 27"/>
                <a:gd name="T13" fmla="*/ 48439176 h 26"/>
                <a:gd name="T14" fmla="*/ 18650384 w 27"/>
                <a:gd name="T15" fmla="*/ 48439176 h 26"/>
                <a:gd name="T16" fmla="*/ 15259540 w 27"/>
                <a:gd name="T17" fmla="*/ 2980884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9" y="16"/>
                  </a:moveTo>
                  <a:cubicBezTo>
                    <a:pt x="0" y="13"/>
                    <a:pt x="0" y="13"/>
                    <a:pt x="0" y="13"/>
                  </a:cubicBezTo>
                  <a:cubicBezTo>
                    <a:pt x="0" y="13"/>
                    <a:pt x="0" y="13"/>
                    <a:pt x="0" y="13"/>
                  </a:cubicBezTo>
                  <a:cubicBezTo>
                    <a:pt x="14" y="7"/>
                    <a:pt x="14" y="7"/>
                    <a:pt x="14" y="7"/>
                  </a:cubicBezTo>
                  <a:cubicBezTo>
                    <a:pt x="18" y="5"/>
                    <a:pt x="23" y="2"/>
                    <a:pt x="27" y="0"/>
                  </a:cubicBezTo>
                  <a:cubicBezTo>
                    <a:pt x="24" y="4"/>
                    <a:pt x="21" y="8"/>
                    <a:pt x="18" y="12"/>
                  </a:cubicBezTo>
                  <a:cubicBezTo>
                    <a:pt x="12" y="26"/>
                    <a:pt x="12" y="26"/>
                    <a:pt x="12" y="26"/>
                  </a:cubicBezTo>
                  <a:cubicBezTo>
                    <a:pt x="11" y="26"/>
                    <a:pt x="11" y="26"/>
                    <a:pt x="11" y="26"/>
                  </a:cubicBez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 name="Line 39"/>
          <p:cNvSpPr>
            <a:spLocks noChangeShapeType="1"/>
          </p:cNvSpPr>
          <p:nvPr/>
        </p:nvSpPr>
        <p:spPr bwMode="auto">
          <a:xfrm>
            <a:off x="6205720" y="2750848"/>
            <a:ext cx="0" cy="29368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0"/>
          <p:cNvSpPr>
            <a:spLocks noChangeShapeType="1"/>
          </p:cNvSpPr>
          <p:nvPr/>
        </p:nvSpPr>
        <p:spPr bwMode="auto">
          <a:xfrm>
            <a:off x="4014970" y="4911435"/>
            <a:ext cx="0" cy="7985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TextBox 48"/>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Equilibrium in the Loanable </a:t>
            </a:r>
            <a:r>
              <a:rPr lang="en-US" sz="3200" dirty="0" smtClean="0"/>
              <a:t>Funds </a:t>
            </a:r>
            <a:r>
              <a:rPr lang="en-US" sz="3200" dirty="0"/>
              <a:t>Market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28" y="1291441"/>
            <a:ext cx="6507163"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1698603" y="1342241"/>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000000"/>
                </a:solidFill>
                <a:cs typeface="Arial" pitchFamily="34" charset="0"/>
              </a:rPr>
              <a:t>Interest rate</a:t>
            </a:r>
            <a:endParaRPr lang="en-US" sz="1600" b="1">
              <a:cs typeface="Arial" pitchFamily="34" charset="0"/>
            </a:endParaRPr>
          </a:p>
        </p:txBody>
      </p:sp>
      <p:sp>
        <p:nvSpPr>
          <p:cNvPr id="14" name="Rectangle 7"/>
          <p:cNvSpPr>
            <a:spLocks noChangeArrowheads="1"/>
          </p:cNvSpPr>
          <p:nvPr/>
        </p:nvSpPr>
        <p:spPr bwMode="auto">
          <a:xfrm>
            <a:off x="7051653" y="6087278"/>
            <a:ext cx="2209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b="1"/>
              <a:t>Quantity of loanable funds</a:t>
            </a:r>
          </a:p>
          <a:p>
            <a:r>
              <a:rPr lang="en-US" sz="1400" b="1"/>
              <a:t>(billions of dollars)</a:t>
            </a:r>
          </a:p>
        </p:txBody>
      </p:sp>
      <p:sp>
        <p:nvSpPr>
          <p:cNvPr id="15" name="Rectangle 8"/>
          <p:cNvSpPr>
            <a:spLocks noChangeArrowheads="1"/>
          </p:cNvSpPr>
          <p:nvPr/>
        </p:nvSpPr>
        <p:spPr bwMode="auto">
          <a:xfrm>
            <a:off x="5962628" y="3031341"/>
            <a:ext cx="2286000" cy="738187"/>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Offers not accepted from</a:t>
            </a:r>
          </a:p>
          <a:p>
            <a:pPr marL="1588" indent="-1588" algn="ctr" fontAlgn="auto">
              <a:spcAft>
                <a:spcPts val="0"/>
              </a:spcAft>
              <a:defRPr/>
            </a:pPr>
            <a:r>
              <a:rPr lang="en-US" sz="1400" i="1" dirty="0"/>
              <a:t>lenders who demand interest</a:t>
            </a:r>
          </a:p>
          <a:p>
            <a:pPr marL="1588" indent="-1588" algn="ctr" fontAlgn="auto">
              <a:spcAft>
                <a:spcPts val="0"/>
              </a:spcAft>
              <a:defRPr/>
            </a:pPr>
            <a:r>
              <a:rPr lang="en-US" sz="1400" i="1" dirty="0"/>
              <a:t>rate of more than 8%.</a:t>
            </a:r>
          </a:p>
        </p:txBody>
      </p:sp>
      <p:sp>
        <p:nvSpPr>
          <p:cNvPr id="16" name="Rectangle 9"/>
          <p:cNvSpPr>
            <a:spLocks noChangeArrowheads="1"/>
          </p:cNvSpPr>
          <p:nvPr/>
        </p:nvSpPr>
        <p:spPr bwMode="auto">
          <a:xfrm>
            <a:off x="5734028" y="4098141"/>
            <a:ext cx="2590800" cy="5238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Projects with rate of return</a:t>
            </a:r>
          </a:p>
          <a:p>
            <a:pPr marL="1588" indent="-1588" algn="ctr" fontAlgn="auto">
              <a:spcAft>
                <a:spcPts val="0"/>
              </a:spcAft>
              <a:defRPr/>
            </a:pPr>
            <a:r>
              <a:rPr lang="en-US" sz="1400" i="1" dirty="0"/>
              <a:t>less than 8% are not funded.</a:t>
            </a:r>
          </a:p>
        </p:txBody>
      </p:sp>
      <p:sp>
        <p:nvSpPr>
          <p:cNvPr id="17" name="Rectangle 10"/>
          <p:cNvSpPr>
            <a:spLocks noChangeArrowheads="1"/>
          </p:cNvSpPr>
          <p:nvPr/>
        </p:nvSpPr>
        <p:spPr bwMode="auto">
          <a:xfrm>
            <a:off x="3640116" y="1964541"/>
            <a:ext cx="2362200" cy="5238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Projects with rate of return</a:t>
            </a:r>
          </a:p>
          <a:p>
            <a:pPr marL="1588" indent="-1588" algn="ctr" fontAlgn="auto">
              <a:spcAft>
                <a:spcPts val="0"/>
              </a:spcAft>
              <a:defRPr/>
            </a:pPr>
            <a:r>
              <a:rPr lang="en-US" sz="1400" i="1" dirty="0"/>
              <a:t>8% or greater are funded.</a:t>
            </a:r>
          </a:p>
        </p:txBody>
      </p:sp>
      <p:sp>
        <p:nvSpPr>
          <p:cNvPr id="18" name="Rectangle 11"/>
          <p:cNvSpPr>
            <a:spLocks noChangeArrowheads="1"/>
          </p:cNvSpPr>
          <p:nvPr/>
        </p:nvSpPr>
        <p:spPr bwMode="auto">
          <a:xfrm>
            <a:off x="6419828" y="5268128"/>
            <a:ext cx="2405063" cy="7397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algn="ctr" fontAlgn="auto">
              <a:spcAft>
                <a:spcPts val="0"/>
              </a:spcAft>
              <a:defRPr/>
            </a:pPr>
            <a:r>
              <a:rPr lang="en-US" sz="1400" i="1" dirty="0"/>
              <a:t>Offers accepted from lenders willing to lend at interest rate of 8% or less.</a:t>
            </a:r>
          </a:p>
        </p:txBody>
      </p:sp>
      <p:sp>
        <p:nvSpPr>
          <p:cNvPr id="19" name="AutoShape 12"/>
          <p:cNvSpPr>
            <a:spLocks/>
          </p:cNvSpPr>
          <p:nvPr/>
        </p:nvSpPr>
        <p:spPr bwMode="auto">
          <a:xfrm rot="18887361">
            <a:off x="3694090" y="1843891"/>
            <a:ext cx="282575" cy="2019300"/>
          </a:xfrm>
          <a:prstGeom prst="rightBrace">
            <a:avLst>
              <a:gd name="adj1" fmla="val 59551"/>
              <a:gd name="adj2" fmla="val 50000"/>
            </a:avLst>
          </a:prstGeom>
          <a:noFill/>
          <a:ln w="254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AutoShape 13"/>
          <p:cNvSpPr>
            <a:spLocks/>
          </p:cNvSpPr>
          <p:nvPr/>
        </p:nvSpPr>
        <p:spPr bwMode="auto">
          <a:xfrm rot="18887361">
            <a:off x="5496697" y="3649672"/>
            <a:ext cx="146050" cy="1804988"/>
          </a:xfrm>
          <a:prstGeom prst="rightBrace">
            <a:avLst>
              <a:gd name="adj1" fmla="val 102989"/>
              <a:gd name="adj2" fmla="val 50000"/>
            </a:avLst>
          </a:prstGeom>
          <a:noFill/>
          <a:ln w="254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AutoShape 14"/>
          <p:cNvSpPr>
            <a:spLocks/>
          </p:cNvSpPr>
          <p:nvPr/>
        </p:nvSpPr>
        <p:spPr bwMode="auto">
          <a:xfrm rot="2787455">
            <a:off x="5725297" y="2125672"/>
            <a:ext cx="146050" cy="1804988"/>
          </a:xfrm>
          <a:prstGeom prst="rightBrace">
            <a:avLst>
              <a:gd name="adj1" fmla="val 102989"/>
              <a:gd name="adj2" fmla="val 50000"/>
            </a:avLst>
          </a:prstGeom>
          <a:noFill/>
          <a:ln w="254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AutoShape 15"/>
          <p:cNvSpPr>
            <a:spLocks/>
          </p:cNvSpPr>
          <p:nvPr/>
        </p:nvSpPr>
        <p:spPr bwMode="auto">
          <a:xfrm rot="2787455">
            <a:off x="3896497" y="3954472"/>
            <a:ext cx="146050" cy="1804988"/>
          </a:xfrm>
          <a:prstGeom prst="rightBrace">
            <a:avLst>
              <a:gd name="adj1" fmla="val 102989"/>
              <a:gd name="adj2" fmla="val 50000"/>
            </a:avLst>
          </a:prstGeom>
          <a:noFill/>
          <a:ln w="2540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Line 16"/>
          <p:cNvSpPr>
            <a:spLocks noChangeShapeType="1"/>
          </p:cNvSpPr>
          <p:nvPr/>
        </p:nvSpPr>
        <p:spPr bwMode="auto">
          <a:xfrm>
            <a:off x="4057628" y="4860141"/>
            <a:ext cx="2362200" cy="8382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4" name="Rectangle 17"/>
          <p:cNvSpPr>
            <a:spLocks noChangeArrowheads="1"/>
          </p:cNvSpPr>
          <p:nvPr/>
        </p:nvSpPr>
        <p:spPr bwMode="auto">
          <a:xfrm>
            <a:off x="1924028" y="3869541"/>
            <a:ext cx="366713" cy="307975"/>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fontAlgn="auto">
              <a:spcBef>
                <a:spcPts val="0"/>
              </a:spcBef>
              <a:spcAft>
                <a:spcPts val="0"/>
              </a:spcAft>
              <a:defRPr/>
            </a:pPr>
            <a:r>
              <a:rPr lang="en-US" sz="1400" i="1" dirty="0"/>
              <a:t>r*</a:t>
            </a:r>
          </a:p>
        </p:txBody>
      </p:sp>
      <p:sp>
        <p:nvSpPr>
          <p:cNvPr id="25" name="Rectangle 18"/>
          <p:cNvSpPr>
            <a:spLocks noChangeArrowheads="1"/>
          </p:cNvSpPr>
          <p:nvPr/>
        </p:nvSpPr>
        <p:spPr bwMode="auto">
          <a:xfrm>
            <a:off x="4446566" y="6253966"/>
            <a:ext cx="393700" cy="306387"/>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wrap="none">
            <a:spAutoFit/>
          </a:bodyPr>
          <a:lstStyle/>
          <a:p>
            <a:pPr marL="1588" indent="-1588" fontAlgn="auto">
              <a:spcBef>
                <a:spcPts val="0"/>
              </a:spcBef>
              <a:spcAft>
                <a:spcPts val="0"/>
              </a:spcAft>
              <a:defRPr/>
            </a:pPr>
            <a:r>
              <a:rPr lang="en-US" sz="1400" i="1" dirty="0"/>
              <a:t>Q*</a:t>
            </a:r>
          </a:p>
        </p:txBody>
      </p:sp>
      <p:sp>
        <p:nvSpPr>
          <p:cNvPr id="26" name="TextBox 20"/>
          <p:cNvSpPr txBox="1">
            <a:spLocks noChangeArrowheads="1"/>
          </p:cNvSpPr>
          <p:nvPr/>
        </p:nvSpPr>
        <p:spPr bwMode="auto">
          <a:xfrm>
            <a:off x="4341791" y="6019016"/>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t>$300</a:t>
            </a:r>
            <a:endParaRPr lang="en-US"/>
          </a:p>
        </p:txBody>
      </p:sp>
      <p:sp>
        <p:nvSpPr>
          <p:cNvPr id="27" name="TextBox 21"/>
          <p:cNvSpPr txBox="1">
            <a:spLocks noChangeArrowheads="1"/>
          </p:cNvSpPr>
          <p:nvPr/>
        </p:nvSpPr>
        <p:spPr bwMode="auto">
          <a:xfrm>
            <a:off x="2122466" y="2850366"/>
            <a:ext cx="49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t>12%</a:t>
            </a:r>
            <a:endParaRPr lang="en-US"/>
          </a:p>
        </p:txBody>
      </p:sp>
      <p:sp>
        <p:nvSpPr>
          <p:cNvPr id="28" name="TextBox 22"/>
          <p:cNvSpPr txBox="1">
            <a:spLocks noChangeArrowheads="1"/>
          </p:cNvSpPr>
          <p:nvPr/>
        </p:nvSpPr>
        <p:spPr bwMode="auto">
          <a:xfrm>
            <a:off x="2284391" y="3860016"/>
            <a:ext cx="274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t>8</a:t>
            </a:r>
            <a:endParaRPr lang="en-US"/>
          </a:p>
        </p:txBody>
      </p:sp>
      <p:sp>
        <p:nvSpPr>
          <p:cNvPr id="29" name="TextBox 23"/>
          <p:cNvSpPr txBox="1">
            <a:spLocks noChangeArrowheads="1"/>
          </p:cNvSpPr>
          <p:nvPr/>
        </p:nvSpPr>
        <p:spPr bwMode="auto">
          <a:xfrm>
            <a:off x="2284391" y="4869666"/>
            <a:ext cx="274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t>4</a:t>
            </a:r>
            <a:endParaRPr lang="en-US"/>
          </a:p>
        </p:txBody>
      </p:sp>
      <p:sp>
        <p:nvSpPr>
          <p:cNvPr id="30" name="TextBox 24"/>
          <p:cNvSpPr txBox="1">
            <a:spLocks noChangeArrowheads="1"/>
          </p:cNvSpPr>
          <p:nvPr/>
        </p:nvSpPr>
        <p:spPr bwMode="auto">
          <a:xfrm>
            <a:off x="2284391" y="5831691"/>
            <a:ext cx="274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t>0</a:t>
            </a:r>
            <a:endParaRPr lang="en-US"/>
          </a:p>
        </p:txBody>
      </p:sp>
      <p:sp>
        <p:nvSpPr>
          <p:cNvPr id="32" name="TextBox 3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out)">
                                      <p:cBhvr>
                                        <p:cTn id="16" dur="500"/>
                                        <p:tgtEl>
                                          <p:spTgt spid="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out)">
                                      <p:cBhvr>
                                        <p:cTn id="34" dur="500"/>
                                        <p:tgtEl>
                                          <p:spTgt spid="2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Shifts of the Demand for </a:t>
            </a:r>
            <a:r>
              <a:rPr lang="en-US" sz="3200" dirty="0" smtClean="0"/>
              <a:t>Loanable </a:t>
            </a:r>
            <a:r>
              <a:rPr lang="en-US" sz="3200" dirty="0"/>
              <a:t>Funds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536154" y="1851161"/>
            <a:ext cx="7920928" cy="3779496"/>
          </a:xfrm>
          <a:prstGeom prst="rect">
            <a:avLst/>
          </a:prstGeom>
          <a:noFill/>
        </p:spPr>
        <p:txBody>
          <a:bodyPr wrap="square" rtlCol="0">
            <a:spAutoFit/>
          </a:bodyPr>
          <a:lstStyle/>
          <a:p>
            <a:pPr marL="314325" lvl="0" indent="-219075">
              <a:spcBef>
                <a:spcPct val="20000"/>
              </a:spcBef>
              <a:buFont typeface="Arial" pitchFamily="34" charset="0"/>
              <a:buChar char="•"/>
              <a:defRPr/>
            </a:pPr>
            <a:r>
              <a:rPr lang="en-US" sz="2600" dirty="0">
                <a:solidFill>
                  <a:prstClr val="black"/>
                </a:solidFill>
              </a:rPr>
              <a:t>Factors that can cause the demand curve for loanable funds to shift include:</a:t>
            </a:r>
          </a:p>
          <a:p>
            <a:pPr marL="804863" lvl="1" indent="-280988">
              <a:spcBef>
                <a:spcPct val="20000"/>
              </a:spcBef>
              <a:buFont typeface="Arial" pitchFamily="34" charset="0"/>
              <a:buChar char="–"/>
              <a:defRPr/>
            </a:pPr>
            <a:r>
              <a:rPr lang="en-US" sz="2400" b="1" i="1" dirty="0">
                <a:solidFill>
                  <a:prstClr val="black"/>
                </a:solidFill>
              </a:rPr>
              <a:t>Changes in perceived business opportunities</a:t>
            </a:r>
          </a:p>
          <a:p>
            <a:pPr marL="804863" lvl="1" indent="-280988">
              <a:spcBef>
                <a:spcPct val="20000"/>
              </a:spcBef>
              <a:buFont typeface="Arial" pitchFamily="34" charset="0"/>
              <a:buChar char="–"/>
              <a:defRPr/>
            </a:pPr>
            <a:r>
              <a:rPr lang="en-US" sz="2400" b="1" i="1" dirty="0">
                <a:solidFill>
                  <a:prstClr val="black"/>
                </a:solidFill>
              </a:rPr>
              <a:t>Changes in the government’s borrowing</a:t>
            </a:r>
          </a:p>
          <a:p>
            <a:pPr marL="820738" lvl="1" indent="-296863">
              <a:spcBef>
                <a:spcPct val="20000"/>
              </a:spcBef>
              <a:buFont typeface="Arial" pitchFamily="34" charset="0"/>
              <a:buChar char="–"/>
              <a:defRPr/>
            </a:pPr>
            <a:endParaRPr lang="en-US" sz="2400" b="1" i="1" dirty="0">
              <a:solidFill>
                <a:prstClr val="black"/>
              </a:solidFill>
            </a:endParaRPr>
          </a:p>
          <a:p>
            <a:pPr marL="314325" lvl="0" indent="-219075">
              <a:spcBef>
                <a:spcPct val="20000"/>
              </a:spcBef>
              <a:buFont typeface="Arial" pitchFamily="34" charset="0"/>
              <a:buChar char="•"/>
              <a:defRPr/>
            </a:pPr>
            <a:r>
              <a:rPr lang="en-US" sz="2600" b="1" dirty="0">
                <a:solidFill>
                  <a:prstClr val="black"/>
                </a:solidFill>
              </a:rPr>
              <a:t>Crowding out</a:t>
            </a:r>
            <a:r>
              <a:rPr lang="en-US" sz="2600" dirty="0">
                <a:solidFill>
                  <a:prstClr val="black"/>
                </a:solidFill>
              </a:rPr>
              <a:t> occurs when a government deficit drives up the interest rate and leads to reduced investment spending and consumption.</a:t>
            </a:r>
          </a:p>
          <a:p>
            <a:endParaRPr lang="en-US" dirty="0" smtClean="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pic>
        <p:nvPicPr>
          <p:cNvPr id="13" name="Picture 2" descr="Krug_AP_2e_Econ_29UN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714" y="1961589"/>
            <a:ext cx="2644086" cy="316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An Increase in the Demand for Loanable Funds</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cxnSp>
        <p:nvCxnSpPr>
          <p:cNvPr id="12" name="Straight Connector 11"/>
          <p:cNvCxnSpPr/>
          <p:nvPr/>
        </p:nvCxnSpPr>
        <p:spPr>
          <a:xfrm rot="10800000">
            <a:off x="2783635" y="3947072"/>
            <a:ext cx="287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220"/>
          <p:cNvSpPr>
            <a:spLocks noChangeArrowheads="1"/>
          </p:cNvSpPr>
          <p:nvPr/>
        </p:nvSpPr>
        <p:spPr bwMode="auto">
          <a:xfrm>
            <a:off x="7095285" y="2350047"/>
            <a:ext cx="93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S</a:t>
            </a:r>
            <a:endParaRPr lang="en-US" sz="1600">
              <a:ea typeface="MS PGothic" pitchFamily="34" charset="-128"/>
            </a:endParaRPr>
          </a:p>
        </p:txBody>
      </p:sp>
      <p:sp>
        <p:nvSpPr>
          <p:cNvPr id="14" name="Rectangle 221"/>
          <p:cNvSpPr>
            <a:spLocks noChangeArrowheads="1"/>
          </p:cNvSpPr>
          <p:nvPr/>
        </p:nvSpPr>
        <p:spPr bwMode="auto">
          <a:xfrm>
            <a:off x="7001623" y="5504409"/>
            <a:ext cx="12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D</a:t>
            </a:r>
            <a:endParaRPr lang="en-US" sz="1600">
              <a:ea typeface="MS PGothic" pitchFamily="34" charset="-128"/>
            </a:endParaRPr>
          </a:p>
        </p:txBody>
      </p:sp>
      <p:sp>
        <p:nvSpPr>
          <p:cNvPr id="15" name="Rectangle 222"/>
          <p:cNvSpPr>
            <a:spLocks noChangeArrowheads="1"/>
          </p:cNvSpPr>
          <p:nvPr/>
        </p:nvSpPr>
        <p:spPr bwMode="auto">
          <a:xfrm>
            <a:off x="7073060" y="5837784"/>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1</a:t>
            </a:r>
            <a:endParaRPr lang="en-US" sz="1600">
              <a:ea typeface="MS PGothic" pitchFamily="34" charset="-128"/>
            </a:endParaRPr>
          </a:p>
        </p:txBody>
      </p:sp>
      <p:sp>
        <p:nvSpPr>
          <p:cNvPr id="16" name="Line 225"/>
          <p:cNvSpPr>
            <a:spLocks noChangeShapeType="1"/>
          </p:cNvSpPr>
          <p:nvPr/>
        </p:nvSpPr>
        <p:spPr bwMode="auto">
          <a:xfrm flipV="1">
            <a:off x="4317160" y="2575472"/>
            <a:ext cx="2697163" cy="336550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226"/>
          <p:cNvSpPr>
            <a:spLocks noChangeArrowheads="1"/>
          </p:cNvSpPr>
          <p:nvPr/>
        </p:nvSpPr>
        <p:spPr bwMode="auto">
          <a:xfrm>
            <a:off x="3036048" y="4043909"/>
            <a:ext cx="80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r</a:t>
            </a:r>
            <a:endParaRPr lang="en-US">
              <a:ea typeface="MS PGothic" pitchFamily="34" charset="-128"/>
            </a:endParaRPr>
          </a:p>
        </p:txBody>
      </p:sp>
      <p:sp>
        <p:nvSpPr>
          <p:cNvPr id="18" name="Rectangle 227"/>
          <p:cNvSpPr>
            <a:spLocks noChangeArrowheads="1"/>
          </p:cNvSpPr>
          <p:nvPr/>
        </p:nvSpPr>
        <p:spPr bwMode="auto">
          <a:xfrm>
            <a:off x="3128123" y="4186784"/>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1</a:t>
            </a:r>
            <a:endParaRPr lang="en-US">
              <a:ea typeface="MS PGothic" pitchFamily="34" charset="-128"/>
            </a:endParaRPr>
          </a:p>
        </p:txBody>
      </p:sp>
      <p:sp>
        <p:nvSpPr>
          <p:cNvPr id="19" name="Freeform 264"/>
          <p:cNvSpPr>
            <a:spLocks/>
          </p:cNvSpPr>
          <p:nvPr/>
        </p:nvSpPr>
        <p:spPr bwMode="auto">
          <a:xfrm>
            <a:off x="3342435" y="1459459"/>
            <a:ext cx="5610225" cy="4679950"/>
          </a:xfrm>
          <a:custGeom>
            <a:avLst/>
            <a:gdLst>
              <a:gd name="T0" fmla="*/ 2147483647 w 1975"/>
              <a:gd name="T1" fmla="*/ 2147483647 h 1700"/>
              <a:gd name="T2" fmla="*/ 0 w 1975"/>
              <a:gd name="T3" fmla="*/ 2147483647 h 1700"/>
              <a:gd name="T4" fmla="*/ 0 w 1975"/>
              <a:gd name="T5" fmla="*/ 0 h 1700"/>
              <a:gd name="T6" fmla="*/ 0 60000 65536"/>
              <a:gd name="T7" fmla="*/ 0 60000 65536"/>
              <a:gd name="T8" fmla="*/ 0 60000 65536"/>
              <a:gd name="T9" fmla="*/ 0 w 1975"/>
              <a:gd name="T10" fmla="*/ 0 h 1700"/>
              <a:gd name="T11" fmla="*/ 1975 w 1975"/>
              <a:gd name="T12" fmla="*/ 1700 h 1700"/>
            </a:gdLst>
            <a:ahLst/>
            <a:cxnLst>
              <a:cxn ang="T6">
                <a:pos x="T0" y="T1"/>
              </a:cxn>
              <a:cxn ang="T7">
                <a:pos x="T2" y="T3"/>
              </a:cxn>
              <a:cxn ang="T8">
                <a:pos x="T4" y="T5"/>
              </a:cxn>
            </a:cxnLst>
            <a:rect l="T9" t="T10" r="T11" b="T12"/>
            <a:pathLst>
              <a:path w="1975" h="1700">
                <a:moveTo>
                  <a:pt x="1975" y="1700"/>
                </a:moveTo>
                <a:lnTo>
                  <a:pt x="0" y="170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Line 267"/>
          <p:cNvSpPr>
            <a:spLocks noChangeShapeType="1"/>
          </p:cNvSpPr>
          <p:nvPr/>
        </p:nvSpPr>
        <p:spPr bwMode="auto">
          <a:xfrm flipH="1" flipV="1">
            <a:off x="4148885" y="2397672"/>
            <a:ext cx="2844800" cy="3416300"/>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Oval 269"/>
          <p:cNvSpPr>
            <a:spLocks noChangeArrowheads="1"/>
          </p:cNvSpPr>
          <p:nvPr/>
        </p:nvSpPr>
        <p:spPr bwMode="auto">
          <a:xfrm>
            <a:off x="5614148" y="4164559"/>
            <a:ext cx="139700" cy="149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22" name="Line 271"/>
          <p:cNvSpPr>
            <a:spLocks noChangeShapeType="1"/>
          </p:cNvSpPr>
          <p:nvPr/>
        </p:nvSpPr>
        <p:spPr bwMode="auto">
          <a:xfrm flipV="1">
            <a:off x="6812710" y="3426372"/>
            <a:ext cx="725488" cy="1487487"/>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AutoShape 3"/>
          <p:cNvSpPr>
            <a:spLocks noChangeAspect="1" noChangeArrowheads="1"/>
          </p:cNvSpPr>
          <p:nvPr/>
        </p:nvSpPr>
        <p:spPr bwMode="auto">
          <a:xfrm>
            <a:off x="3207498" y="2343697"/>
            <a:ext cx="42418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4" name="AutoShape 21"/>
          <p:cNvSpPr>
            <a:spLocks noChangeAspect="1" noChangeArrowheads="1"/>
          </p:cNvSpPr>
          <p:nvPr/>
        </p:nvSpPr>
        <p:spPr bwMode="auto">
          <a:xfrm>
            <a:off x="3207498" y="2343697"/>
            <a:ext cx="42418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5" name="AutoShape 77"/>
          <p:cNvSpPr>
            <a:spLocks noChangeAspect="1" noChangeArrowheads="1"/>
          </p:cNvSpPr>
          <p:nvPr/>
        </p:nvSpPr>
        <p:spPr bwMode="auto">
          <a:xfrm>
            <a:off x="3512298" y="2648497"/>
            <a:ext cx="42418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6" name="AutoShape 95"/>
          <p:cNvSpPr>
            <a:spLocks noChangeAspect="1" noChangeArrowheads="1"/>
          </p:cNvSpPr>
          <p:nvPr/>
        </p:nvSpPr>
        <p:spPr bwMode="auto">
          <a:xfrm>
            <a:off x="3512298" y="2648497"/>
            <a:ext cx="42418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7" name="AutoShape 114"/>
          <p:cNvSpPr>
            <a:spLocks noChangeAspect="1" noChangeArrowheads="1"/>
          </p:cNvSpPr>
          <p:nvPr/>
        </p:nvSpPr>
        <p:spPr bwMode="auto">
          <a:xfrm>
            <a:off x="3664698" y="2800897"/>
            <a:ext cx="42418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8" name="AutoShape 188"/>
          <p:cNvSpPr>
            <a:spLocks noChangeAspect="1" noChangeArrowheads="1"/>
          </p:cNvSpPr>
          <p:nvPr/>
        </p:nvSpPr>
        <p:spPr bwMode="auto">
          <a:xfrm>
            <a:off x="3297985" y="2619922"/>
            <a:ext cx="4060825"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29" name="Rectangle 228"/>
          <p:cNvSpPr>
            <a:spLocks noChangeArrowheads="1"/>
          </p:cNvSpPr>
          <p:nvPr/>
        </p:nvSpPr>
        <p:spPr bwMode="auto">
          <a:xfrm>
            <a:off x="3036048" y="3291434"/>
            <a:ext cx="7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r</a:t>
            </a:r>
            <a:endParaRPr lang="en-US">
              <a:ea typeface="MS PGothic" pitchFamily="34" charset="-128"/>
            </a:endParaRPr>
          </a:p>
        </p:txBody>
      </p:sp>
      <p:sp>
        <p:nvSpPr>
          <p:cNvPr id="30" name="Rectangle 229"/>
          <p:cNvSpPr>
            <a:spLocks noChangeArrowheads="1"/>
          </p:cNvSpPr>
          <p:nvPr/>
        </p:nvSpPr>
        <p:spPr bwMode="auto">
          <a:xfrm>
            <a:off x="3128123" y="3434309"/>
            <a:ext cx="11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ea typeface="MS PGothic" pitchFamily="34" charset="-128"/>
              </a:rPr>
              <a:t>2</a:t>
            </a:r>
            <a:endParaRPr lang="en-US">
              <a:ea typeface="MS PGothic" pitchFamily="34" charset="-128"/>
            </a:endParaRPr>
          </a:p>
        </p:txBody>
      </p:sp>
      <p:grpSp>
        <p:nvGrpSpPr>
          <p:cNvPr id="31" name="Group 30"/>
          <p:cNvGrpSpPr>
            <a:grpSpLocks/>
          </p:cNvGrpSpPr>
          <p:nvPr/>
        </p:nvGrpSpPr>
        <p:grpSpPr bwMode="auto">
          <a:xfrm>
            <a:off x="3048748" y="3678784"/>
            <a:ext cx="76200" cy="425450"/>
            <a:chOff x="2259266" y="3736199"/>
            <a:chExt cx="76200" cy="425450"/>
          </a:xfrm>
        </p:grpSpPr>
        <p:sp>
          <p:nvSpPr>
            <p:cNvPr id="32" name="Line 265"/>
            <p:cNvSpPr>
              <a:spLocks noChangeShapeType="1"/>
            </p:cNvSpPr>
            <p:nvPr/>
          </p:nvSpPr>
          <p:spPr bwMode="auto">
            <a:xfrm flipV="1">
              <a:off x="2300541" y="3831449"/>
              <a:ext cx="3175" cy="33020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 name="Freeform 266"/>
            <p:cNvSpPr>
              <a:spLocks/>
            </p:cNvSpPr>
            <p:nvPr/>
          </p:nvSpPr>
          <p:spPr bwMode="auto">
            <a:xfrm>
              <a:off x="2259266" y="3736199"/>
              <a:ext cx="76200" cy="133350"/>
            </a:xfrm>
            <a:custGeom>
              <a:avLst/>
              <a:gdLst>
                <a:gd name="T0" fmla="*/ 2147483647 w 11"/>
                <a:gd name="T1" fmla="*/ 2147483647 h 18"/>
                <a:gd name="T2" fmla="*/ 0 w 11"/>
                <a:gd name="T3" fmla="*/ 2147483647 h 18"/>
                <a:gd name="T4" fmla="*/ 0 w 11"/>
                <a:gd name="T5" fmla="*/ 2147483647 h 18"/>
                <a:gd name="T6" fmla="*/ 2147483647 w 11"/>
                <a:gd name="T7" fmla="*/ 2147483647 h 18"/>
                <a:gd name="T8" fmla="*/ 2147483647 w 11"/>
                <a:gd name="T9" fmla="*/ 0 h 18"/>
                <a:gd name="T10" fmla="*/ 2147483647 w 11"/>
                <a:gd name="T11" fmla="*/ 2147483647 h 18"/>
                <a:gd name="T12" fmla="*/ 2147483647 w 11"/>
                <a:gd name="T13" fmla="*/ 2147483647 h 18"/>
                <a:gd name="T14" fmla="*/ 2147483647 w 11"/>
                <a:gd name="T15" fmla="*/ 2147483647 h 18"/>
                <a:gd name="T16" fmla="*/ 2147483647 w 1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8"/>
                <a:gd name="T29" fmla="*/ 11 w 1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8">
                  <a:moveTo>
                    <a:pt x="6" y="15"/>
                  </a:moveTo>
                  <a:cubicBezTo>
                    <a:pt x="0" y="18"/>
                    <a:pt x="0" y="18"/>
                    <a:pt x="0" y="18"/>
                  </a:cubicBezTo>
                  <a:cubicBezTo>
                    <a:pt x="0" y="18"/>
                    <a:pt x="0" y="18"/>
                    <a:pt x="0" y="18"/>
                  </a:cubicBezTo>
                  <a:cubicBezTo>
                    <a:pt x="4" y="9"/>
                    <a:pt x="4" y="9"/>
                    <a:pt x="4" y="9"/>
                  </a:cubicBezTo>
                  <a:cubicBezTo>
                    <a:pt x="4" y="6"/>
                    <a:pt x="5" y="3"/>
                    <a:pt x="6" y="0"/>
                  </a:cubicBezTo>
                  <a:cubicBezTo>
                    <a:pt x="6" y="3"/>
                    <a:pt x="7" y="6"/>
                    <a:pt x="8" y="9"/>
                  </a:cubicBezTo>
                  <a:cubicBezTo>
                    <a:pt x="11" y="18"/>
                    <a:pt x="11" y="18"/>
                    <a:pt x="11" y="18"/>
                  </a:cubicBezTo>
                  <a:cubicBezTo>
                    <a:pt x="11" y="18"/>
                    <a:pt x="11" y="18"/>
                    <a:pt x="11" y="18"/>
                  </a:cubicBez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 name="Rectangle 98"/>
          <p:cNvSpPr>
            <a:spLocks noChangeArrowheads="1"/>
          </p:cNvSpPr>
          <p:nvPr/>
        </p:nvSpPr>
        <p:spPr bwMode="auto">
          <a:xfrm>
            <a:off x="2432798" y="1386434"/>
            <a:ext cx="83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ea typeface="MS PGothic" pitchFamily="34" charset="-128"/>
              </a:rPr>
              <a:t>Interest rate</a:t>
            </a:r>
            <a:endParaRPr lang="en-US" sz="1600" b="1">
              <a:ea typeface="MS PGothic" pitchFamily="34" charset="-128"/>
            </a:endParaRPr>
          </a:p>
        </p:txBody>
      </p:sp>
      <p:sp>
        <p:nvSpPr>
          <p:cNvPr id="35" name="Rectangle 96"/>
          <p:cNvSpPr>
            <a:spLocks noChangeArrowheads="1"/>
          </p:cNvSpPr>
          <p:nvPr/>
        </p:nvSpPr>
        <p:spPr bwMode="auto">
          <a:xfrm>
            <a:off x="6682535" y="6193384"/>
            <a:ext cx="3071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ea typeface="MS PGothic" pitchFamily="34" charset="-128"/>
              </a:rPr>
              <a:t>Quantity of loanable funds </a:t>
            </a:r>
            <a:endParaRPr lang="en-US" sz="1600" b="1">
              <a:ea typeface="MS PGothic" pitchFamily="34" charset="-128"/>
            </a:endParaRPr>
          </a:p>
        </p:txBody>
      </p:sp>
      <p:sp>
        <p:nvSpPr>
          <p:cNvPr id="36" name="Freeform 272"/>
          <p:cNvSpPr>
            <a:spLocks/>
          </p:cNvSpPr>
          <p:nvPr/>
        </p:nvSpPr>
        <p:spPr bwMode="auto">
          <a:xfrm>
            <a:off x="7557248" y="2708822"/>
            <a:ext cx="1812925" cy="909637"/>
          </a:xfrm>
          <a:custGeom>
            <a:avLst/>
            <a:gdLst>
              <a:gd name="T0" fmla="*/ 2147483647 w 229"/>
              <a:gd name="T1" fmla="*/ 2147483647 h 172"/>
              <a:gd name="T2" fmla="*/ 2147483647 w 229"/>
              <a:gd name="T3" fmla="*/ 2147483647 h 172"/>
              <a:gd name="T4" fmla="*/ 1108987514 w 229"/>
              <a:gd name="T5" fmla="*/ 2147483647 h 172"/>
              <a:gd name="T6" fmla="*/ 0 w 229"/>
              <a:gd name="T7" fmla="*/ 2147483647 h 172"/>
              <a:gd name="T8" fmla="*/ 0 w 229"/>
              <a:gd name="T9" fmla="*/ 795124573 h 172"/>
              <a:gd name="T10" fmla="*/ 1108987514 w 229"/>
              <a:gd name="T11" fmla="*/ 0 h 172"/>
              <a:gd name="T12" fmla="*/ 2147483647 w 229"/>
              <a:gd name="T13" fmla="*/ 0 h 172"/>
              <a:gd name="T14" fmla="*/ 2147483647 w 229"/>
              <a:gd name="T15" fmla="*/ 795124573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37" name="Rectangle 30"/>
          <p:cNvSpPr>
            <a:spLocks noChangeArrowheads="1"/>
          </p:cNvSpPr>
          <p:nvPr/>
        </p:nvSpPr>
        <p:spPr bwMode="auto">
          <a:xfrm>
            <a:off x="7449298" y="2781847"/>
            <a:ext cx="2057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i="1">
                <a:ea typeface="MS PGothic" pitchFamily="34" charset="-128"/>
              </a:rPr>
              <a:t>An increase in the demand for loanable funds . . .</a:t>
            </a:r>
          </a:p>
        </p:txBody>
      </p:sp>
      <p:sp>
        <p:nvSpPr>
          <p:cNvPr id="38" name="Rectangle 223"/>
          <p:cNvSpPr>
            <a:spLocks noChangeArrowheads="1"/>
          </p:cNvSpPr>
          <p:nvPr/>
        </p:nvSpPr>
        <p:spPr bwMode="auto">
          <a:xfrm>
            <a:off x="7806485" y="4947197"/>
            <a:ext cx="12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D</a:t>
            </a:r>
            <a:endParaRPr lang="en-US" sz="1600">
              <a:ea typeface="MS PGothic" pitchFamily="34" charset="-128"/>
            </a:endParaRPr>
          </a:p>
        </p:txBody>
      </p:sp>
      <p:sp>
        <p:nvSpPr>
          <p:cNvPr id="39" name="Rectangle 224"/>
          <p:cNvSpPr>
            <a:spLocks noChangeArrowheads="1"/>
          </p:cNvSpPr>
          <p:nvPr/>
        </p:nvSpPr>
        <p:spPr bwMode="auto">
          <a:xfrm>
            <a:off x="7836648" y="5288509"/>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2</a:t>
            </a:r>
            <a:endParaRPr lang="en-US" sz="1600">
              <a:ea typeface="MS PGothic" pitchFamily="34" charset="-128"/>
            </a:endParaRPr>
          </a:p>
        </p:txBody>
      </p:sp>
      <p:sp>
        <p:nvSpPr>
          <p:cNvPr id="40" name="Line 262"/>
          <p:cNvSpPr>
            <a:spLocks noChangeShapeType="1"/>
          </p:cNvSpPr>
          <p:nvPr/>
        </p:nvSpPr>
        <p:spPr bwMode="auto">
          <a:xfrm>
            <a:off x="6411073" y="4913859"/>
            <a:ext cx="812800"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1" name="Line 268"/>
          <p:cNvSpPr>
            <a:spLocks noChangeShapeType="1"/>
          </p:cNvSpPr>
          <p:nvPr/>
        </p:nvSpPr>
        <p:spPr bwMode="auto">
          <a:xfrm flipH="1" flipV="1">
            <a:off x="4941048" y="1857922"/>
            <a:ext cx="2843212" cy="3417887"/>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 name="Oval 269"/>
          <p:cNvSpPr>
            <a:spLocks noChangeArrowheads="1"/>
          </p:cNvSpPr>
          <p:nvPr/>
        </p:nvSpPr>
        <p:spPr bwMode="auto">
          <a:xfrm>
            <a:off x="6206285" y="3426372"/>
            <a:ext cx="139700" cy="1492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pitchFamily="34" charset="-128"/>
            </a:endParaRPr>
          </a:p>
        </p:txBody>
      </p:sp>
      <p:sp>
        <p:nvSpPr>
          <p:cNvPr id="43" name="Line 36"/>
          <p:cNvSpPr>
            <a:spLocks noChangeShapeType="1"/>
          </p:cNvSpPr>
          <p:nvPr/>
        </p:nvSpPr>
        <p:spPr bwMode="auto">
          <a:xfrm>
            <a:off x="3374185" y="3502572"/>
            <a:ext cx="279241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7"/>
          <p:cNvSpPr>
            <a:spLocks noChangeShapeType="1"/>
          </p:cNvSpPr>
          <p:nvPr/>
        </p:nvSpPr>
        <p:spPr bwMode="auto">
          <a:xfrm>
            <a:off x="3347198" y="4264572"/>
            <a:ext cx="2209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Freeform 272"/>
          <p:cNvSpPr>
            <a:spLocks/>
          </p:cNvSpPr>
          <p:nvPr/>
        </p:nvSpPr>
        <p:spPr bwMode="auto">
          <a:xfrm>
            <a:off x="1297735" y="3473997"/>
            <a:ext cx="1495425" cy="960437"/>
          </a:xfrm>
          <a:custGeom>
            <a:avLst/>
            <a:gdLst>
              <a:gd name="T0" fmla="*/ 2147483647 w 229"/>
              <a:gd name="T1" fmla="*/ 2147483647 h 172"/>
              <a:gd name="T2" fmla="*/ 2147483647 w 229"/>
              <a:gd name="T3" fmla="*/ 2147483647 h 172"/>
              <a:gd name="T4" fmla="*/ 1108987514 w 229"/>
              <a:gd name="T5" fmla="*/ 2147483647 h 172"/>
              <a:gd name="T6" fmla="*/ 0 w 229"/>
              <a:gd name="T7" fmla="*/ 2147483647 h 172"/>
              <a:gd name="T8" fmla="*/ 0 w 229"/>
              <a:gd name="T9" fmla="*/ 795124573 h 172"/>
              <a:gd name="T10" fmla="*/ 1108987514 w 229"/>
              <a:gd name="T11" fmla="*/ 0 h 172"/>
              <a:gd name="T12" fmla="*/ 2147483647 w 229"/>
              <a:gd name="T13" fmla="*/ 0 h 172"/>
              <a:gd name="T14" fmla="*/ 2147483647 w 229"/>
              <a:gd name="T15" fmla="*/ 795124573 h 172"/>
              <a:gd name="T16" fmla="*/ 2147483647 w 229"/>
              <a:gd name="T17" fmla="*/ 2147483647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72"/>
              <a:gd name="T29" fmla="*/ 229 w 229"/>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72">
                <a:moveTo>
                  <a:pt x="229" y="153"/>
                </a:moveTo>
                <a:cubicBezTo>
                  <a:pt x="229" y="163"/>
                  <a:pt x="221" y="172"/>
                  <a:pt x="212" y="172"/>
                </a:cubicBezTo>
                <a:cubicBezTo>
                  <a:pt x="17" y="172"/>
                  <a:pt x="17" y="172"/>
                  <a:pt x="17" y="172"/>
                </a:cubicBezTo>
                <a:cubicBezTo>
                  <a:pt x="8" y="172"/>
                  <a:pt x="0" y="163"/>
                  <a:pt x="0" y="153"/>
                </a:cubicBezTo>
                <a:cubicBezTo>
                  <a:pt x="0" y="19"/>
                  <a:pt x="0" y="19"/>
                  <a:pt x="0" y="19"/>
                </a:cubicBezTo>
                <a:cubicBezTo>
                  <a:pt x="0" y="9"/>
                  <a:pt x="8" y="0"/>
                  <a:pt x="17" y="0"/>
                </a:cubicBezTo>
                <a:cubicBezTo>
                  <a:pt x="212" y="0"/>
                  <a:pt x="212" y="0"/>
                  <a:pt x="212" y="0"/>
                </a:cubicBezTo>
                <a:cubicBezTo>
                  <a:pt x="221" y="0"/>
                  <a:pt x="229" y="9"/>
                  <a:pt x="229" y="19"/>
                </a:cubicBezTo>
                <a:lnTo>
                  <a:pt x="229" y="15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46" name="Rectangle 26"/>
          <p:cNvSpPr>
            <a:spLocks noChangeArrowheads="1"/>
          </p:cNvSpPr>
          <p:nvPr/>
        </p:nvSpPr>
        <p:spPr bwMode="auto">
          <a:xfrm>
            <a:off x="1258048" y="3572422"/>
            <a:ext cx="1582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i="1">
                <a:ea typeface="MS PGothic" pitchFamily="34" charset="-128"/>
              </a:rPr>
              <a:t>. . . leads to a rise in the equilibrium interest rate.</a:t>
            </a:r>
          </a:p>
        </p:txBody>
      </p:sp>
      <p:sp>
        <p:nvSpPr>
          <p:cNvPr id="47" name="TextBox 46"/>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5 | Module 29</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344215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right)">
                                      <p:cBhvr>
                                        <p:cTn id="28" dur="500"/>
                                        <p:tgtEl>
                                          <p:spTgt spid="4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par>
                                <p:cTn id="54" presetID="22" presetClass="entr" presetSubtype="8"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30" grpId="0"/>
      <p:bldP spid="37" grpId="0"/>
      <p:bldP spid="38" grpId="0"/>
      <p:bldP spid="39" grpId="0"/>
      <p:bldP spid="40" grpId="0" animBg="1"/>
      <p:bldP spid="41" grpId="0" animBg="1"/>
      <p:bldP spid="42" grpId="0" animBg="1"/>
      <p:bldP spid="43"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5150</TotalTime>
  <Words>1380</Words>
  <Application>Microsoft Macintosh PowerPoint</Application>
  <PresentationFormat>Custom</PresentationFormat>
  <Paragraphs>256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 these…</vt:lpstr>
      <vt:lpstr>Graph these…</vt:lpstr>
      <vt:lpstr>Practice</vt:lpstr>
      <vt:lpstr>Practice</vt:lpstr>
      <vt:lpstr>Vocab</vt:lpstr>
      <vt:lpstr>PowerPoint Presentation</vt:lpstr>
      <vt:lpstr>PowerPoint Presentation</vt:lpstr>
    </vt:vector>
  </TitlesOfParts>
  <Company>Macmillan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AAPS Information Technology Department</cp:lastModifiedBy>
  <cp:revision>21</cp:revision>
  <dcterms:created xsi:type="dcterms:W3CDTF">2015-01-29T01:02:02Z</dcterms:created>
  <dcterms:modified xsi:type="dcterms:W3CDTF">2017-03-24T12:35:28Z</dcterms:modified>
</cp:coreProperties>
</file>