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79" r:id="rId3"/>
    <p:sldId id="281" r:id="rId4"/>
    <p:sldId id="280" r:id="rId5"/>
    <p:sldId id="278" r:id="rId6"/>
    <p:sldId id="277" r:id="rId7"/>
    <p:sldId id="276" r:id="rId8"/>
    <p:sldId id="290" r:id="rId9"/>
    <p:sldId id="282" r:id="rId10"/>
    <p:sldId id="275" r:id="rId11"/>
    <p:sldId id="291" r:id="rId12"/>
    <p:sldId id="289"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708"/>
  </p:normalViewPr>
  <p:slideViewPr>
    <p:cSldViewPr snapToGrid="0">
      <p:cViewPr varScale="1">
        <p:scale>
          <a:sx n="85" d="100"/>
          <a:sy n="85" d="100"/>
        </p:scale>
        <p:origin x="1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ED69B1C-7B63-422F-B1C6-BAB9364F0735}" type="datetimeFigureOut">
              <a:rPr lang="en-US"/>
              <a:pPr>
                <a:defRPr/>
              </a:pPr>
              <a:t>7/22/19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09F2E10-B7B8-4251-84B8-0D851700D99F}" type="slidenum">
              <a:rPr lang="en-US"/>
              <a:pPr>
                <a:defRPr/>
              </a:pPr>
              <a:t>‹#›</a:t>
            </a:fld>
            <a:endParaRPr lang="en-US"/>
          </a:p>
        </p:txBody>
      </p:sp>
    </p:spTree>
    <p:extLst>
      <p:ext uri="{BB962C8B-B14F-4D97-AF65-F5344CB8AC3E}">
        <p14:creationId xmlns:p14="http://schemas.microsoft.com/office/powerpoint/2010/main" val="22040009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a:t>
            </a:r>
            <a:r>
              <a:rPr lang="en-US" b="1" i="1"/>
              <a:t> </a:t>
            </a:r>
            <a:r>
              <a:rPr lang="en-US" b="1"/>
              <a:t>Figure 37.1: Economic Growth in the United States, India, and China over the Past Century</a:t>
            </a:r>
          </a:p>
          <a:p>
            <a:pPr eaLnBrk="1" hangingPunct="1">
              <a:spcBef>
                <a:spcPct val="0"/>
              </a:spcBef>
            </a:pPr>
            <a:r>
              <a:rPr lang="en-US"/>
              <a:t>Real GDP per capita from 1907 to 2007, measured in 1990 dollars, is shown for the United States, India, and China. Equal percent changes in real GDP per capita are drawn the same size. India and China currently have a much higher growth rate than the United States. However, China has only just attained the standard of living achieved in the United States in 1907, while India is still poorer than the United States was in 1907. </a:t>
            </a:r>
          </a:p>
          <a:p>
            <a:pPr eaLnBrk="1" hangingPunct="1">
              <a:spcBef>
                <a:spcPct val="0"/>
              </a:spcBef>
            </a:pPr>
            <a:r>
              <a:rPr lang="en-US"/>
              <a:t>Source: Angus Maddison, Statistics on World Population, GDP, and Per Capita GDP, 1–2006AD, http://www.ggdc.net/maddison; International Monetary Fund</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2B4D7C2-484C-4BCA-B6AD-68706916C2BE}" type="slidenum">
              <a:rPr lang="en-US" smtClean="0"/>
              <a:pPr/>
              <a:t>3</a:t>
            </a:fld>
            <a:endParaRPr lang="en-US"/>
          </a:p>
        </p:txBody>
      </p:sp>
    </p:spTree>
    <p:extLst>
      <p:ext uri="{BB962C8B-B14F-4D97-AF65-F5344CB8AC3E}">
        <p14:creationId xmlns:p14="http://schemas.microsoft.com/office/powerpoint/2010/main" val="30352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t>Table 37.1:</a:t>
            </a:r>
            <a:r>
              <a:rPr lang="en-US"/>
              <a:t>  </a:t>
            </a:r>
            <a:r>
              <a:rPr lang="en-US" b="1"/>
              <a:t>U.S. Real GDP per Capita Percentage</a:t>
            </a:r>
          </a:p>
          <a:p>
            <a:pPr eaLnBrk="1" hangingPunct="1">
              <a:spcBef>
                <a:spcPct val="0"/>
              </a:spcBef>
            </a:pPr>
            <a:r>
              <a:rPr lang="en-US"/>
              <a:t>Source: Angus Maddison, Statistics on World Population, GDP,  and Per Capita GDP, 1–2006AD, http://www.ggdc.net/maddison; Bureau of Economic Analysis </a:t>
            </a:r>
          </a:p>
          <a:p>
            <a:pPr eaLnBrk="1" hangingPunct="1">
              <a:spcBef>
                <a:spcPct val="0"/>
              </a:spcBef>
            </a:pPr>
            <a:endParaRPr 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21DA4E-A9A5-4380-87A0-52FBFD60FC2B}" type="slidenum">
              <a:rPr lang="en-US" smtClean="0"/>
              <a:pPr/>
              <a:t>4</a:t>
            </a:fld>
            <a:endParaRPr lang="en-US"/>
          </a:p>
        </p:txBody>
      </p:sp>
    </p:spTree>
    <p:extLst>
      <p:ext uri="{BB962C8B-B14F-4D97-AF65-F5344CB8AC3E}">
        <p14:creationId xmlns:p14="http://schemas.microsoft.com/office/powerpoint/2010/main" val="410158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37.2: Incomes Around the World, 2008 </a:t>
            </a:r>
          </a:p>
          <a:p>
            <a:pPr eaLnBrk="1" hangingPunct="1">
              <a:spcBef>
                <a:spcPct val="0"/>
              </a:spcBef>
            </a:pPr>
            <a:r>
              <a:rPr lang="en-US"/>
              <a:t>Although the countries of Europe and North America—along with a few in the Pacific—have high incomes, much of the world is still very poor. Today, more than 50% of the world</a:t>
            </a:r>
            <a:r>
              <a:rPr lang="en-US" altLang="en-US"/>
              <a:t>’</a:t>
            </a:r>
            <a:r>
              <a:rPr lang="en-US"/>
              <a:t>s population lives in countries with a lower standard of living than the United States had a century ago. </a:t>
            </a:r>
          </a:p>
          <a:p>
            <a:pPr eaLnBrk="1" hangingPunct="1">
              <a:spcBef>
                <a:spcPct val="0"/>
              </a:spcBef>
            </a:pPr>
            <a:r>
              <a:rPr lang="en-US"/>
              <a:t>Source: International Monetary Fund</a:t>
            </a:r>
          </a:p>
          <a:p>
            <a:pPr eaLnBrk="1" hangingPunct="1">
              <a:spcBef>
                <a:spcPct val="0"/>
              </a:spcBef>
            </a:pPr>
            <a:endParaRPr 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9B82B1C-4C27-4AC0-BF2D-1C31183FBA11}" type="slidenum">
              <a:rPr lang="en-US" smtClean="0"/>
              <a:pPr/>
              <a:t>5</a:t>
            </a:fld>
            <a:endParaRPr lang="en-US"/>
          </a:p>
        </p:txBody>
      </p:sp>
    </p:spTree>
    <p:extLst>
      <p:ext uri="{BB962C8B-B14F-4D97-AF65-F5344CB8AC3E}">
        <p14:creationId xmlns:p14="http://schemas.microsoft.com/office/powerpoint/2010/main" val="306136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37.3: Comparing Recent Growth Rates</a:t>
            </a:r>
          </a:p>
          <a:p>
            <a:pPr eaLnBrk="1" hangingPunct="1">
              <a:spcBef>
                <a:spcPct val="0"/>
              </a:spcBef>
            </a:pPr>
            <a:r>
              <a:rPr lang="en-US"/>
              <a:t>Here the average annual rate of growth of real GDP per capita from 1980 to 2008 is shown for selected countries. China and, to a lesser extent, India and Ireland have achieved impressive growth. The United States and France have had moderate growth. Despite having once been considered an economically advanced country, Argentina has had sluggish growth. Still others, such as Zimbabwe, have slid backward. </a:t>
            </a:r>
          </a:p>
          <a:p>
            <a:pPr eaLnBrk="1" hangingPunct="1">
              <a:spcBef>
                <a:spcPct val="0"/>
              </a:spcBef>
            </a:pPr>
            <a:r>
              <a:rPr lang="en-US"/>
              <a:t>Source: International Monetary Fund</a:t>
            </a:r>
          </a:p>
          <a:p>
            <a:pPr eaLnBrk="1" hangingPunct="1">
              <a:spcBef>
                <a:spcPct val="0"/>
              </a:spcBef>
            </a:pPr>
            <a:endParaRPr 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5B3E4A6-EC7B-4710-B718-B2AD271F9D74}" type="slidenum">
              <a:rPr lang="en-US" smtClean="0"/>
              <a:pPr/>
              <a:t>8</a:t>
            </a:fld>
            <a:endParaRPr lang="en-US"/>
          </a:p>
        </p:txBody>
      </p:sp>
    </p:spTree>
    <p:extLst>
      <p:ext uri="{BB962C8B-B14F-4D97-AF65-F5344CB8AC3E}">
        <p14:creationId xmlns:p14="http://schemas.microsoft.com/office/powerpoint/2010/main" val="309948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9D7BA29-F7B5-4122-B985-91024F57B2CA}"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291B5F-8FE4-450B-9154-2F47858F32B0}" type="slidenum">
              <a:rPr lang="en-US"/>
              <a:pPr>
                <a:defRPr/>
              </a:pPr>
              <a:t>‹#›</a:t>
            </a:fld>
            <a:endParaRPr lang="en-US"/>
          </a:p>
        </p:txBody>
      </p:sp>
    </p:spTree>
    <p:extLst>
      <p:ext uri="{BB962C8B-B14F-4D97-AF65-F5344CB8AC3E}">
        <p14:creationId xmlns:p14="http://schemas.microsoft.com/office/powerpoint/2010/main" val="421507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177F4F9-8BA6-4096-A448-B2C96FC34D90}"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9707E-DFEC-4DBE-963E-6BF754CA0A71}" type="slidenum">
              <a:rPr lang="en-US"/>
              <a:pPr>
                <a:defRPr/>
              </a:pPr>
              <a:t>‹#›</a:t>
            </a:fld>
            <a:endParaRPr lang="en-US"/>
          </a:p>
        </p:txBody>
      </p:sp>
    </p:spTree>
    <p:extLst>
      <p:ext uri="{BB962C8B-B14F-4D97-AF65-F5344CB8AC3E}">
        <p14:creationId xmlns:p14="http://schemas.microsoft.com/office/powerpoint/2010/main" val="3447105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F4835F-7A39-4841-9A56-32AE5C6E6A6B}"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7E93A7-FDC7-4174-A1A5-036532342799}" type="slidenum">
              <a:rPr lang="en-US"/>
              <a:pPr>
                <a:defRPr/>
              </a:pPr>
              <a:t>‹#›</a:t>
            </a:fld>
            <a:endParaRPr lang="en-US"/>
          </a:p>
        </p:txBody>
      </p:sp>
    </p:spTree>
    <p:extLst>
      <p:ext uri="{BB962C8B-B14F-4D97-AF65-F5344CB8AC3E}">
        <p14:creationId xmlns:p14="http://schemas.microsoft.com/office/powerpoint/2010/main" val="416102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40A839-E62D-492A-BCE8-AC23F38764FF}"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8B66A1-47BB-4C81-9405-DF2B848ED371}" type="slidenum">
              <a:rPr lang="en-US"/>
              <a:pPr>
                <a:defRPr/>
              </a:pPr>
              <a:t>‹#›</a:t>
            </a:fld>
            <a:endParaRPr lang="en-US"/>
          </a:p>
        </p:txBody>
      </p:sp>
    </p:spTree>
    <p:extLst>
      <p:ext uri="{BB962C8B-B14F-4D97-AF65-F5344CB8AC3E}">
        <p14:creationId xmlns:p14="http://schemas.microsoft.com/office/powerpoint/2010/main" val="355168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ECFDF17-529B-40DD-AB37-1144E0903816}"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AE029-37C5-482A-BF89-7B959134ED43}" type="slidenum">
              <a:rPr lang="en-US"/>
              <a:pPr>
                <a:defRPr/>
              </a:pPr>
              <a:t>‹#›</a:t>
            </a:fld>
            <a:endParaRPr lang="en-US"/>
          </a:p>
        </p:txBody>
      </p:sp>
    </p:spTree>
    <p:extLst>
      <p:ext uri="{BB962C8B-B14F-4D97-AF65-F5344CB8AC3E}">
        <p14:creationId xmlns:p14="http://schemas.microsoft.com/office/powerpoint/2010/main" val="147760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54A1E4-79BB-4C67-865B-2407FD493F68}"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E0E8EC-E5F2-480E-AF88-117507946F23}" type="slidenum">
              <a:rPr lang="en-US"/>
              <a:pPr>
                <a:defRPr/>
              </a:pPr>
              <a:t>‹#›</a:t>
            </a:fld>
            <a:endParaRPr lang="en-US"/>
          </a:p>
        </p:txBody>
      </p:sp>
    </p:spTree>
    <p:extLst>
      <p:ext uri="{BB962C8B-B14F-4D97-AF65-F5344CB8AC3E}">
        <p14:creationId xmlns:p14="http://schemas.microsoft.com/office/powerpoint/2010/main" val="246724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659F5F6-E476-42C8-BA43-C45661D44ECC}" type="datetimeFigureOut">
              <a:rPr lang="en-US"/>
              <a:pPr>
                <a:defRPr/>
              </a:pPr>
              <a:t>7/22/19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EF22FE-01A2-4750-AE91-4515532B795C}" type="slidenum">
              <a:rPr lang="en-US"/>
              <a:pPr>
                <a:defRPr/>
              </a:pPr>
              <a:t>‹#›</a:t>
            </a:fld>
            <a:endParaRPr lang="en-US"/>
          </a:p>
        </p:txBody>
      </p:sp>
    </p:spTree>
    <p:extLst>
      <p:ext uri="{BB962C8B-B14F-4D97-AF65-F5344CB8AC3E}">
        <p14:creationId xmlns:p14="http://schemas.microsoft.com/office/powerpoint/2010/main" val="265031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ED4C61-C7C9-4EA2-87B2-B57A8BF007D3}" type="datetimeFigureOut">
              <a:rPr lang="en-US"/>
              <a:pPr>
                <a:defRPr/>
              </a:pPr>
              <a:t>7/22/19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B6BEBD-49FF-42D9-B809-9DEDAC1457FA}" type="slidenum">
              <a:rPr lang="en-US"/>
              <a:pPr>
                <a:defRPr/>
              </a:pPr>
              <a:t>‹#›</a:t>
            </a:fld>
            <a:endParaRPr lang="en-US"/>
          </a:p>
        </p:txBody>
      </p:sp>
    </p:spTree>
    <p:extLst>
      <p:ext uri="{BB962C8B-B14F-4D97-AF65-F5344CB8AC3E}">
        <p14:creationId xmlns:p14="http://schemas.microsoft.com/office/powerpoint/2010/main" val="407826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D89C78-30BB-47AC-902D-7C18618B6083}" type="datetimeFigureOut">
              <a:rPr lang="en-US"/>
              <a:pPr>
                <a:defRPr/>
              </a:pPr>
              <a:t>7/22/19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DCB2EF-8CA6-436C-84B5-7C9C08800682}" type="slidenum">
              <a:rPr lang="en-US"/>
              <a:pPr>
                <a:defRPr/>
              </a:pPr>
              <a:t>‹#›</a:t>
            </a:fld>
            <a:endParaRPr lang="en-US"/>
          </a:p>
        </p:txBody>
      </p:sp>
    </p:spTree>
    <p:extLst>
      <p:ext uri="{BB962C8B-B14F-4D97-AF65-F5344CB8AC3E}">
        <p14:creationId xmlns:p14="http://schemas.microsoft.com/office/powerpoint/2010/main" val="58905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EE00A6-28EE-4AE6-B71E-6CF3DDA531BC}"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05B154-DEA0-4989-80C2-2EA31B06579D}" type="slidenum">
              <a:rPr lang="en-US"/>
              <a:pPr>
                <a:defRPr/>
              </a:pPr>
              <a:t>‹#›</a:t>
            </a:fld>
            <a:endParaRPr lang="en-US"/>
          </a:p>
        </p:txBody>
      </p:sp>
    </p:spTree>
    <p:extLst>
      <p:ext uri="{BB962C8B-B14F-4D97-AF65-F5344CB8AC3E}">
        <p14:creationId xmlns:p14="http://schemas.microsoft.com/office/powerpoint/2010/main" val="75327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54BB92-EF04-4B69-8836-211A27519F9D}"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2F81A9-C292-48D3-8C17-D74890C22C54}" type="slidenum">
              <a:rPr lang="en-US"/>
              <a:pPr>
                <a:defRPr/>
              </a:pPr>
              <a:t>‹#›</a:t>
            </a:fld>
            <a:endParaRPr lang="en-US"/>
          </a:p>
        </p:txBody>
      </p:sp>
    </p:spTree>
    <p:extLst>
      <p:ext uri="{BB962C8B-B14F-4D97-AF65-F5344CB8AC3E}">
        <p14:creationId xmlns:p14="http://schemas.microsoft.com/office/powerpoint/2010/main" val="11725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1929D5D-72EB-4306-9A26-32C3023D6DA5}" type="datetimeFigureOut">
              <a:rPr lang="en-US"/>
              <a:pPr>
                <a:defRPr/>
              </a:pPr>
              <a:t>7/22/19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E0462D5-8418-4E90-9B5C-32CDF6B01D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284163"/>
            <a:ext cx="11572875" cy="63404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9525" y="1076325"/>
            <a:ext cx="4125913" cy="4684713"/>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What You Will Learn in this Module</a:t>
            </a:r>
          </a:p>
        </p:txBody>
      </p:sp>
      <p:sp>
        <p:nvSpPr>
          <p:cNvPr id="8" name="TextBox 7"/>
          <p:cNvSpPr txBox="1"/>
          <p:nvPr/>
        </p:nvSpPr>
        <p:spPr>
          <a:xfrm>
            <a:off x="4368800" y="450850"/>
            <a:ext cx="6967538" cy="2879725"/>
          </a:xfrm>
          <a:prstGeom prst="rect">
            <a:avLst/>
          </a:prstGeom>
          <a:noFill/>
        </p:spPr>
        <p:txBody>
          <a:bodyPr>
            <a:spAutoFit/>
          </a:bodyPr>
          <a:lstStyle/>
          <a:p>
            <a:pPr marL="309563" indent="-309563" eaLnBrk="1" fontAlgn="auto" hangingPunct="1">
              <a:spcBef>
                <a:spcPct val="20000"/>
              </a:spcBef>
              <a:spcAft>
                <a:spcPts val="0"/>
              </a:spcAft>
              <a:buFont typeface="Arial" pitchFamily="34" charset="0"/>
              <a:buChar char="•"/>
              <a:defRPr/>
            </a:pPr>
            <a:r>
              <a:rPr lang="en-US" sz="2400" dirty="0">
                <a:solidFill>
                  <a:prstClr val="black"/>
                </a:solidFill>
                <a:latin typeface="+mn-lt"/>
                <a:ea typeface="+mn-ea"/>
              </a:rPr>
              <a:t>Interpret measures of </a:t>
            </a:r>
            <a:r>
              <a:rPr lang="en-US" sz="2400" dirty="0">
                <a:latin typeface="Calibri" charset="0"/>
                <a:ea typeface="+mn-ea"/>
              </a:rPr>
              <a:t>long-run economic growth</a:t>
            </a:r>
            <a:endParaRPr lang="en-US" sz="2400" dirty="0">
              <a:solidFill>
                <a:prstClr val="black"/>
              </a:solidFill>
              <a:latin typeface="+mn-lt"/>
              <a:ea typeface="+mn-ea"/>
            </a:endParaRPr>
          </a:p>
          <a:p>
            <a:pPr marL="309563" indent="-309563" eaLnBrk="1" fontAlgn="auto" hangingPunct="1">
              <a:spcBef>
                <a:spcPct val="20000"/>
              </a:spcBef>
              <a:spcAft>
                <a:spcPts val="0"/>
              </a:spcAft>
              <a:buFont typeface="Arial" pitchFamily="34" charset="0"/>
              <a:buChar char="•"/>
              <a:defRPr/>
            </a:pPr>
            <a:r>
              <a:rPr lang="en-US" sz="2400" dirty="0">
                <a:solidFill>
                  <a:prstClr val="black"/>
                </a:solidFill>
                <a:latin typeface="+mn-lt"/>
                <a:ea typeface="+mn-ea"/>
              </a:rPr>
              <a:t>Describe how </a:t>
            </a:r>
            <a:r>
              <a:rPr lang="en-US" sz="2400" dirty="0">
                <a:latin typeface="Calibri" charset="0"/>
                <a:ea typeface="+mn-ea"/>
              </a:rPr>
              <a:t>real GDP has changed over time</a:t>
            </a:r>
            <a:endParaRPr lang="en-US" sz="2400" dirty="0">
              <a:solidFill>
                <a:prstClr val="black"/>
              </a:solidFill>
              <a:latin typeface="+mn-lt"/>
              <a:ea typeface="+mn-ea"/>
            </a:endParaRPr>
          </a:p>
          <a:p>
            <a:pPr marL="309563" indent="-309563" eaLnBrk="1" fontAlgn="auto" hangingPunct="1">
              <a:spcBef>
                <a:spcPct val="20000"/>
              </a:spcBef>
              <a:spcAft>
                <a:spcPts val="0"/>
              </a:spcAft>
              <a:buFont typeface="Arial" pitchFamily="34" charset="0"/>
              <a:buChar char="•"/>
              <a:defRPr/>
            </a:pPr>
            <a:r>
              <a:rPr lang="en-US" sz="2400" dirty="0">
                <a:solidFill>
                  <a:prstClr val="black"/>
                </a:solidFill>
                <a:latin typeface="+mn-lt"/>
                <a:ea typeface="+mn-ea"/>
              </a:rPr>
              <a:t>Explain </a:t>
            </a:r>
            <a:r>
              <a:rPr lang="en-US" sz="2400" dirty="0">
                <a:latin typeface="Calibri" charset="0"/>
                <a:ea typeface="+mn-ea"/>
              </a:rPr>
              <a:t>how real GDP varies across countries</a:t>
            </a:r>
            <a:endParaRPr lang="en-US" sz="2400" dirty="0">
              <a:solidFill>
                <a:prstClr val="black"/>
              </a:solidFill>
              <a:latin typeface="+mn-lt"/>
              <a:ea typeface="+mn-ea"/>
            </a:endParaRPr>
          </a:p>
          <a:p>
            <a:pPr marL="309563" indent="-309563" eaLnBrk="1" fontAlgn="auto" hangingPunct="1">
              <a:spcBef>
                <a:spcPct val="20000"/>
              </a:spcBef>
              <a:spcAft>
                <a:spcPts val="0"/>
              </a:spcAft>
              <a:buFont typeface="Arial" pitchFamily="34" charset="0"/>
              <a:buChar char="•"/>
              <a:defRPr/>
            </a:pPr>
            <a:r>
              <a:rPr lang="en-US" sz="2400" dirty="0">
                <a:solidFill>
                  <a:prstClr val="black"/>
                </a:solidFill>
                <a:latin typeface="+mn-lt"/>
                <a:ea typeface="+mn-ea"/>
              </a:rPr>
              <a:t>Identify the </a:t>
            </a:r>
            <a:r>
              <a:rPr lang="en-US" sz="2400" dirty="0">
                <a:latin typeface="Calibri" charset="0"/>
                <a:ea typeface="+mn-ea"/>
              </a:rPr>
              <a:t>sources of long-run economic growth</a:t>
            </a:r>
            <a:endParaRPr lang="en-US" sz="2400" dirty="0">
              <a:solidFill>
                <a:prstClr val="black"/>
              </a:solidFill>
              <a:latin typeface="+mn-lt"/>
              <a:ea typeface="+mn-ea"/>
            </a:endParaRPr>
          </a:p>
          <a:p>
            <a:pPr marL="309563" indent="-309563" eaLnBrk="1" fontAlgn="auto" hangingPunct="1">
              <a:spcBef>
                <a:spcPct val="20000"/>
              </a:spcBef>
              <a:spcAft>
                <a:spcPts val="0"/>
              </a:spcAft>
              <a:buFont typeface="Arial" pitchFamily="34" charset="0"/>
              <a:buChar char="•"/>
              <a:defRPr/>
            </a:pPr>
            <a:r>
              <a:rPr lang="en-US" sz="2400" dirty="0">
                <a:solidFill>
                  <a:prstClr val="black"/>
                </a:solidFill>
                <a:latin typeface="+mn-lt"/>
                <a:ea typeface="+mn-ea"/>
              </a:rPr>
              <a:t>Explain </a:t>
            </a:r>
            <a:r>
              <a:rPr lang="en-US" sz="2400" dirty="0">
                <a:latin typeface="Calibri" charset="0"/>
                <a:ea typeface="+mn-ea"/>
              </a:rPr>
              <a:t>how productivity is driven by physical capital, human capital, and technological progress</a:t>
            </a:r>
            <a:endParaRPr lang="en-US" sz="2400" dirty="0">
              <a:solidFill>
                <a:prstClr val="black"/>
              </a:solidFill>
              <a:latin typeface="+mn-lt"/>
              <a:ea typeface="+mn-ea"/>
            </a:endParaRPr>
          </a:p>
          <a:p>
            <a:pPr eaLnBrk="1" fontAlgn="auto" hangingPunct="1">
              <a:spcBef>
                <a:spcPts val="0"/>
              </a:spcBef>
              <a:spcAft>
                <a:spcPts val="0"/>
              </a:spcAft>
              <a:defRPr/>
            </a:pPr>
            <a:endParaRPr lang="en-US" dirty="0">
              <a:latin typeface="+mn-lt"/>
              <a:ea typeface="+mn-ea"/>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pic>
        <p:nvPicPr>
          <p:cNvPr id="6153" name="Picture 2" descr="Krug_AP_2e_Econ_MO3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8075" y="3157538"/>
            <a:ext cx="5868988"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p>
        </p:txBody>
      </p:sp>
      <p:pic>
        <p:nvPicPr>
          <p:cNvPr id="1945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The Sources of Long-Run Growth</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1008063" y="1792288"/>
            <a:ext cx="10553700" cy="3810000"/>
          </a:xfrm>
          <a:prstGeom prst="rect">
            <a:avLst/>
          </a:prstGeom>
          <a:noFill/>
        </p:spPr>
        <p:txBody>
          <a:bodyPr>
            <a:spAutoFit/>
          </a:bodyPr>
          <a:lstStyle/>
          <a:p>
            <a:pPr marL="309563" indent="-214313" eaLnBrk="1" fontAlgn="auto" hangingPunct="1">
              <a:spcBef>
                <a:spcPct val="20000"/>
              </a:spcBef>
              <a:spcAft>
                <a:spcPts val="0"/>
              </a:spcAft>
              <a:buFont typeface="Arial" pitchFamily="34" charset="0"/>
              <a:buChar char="•"/>
              <a:defRPr/>
            </a:pPr>
            <a:r>
              <a:rPr lang="en-US" sz="2600" b="1" dirty="0">
                <a:latin typeface="Calibri" charset="0"/>
                <a:ea typeface="+mn-ea"/>
              </a:rPr>
              <a:t>Labor productivity, </a:t>
            </a:r>
            <a:r>
              <a:rPr lang="en-US" sz="2600" dirty="0">
                <a:latin typeface="Calibri" charset="0"/>
                <a:ea typeface="+mn-ea"/>
              </a:rPr>
              <a:t>often referred to simply as </a:t>
            </a:r>
            <a:r>
              <a:rPr lang="en-US" sz="2600" b="1" dirty="0">
                <a:latin typeface="Calibri" charset="0"/>
                <a:ea typeface="+mn-ea"/>
              </a:rPr>
              <a:t>productivity, </a:t>
            </a:r>
            <a:r>
              <a:rPr lang="en-US" sz="2600" dirty="0">
                <a:latin typeface="Calibri" charset="0"/>
                <a:ea typeface="+mn-ea"/>
              </a:rPr>
              <a:t>is output per worker</a:t>
            </a:r>
            <a:r>
              <a:rPr lang="en-US" sz="2600" dirty="0">
                <a:solidFill>
                  <a:prstClr val="black"/>
                </a:solidFill>
                <a:latin typeface="+mn-lt"/>
                <a:ea typeface="+mn-ea"/>
              </a:rPr>
              <a:t>.</a:t>
            </a:r>
            <a:endParaRPr lang="en-US" sz="2600" b="1" dirty="0">
              <a:latin typeface="Calibri" charset="0"/>
              <a:ea typeface="+mn-ea"/>
            </a:endParaRPr>
          </a:p>
          <a:p>
            <a:pPr marL="309563" indent="-214313" eaLnBrk="1" fontAlgn="auto" hangingPunct="1">
              <a:spcBef>
                <a:spcPct val="20000"/>
              </a:spcBef>
              <a:spcAft>
                <a:spcPts val="0"/>
              </a:spcAft>
              <a:buFont typeface="Arial" pitchFamily="34" charset="0"/>
              <a:buChar char="•"/>
              <a:defRPr/>
            </a:pPr>
            <a:r>
              <a:rPr lang="en-US" sz="2600" b="1" dirty="0">
                <a:latin typeface="Calibri" charset="0"/>
                <a:ea typeface="+mn-ea"/>
              </a:rPr>
              <a:t>Physical capital </a:t>
            </a:r>
            <a:r>
              <a:rPr lang="en-US" sz="2600" dirty="0">
                <a:latin typeface="Calibri" charset="0"/>
                <a:ea typeface="+mn-ea"/>
              </a:rPr>
              <a:t>consists of human-made resources such as buildings and machines.</a:t>
            </a:r>
            <a:endParaRPr lang="en-US" sz="2600" b="1" dirty="0">
              <a:latin typeface="Calibri" charset="0"/>
              <a:ea typeface="+mn-ea"/>
            </a:endParaRPr>
          </a:p>
          <a:p>
            <a:pPr marL="309563" indent="-214313" eaLnBrk="1" fontAlgn="auto" hangingPunct="1">
              <a:spcBef>
                <a:spcPct val="20000"/>
              </a:spcBef>
              <a:spcAft>
                <a:spcPts val="0"/>
              </a:spcAft>
              <a:buFont typeface="Arial" pitchFamily="34" charset="0"/>
              <a:buChar char="•"/>
              <a:defRPr/>
            </a:pPr>
            <a:r>
              <a:rPr lang="en-US" sz="2600" b="1" dirty="0">
                <a:latin typeface="Calibri" charset="0"/>
                <a:ea typeface="+mn-ea"/>
              </a:rPr>
              <a:t>Human capital </a:t>
            </a:r>
            <a:r>
              <a:rPr lang="en-US" sz="2600" dirty="0">
                <a:latin typeface="Calibri" charset="0"/>
                <a:ea typeface="+mn-ea"/>
              </a:rPr>
              <a:t>is the improvement in labor created by the education and knowledge embodied in the workforce.</a:t>
            </a:r>
            <a:endParaRPr lang="en-US" sz="2600" b="1" dirty="0">
              <a:latin typeface="Calibri" charset="0"/>
              <a:ea typeface="+mn-ea"/>
            </a:endParaRPr>
          </a:p>
          <a:p>
            <a:pPr marL="309563" indent="-214313" eaLnBrk="1" fontAlgn="auto" hangingPunct="1">
              <a:spcBef>
                <a:spcPct val="20000"/>
              </a:spcBef>
              <a:spcAft>
                <a:spcPts val="0"/>
              </a:spcAft>
              <a:buFont typeface="Arial" pitchFamily="34" charset="0"/>
              <a:buChar char="•"/>
              <a:defRPr/>
            </a:pPr>
            <a:r>
              <a:rPr lang="en-US" sz="2600" b="1" dirty="0">
                <a:latin typeface="Calibri" charset="0"/>
                <a:ea typeface="+mn-ea"/>
              </a:rPr>
              <a:t>Technology </a:t>
            </a:r>
            <a:r>
              <a:rPr lang="en-US" sz="2600" dirty="0">
                <a:latin typeface="Calibri" charset="0"/>
                <a:ea typeface="+mn-ea"/>
              </a:rPr>
              <a:t>is the technical means for the production of goods and services.</a:t>
            </a:r>
          </a:p>
          <a:p>
            <a:pPr eaLnBrk="1" fontAlgn="auto" hangingPunct="1">
              <a:spcBef>
                <a:spcPts val="0"/>
              </a:spcBef>
              <a:spcAft>
                <a:spcPts val="0"/>
              </a:spcAft>
              <a:defRPr/>
            </a:pPr>
            <a:endParaRPr lang="en-US" dirty="0">
              <a:latin typeface="+mn-lt"/>
              <a:ea typeface="+mn-ea"/>
            </a:endParaRPr>
          </a:p>
        </p:txBody>
      </p:sp>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p>
        </p:txBody>
      </p:sp>
      <p:pic>
        <p:nvPicPr>
          <p:cNvPr id="20483"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7"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20489" name="TextBox 7"/>
          <p:cNvSpPr txBox="1">
            <a:spLocks noChangeArrowheads="1"/>
          </p:cNvSpPr>
          <p:nvPr/>
        </p:nvSpPr>
        <p:spPr bwMode="auto">
          <a:xfrm>
            <a:off x="3089275" y="627063"/>
            <a:ext cx="3187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b="1">
                <a:solidFill>
                  <a:schemeClr val="bg1"/>
                </a:solidFill>
              </a:rPr>
              <a:t>The Wal-Mart Effect</a:t>
            </a:r>
          </a:p>
        </p:txBody>
      </p:sp>
      <p:sp>
        <p:nvSpPr>
          <p:cNvPr id="13" name="TextBox 12"/>
          <p:cNvSpPr txBox="1"/>
          <p:nvPr/>
        </p:nvSpPr>
        <p:spPr>
          <a:xfrm>
            <a:off x="314325" y="1558925"/>
            <a:ext cx="11436350" cy="4894263"/>
          </a:xfrm>
          <a:prstGeom prst="rect">
            <a:avLst/>
          </a:prstGeom>
          <a:noFill/>
        </p:spPr>
        <p:txBody>
          <a:bodyPr>
            <a:spAutoFit/>
          </a:bodyPr>
          <a:lstStyle/>
          <a:p>
            <a:pPr marL="295275" indent="-206375" eaLnBrk="1" fontAlgn="auto" hangingPunct="1">
              <a:spcBef>
                <a:spcPts val="0"/>
              </a:spcBef>
              <a:spcAft>
                <a:spcPts val="0"/>
              </a:spcAft>
              <a:buClr>
                <a:schemeClr val="tx1"/>
              </a:buClr>
              <a:buFont typeface="Arial" pitchFamily="34" charset="0"/>
              <a:buChar char="•"/>
              <a:defRPr/>
            </a:pPr>
            <a:r>
              <a:rPr lang="en-US" sz="2600" dirty="0">
                <a:latin typeface="+mn-lt"/>
                <a:ea typeface="+mn-ea"/>
              </a:rPr>
              <a:t>After 20 years of being sluggish, U.S. productivity growth accelerated sharply (grew at a much faster rate) in the late 1990s. </a:t>
            </a:r>
          </a:p>
          <a:p>
            <a:pPr marL="295275" indent="-206375" eaLnBrk="1" fontAlgn="auto" hangingPunct="1">
              <a:spcBef>
                <a:spcPts val="0"/>
              </a:spcBef>
              <a:spcAft>
                <a:spcPts val="0"/>
              </a:spcAft>
              <a:buClr>
                <a:schemeClr val="tx1"/>
              </a:buClr>
              <a:buFont typeface="Arial" pitchFamily="34" charset="0"/>
              <a:buChar char="•"/>
              <a:defRPr/>
            </a:pPr>
            <a:r>
              <a:rPr lang="en-US" sz="2600" dirty="0">
                <a:latin typeface="+mn-lt"/>
                <a:ea typeface="+mn-ea"/>
              </a:rPr>
              <a:t>What caused that acceleration? </a:t>
            </a:r>
            <a:endParaRPr lang="en-US" sz="2600" dirty="0">
              <a:solidFill>
                <a:prstClr val="black"/>
              </a:solidFill>
              <a:latin typeface="+mn-lt"/>
              <a:ea typeface="+mn-ea"/>
            </a:endParaRPr>
          </a:p>
          <a:p>
            <a:pPr marL="295275" indent="-206375" eaLnBrk="1" fontAlgn="auto" hangingPunct="1">
              <a:spcBef>
                <a:spcPts val="0"/>
              </a:spcBef>
              <a:spcAft>
                <a:spcPts val="0"/>
              </a:spcAft>
              <a:buClr>
                <a:schemeClr val="tx1"/>
              </a:buClr>
              <a:buFont typeface="Arial" pitchFamily="34" charset="0"/>
              <a:buChar char="•"/>
              <a:defRPr/>
            </a:pPr>
            <a:r>
              <a:rPr lang="en-US" sz="2600" dirty="0">
                <a:latin typeface="+mn-lt"/>
                <a:ea typeface="+mn-ea"/>
              </a:rPr>
              <a:t>According to McKinsey, the major source of </a:t>
            </a:r>
            <a:br>
              <a:rPr lang="en-US" sz="2600" dirty="0">
                <a:latin typeface="+mn-lt"/>
                <a:ea typeface="+mn-ea"/>
              </a:rPr>
            </a:br>
            <a:r>
              <a:rPr lang="en-US" sz="2600" dirty="0">
                <a:latin typeface="+mn-lt"/>
                <a:ea typeface="+mn-ea"/>
              </a:rPr>
              <a:t>productivity improvement after 1995 was a </a:t>
            </a:r>
            <a:br>
              <a:rPr lang="en-US" sz="2600" dirty="0">
                <a:latin typeface="+mn-lt"/>
                <a:ea typeface="+mn-ea"/>
              </a:rPr>
            </a:br>
            <a:r>
              <a:rPr lang="en-US" sz="2600" dirty="0">
                <a:latin typeface="+mn-lt"/>
                <a:ea typeface="+mn-ea"/>
              </a:rPr>
              <a:t>surge in output per worker in retailing.</a:t>
            </a:r>
          </a:p>
          <a:p>
            <a:pPr marL="295275" indent="-206375" eaLnBrk="1" fontAlgn="auto" hangingPunct="1">
              <a:spcBef>
                <a:spcPts val="0"/>
              </a:spcBef>
              <a:spcAft>
                <a:spcPts val="0"/>
              </a:spcAft>
              <a:buClr>
                <a:schemeClr val="tx1"/>
              </a:buClr>
              <a:buFont typeface="Arial" pitchFamily="34" charset="0"/>
              <a:buChar char="•"/>
              <a:defRPr/>
            </a:pPr>
            <a:r>
              <a:rPr lang="en-US" sz="2600" dirty="0">
                <a:latin typeface="+mn-lt"/>
                <a:ea typeface="+mn-ea"/>
              </a:rPr>
              <a:t>Stores were selling much more merchandise </a:t>
            </a:r>
            <a:br>
              <a:rPr lang="en-US" sz="2600" dirty="0">
                <a:latin typeface="+mn-lt"/>
                <a:ea typeface="+mn-ea"/>
              </a:rPr>
            </a:br>
            <a:r>
              <a:rPr lang="en-US" sz="2600" dirty="0">
                <a:latin typeface="+mn-lt"/>
                <a:ea typeface="+mn-ea"/>
              </a:rPr>
              <a:t>per worker.</a:t>
            </a:r>
          </a:p>
          <a:p>
            <a:pPr marL="295275" indent="-206375" eaLnBrk="1" fontAlgn="auto" hangingPunct="1">
              <a:spcBef>
                <a:spcPts val="0"/>
              </a:spcBef>
              <a:spcAft>
                <a:spcPts val="0"/>
              </a:spcAft>
              <a:buClr>
                <a:schemeClr val="tx1"/>
              </a:buClr>
              <a:buFont typeface="Arial" pitchFamily="34" charset="0"/>
              <a:buChar char="•"/>
              <a:defRPr/>
            </a:pPr>
            <a:r>
              <a:rPr lang="en-US" sz="2600" dirty="0">
                <a:latin typeface="+mn-lt"/>
                <a:ea typeface="+mn-ea"/>
                <a:sym typeface="Wingdings" pitchFamily="2" charset="2"/>
              </a:rPr>
              <a:t>Wal-Mart has been a pioneer in using </a:t>
            </a:r>
            <a:br>
              <a:rPr lang="en-US" sz="2600" dirty="0">
                <a:latin typeface="+mn-lt"/>
                <a:ea typeface="+mn-ea"/>
                <a:sym typeface="Wingdings" pitchFamily="2" charset="2"/>
              </a:rPr>
            </a:br>
            <a:r>
              <a:rPr lang="en-US" sz="2600" dirty="0">
                <a:latin typeface="+mn-lt"/>
                <a:ea typeface="+mn-ea"/>
                <a:sym typeface="Wingdings" pitchFamily="2" charset="2"/>
              </a:rPr>
              <a:t>modern technology (for example, computers) </a:t>
            </a:r>
            <a:br>
              <a:rPr lang="en-US" sz="2600" dirty="0">
                <a:latin typeface="+mn-lt"/>
                <a:ea typeface="+mn-ea"/>
                <a:sym typeface="Wingdings" pitchFamily="2" charset="2"/>
              </a:rPr>
            </a:br>
            <a:r>
              <a:rPr lang="en-US" sz="2600" dirty="0">
                <a:latin typeface="+mn-lt"/>
                <a:ea typeface="+mn-ea"/>
                <a:sym typeface="Wingdings" pitchFamily="2" charset="2"/>
              </a:rPr>
              <a:t>to improve productivity.</a:t>
            </a:r>
          </a:p>
          <a:p>
            <a:pPr marL="295275" indent="-206375" eaLnBrk="1" fontAlgn="auto" hangingPunct="1">
              <a:spcBef>
                <a:spcPts val="0"/>
              </a:spcBef>
              <a:spcAft>
                <a:spcPts val="0"/>
              </a:spcAft>
              <a:buClr>
                <a:schemeClr val="tx1"/>
              </a:buClr>
              <a:buFont typeface="Arial" pitchFamily="34" charset="0"/>
              <a:buChar char="•"/>
              <a:defRPr/>
            </a:pPr>
            <a:r>
              <a:rPr lang="en-US" sz="2600" dirty="0">
                <a:latin typeface="+mn-lt"/>
                <a:ea typeface="+mn-ea"/>
                <a:sym typeface="Wingdings" pitchFamily="2" charset="2"/>
              </a:rPr>
              <a:t>Everyday improvements.</a:t>
            </a:r>
          </a:p>
        </p:txBody>
      </p:sp>
      <p:pic>
        <p:nvPicPr>
          <p:cNvPr id="20491" name="Picture 2" descr="Krug_AP_2e_Econ_37UN0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4038" y="2208213"/>
            <a:ext cx="4846637"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0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7" name="TextBox 6"/>
          <p:cNvSpPr txBox="1"/>
          <p:nvPr/>
        </p:nvSpPr>
        <p:spPr>
          <a:xfrm>
            <a:off x="758825" y="1257300"/>
            <a:ext cx="10891838" cy="8469313"/>
          </a:xfrm>
          <a:prstGeom prst="rect">
            <a:avLst/>
          </a:prstGeom>
          <a:noFill/>
        </p:spPr>
        <p:txBody>
          <a:bodyPr>
            <a:spAutoFit/>
          </a:bodyPr>
          <a:lstStyle/>
          <a:p>
            <a:pPr marL="554038" indent="-438150" eaLnBrk="1" fontAlgn="auto" hangingPunct="1">
              <a:spcBef>
                <a:spcPct val="20000"/>
              </a:spcBef>
              <a:spcAft>
                <a:spcPts val="0"/>
              </a:spcAft>
              <a:buClr>
                <a:srgbClr val="FFCC00"/>
              </a:buClr>
              <a:buFontTx/>
              <a:buAutoNum type="arabicPeriod"/>
              <a:defRPr/>
            </a:pPr>
            <a:r>
              <a:rPr lang="en-US" sz="2800" dirty="0">
                <a:solidFill>
                  <a:prstClr val="black"/>
                </a:solidFill>
                <a:latin typeface="+mn-lt"/>
                <a:ea typeface="+mn-ea"/>
              </a:rPr>
              <a:t>Growth </a:t>
            </a:r>
            <a:r>
              <a:rPr lang="en-US" sz="2800" dirty="0">
                <a:latin typeface="+mn-lt"/>
                <a:ea typeface="+mn-ea"/>
              </a:rPr>
              <a:t>is measured as changes in real GDP per capita in order to eliminate the effects of changes in the price level and changes in population size.</a:t>
            </a:r>
            <a:endParaRPr lang="en-US" sz="2800" dirty="0">
              <a:solidFill>
                <a:prstClr val="black"/>
              </a:solidFill>
              <a:latin typeface="+mn-lt"/>
              <a:ea typeface="+mn-ea"/>
            </a:endParaRPr>
          </a:p>
          <a:p>
            <a:pPr marL="554038" indent="-438150" eaLnBrk="1" fontAlgn="auto" hangingPunct="1">
              <a:spcBef>
                <a:spcPct val="20000"/>
              </a:spcBef>
              <a:spcAft>
                <a:spcPts val="0"/>
              </a:spcAft>
              <a:buClr>
                <a:srgbClr val="FFCC00"/>
              </a:buClr>
              <a:buFontTx/>
              <a:buAutoNum type="arabicPeriod"/>
              <a:defRPr/>
            </a:pPr>
            <a:r>
              <a:rPr lang="en-US" sz="2800" dirty="0">
                <a:solidFill>
                  <a:prstClr val="black"/>
                </a:solidFill>
                <a:latin typeface="+mn-lt"/>
                <a:ea typeface="+mn-ea"/>
              </a:rPr>
              <a:t>According </a:t>
            </a:r>
            <a:r>
              <a:rPr lang="en-US" sz="2800" dirty="0">
                <a:latin typeface="+mn-lt"/>
                <a:ea typeface="+mn-ea"/>
              </a:rPr>
              <a:t>to the </a:t>
            </a:r>
            <a:r>
              <a:rPr lang="en-US" sz="2800" b="1" dirty="0">
                <a:latin typeface="+mn-lt"/>
                <a:ea typeface="+mn-ea"/>
              </a:rPr>
              <a:t>Rule of 70, </a:t>
            </a:r>
            <a:r>
              <a:rPr lang="en-US" sz="2800" dirty="0">
                <a:latin typeface="+mn-lt"/>
                <a:ea typeface="+mn-ea"/>
              </a:rPr>
              <a:t>the number of years it takes for real GDP per capita to double is equal to 70 divided by the annual growth rate of real GDP per capita.</a:t>
            </a:r>
            <a:endParaRPr lang="en-US" sz="2800" b="1" dirty="0">
              <a:latin typeface="+mn-lt"/>
              <a:ea typeface="+mn-ea"/>
            </a:endParaRPr>
          </a:p>
          <a:p>
            <a:pPr marL="554038" indent="-438150" eaLnBrk="1" fontAlgn="auto" hangingPunct="1">
              <a:spcBef>
                <a:spcPct val="20000"/>
              </a:spcBef>
              <a:spcAft>
                <a:spcPts val="0"/>
              </a:spcAft>
              <a:buClr>
                <a:srgbClr val="FFCC00"/>
              </a:buClr>
              <a:buFontTx/>
              <a:buAutoNum type="arabicPeriod"/>
              <a:defRPr/>
            </a:pPr>
            <a:r>
              <a:rPr lang="en-US" sz="2800" dirty="0">
                <a:latin typeface="+mn-lt"/>
                <a:ea typeface="+mn-ea"/>
              </a:rPr>
              <a:t>The key to long-run economic growth is rising </a:t>
            </a:r>
            <a:r>
              <a:rPr lang="en-US" sz="2800" b="1" dirty="0">
                <a:latin typeface="+mn-lt"/>
                <a:ea typeface="+mn-ea"/>
              </a:rPr>
              <a:t>labor productivity, </a:t>
            </a:r>
            <a:r>
              <a:rPr lang="en-US" sz="2800" dirty="0">
                <a:latin typeface="+mn-lt"/>
                <a:ea typeface="+mn-ea"/>
              </a:rPr>
              <a:t>or just </a:t>
            </a:r>
            <a:r>
              <a:rPr lang="en-US" sz="2800" b="1" dirty="0">
                <a:latin typeface="+mn-lt"/>
                <a:ea typeface="+mn-ea"/>
              </a:rPr>
              <a:t>productivity, </a:t>
            </a:r>
            <a:r>
              <a:rPr lang="en-US" sz="2800" dirty="0">
                <a:latin typeface="+mn-lt"/>
                <a:ea typeface="+mn-ea"/>
              </a:rPr>
              <a:t>which is output per worker.</a:t>
            </a:r>
          </a:p>
          <a:p>
            <a:pPr marL="554038" indent="-438150" eaLnBrk="1" fontAlgn="auto" hangingPunct="1">
              <a:spcBef>
                <a:spcPct val="20000"/>
              </a:spcBef>
              <a:spcAft>
                <a:spcPts val="0"/>
              </a:spcAft>
              <a:buClr>
                <a:srgbClr val="FFCC00"/>
              </a:buClr>
              <a:buFontTx/>
              <a:buAutoNum type="arabicPeriod"/>
              <a:defRPr/>
            </a:pPr>
            <a:r>
              <a:rPr lang="en-US" sz="2800" dirty="0">
                <a:latin typeface="+mn-lt"/>
                <a:ea typeface="+mn-ea"/>
              </a:rPr>
              <a:t>Increases in productivity arise from increases in </a:t>
            </a:r>
            <a:r>
              <a:rPr lang="en-US" sz="2800" b="1" dirty="0">
                <a:latin typeface="+mn-lt"/>
                <a:ea typeface="+mn-ea"/>
              </a:rPr>
              <a:t>physical capital </a:t>
            </a:r>
            <a:r>
              <a:rPr lang="en-US" sz="2800" dirty="0">
                <a:latin typeface="+mn-lt"/>
                <a:ea typeface="+mn-ea"/>
              </a:rPr>
              <a:t>per worker and </a:t>
            </a:r>
            <a:r>
              <a:rPr lang="en-US" sz="2800" b="1" dirty="0">
                <a:latin typeface="+mn-lt"/>
                <a:ea typeface="+mn-ea"/>
              </a:rPr>
              <a:t>human capital </a:t>
            </a:r>
            <a:r>
              <a:rPr lang="en-US" sz="2800" dirty="0">
                <a:latin typeface="+mn-lt"/>
                <a:ea typeface="+mn-ea"/>
              </a:rPr>
              <a:t>per worker as well as advances in </a:t>
            </a:r>
            <a:r>
              <a:rPr lang="en-US" sz="2800" b="1" dirty="0">
                <a:latin typeface="+mn-lt"/>
                <a:ea typeface="+mn-ea"/>
              </a:rPr>
              <a:t>technology.</a:t>
            </a:r>
          </a:p>
          <a:p>
            <a:pPr marL="554038" indent="-438150" eaLnBrk="1" fontAlgn="auto" hangingPunct="1">
              <a:spcBef>
                <a:spcPct val="20000"/>
              </a:spcBef>
              <a:spcAft>
                <a:spcPts val="0"/>
              </a:spcAft>
              <a:buClr>
                <a:srgbClr val="FFCC00"/>
              </a:buClr>
              <a:buFontTx/>
              <a:buAutoNum type="arabicPeriod"/>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717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Comparing Economies Across Time and Space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1038" y="1246188"/>
            <a:ext cx="10553700" cy="6642100"/>
          </a:xfrm>
          <a:prstGeom prst="rect">
            <a:avLst/>
          </a:prstGeom>
          <a:noFill/>
        </p:spPr>
        <p:txBody>
          <a:bodyPr>
            <a:spAutoFit/>
          </a:bodyPr>
          <a:lstStyle/>
          <a:p>
            <a:pPr marL="300038" indent="-219075" eaLnBrk="1" fontAlgn="auto" hangingPunct="1">
              <a:spcBef>
                <a:spcPct val="20000"/>
              </a:spcBef>
              <a:spcAft>
                <a:spcPts val="0"/>
              </a:spcAft>
              <a:buFont typeface="Arial" pitchFamily="34" charset="0"/>
              <a:buChar char="•"/>
              <a:defRPr/>
            </a:pPr>
            <a:endParaRPr lang="en-US" sz="2600" dirty="0">
              <a:solidFill>
                <a:prstClr val="black"/>
              </a:solidFill>
              <a:latin typeface="+mn-lt"/>
              <a:ea typeface="+mn-ea"/>
            </a:endParaRPr>
          </a:p>
          <a:p>
            <a:pPr marL="300038" indent="-219075" eaLnBrk="1" fontAlgn="auto" hangingPunct="1">
              <a:spcBef>
                <a:spcPct val="20000"/>
              </a:spcBef>
              <a:spcAft>
                <a:spcPts val="0"/>
              </a:spcAft>
              <a:buFont typeface="Arial" pitchFamily="34" charset="0"/>
              <a:buChar char="•"/>
              <a:defRPr/>
            </a:pPr>
            <a:r>
              <a:rPr lang="en-US" sz="2600" dirty="0">
                <a:solidFill>
                  <a:prstClr val="black"/>
                </a:solidFill>
                <a:latin typeface="+mn-lt"/>
                <a:ea typeface="+mn-ea"/>
              </a:rPr>
              <a:t>The </a:t>
            </a:r>
            <a:r>
              <a:rPr lang="en-US" sz="2600" dirty="0">
                <a:latin typeface="Calibri" charset="0"/>
                <a:ea typeface="+mn-ea"/>
              </a:rPr>
              <a:t>key statistic used to track economic growth is </a:t>
            </a:r>
            <a:r>
              <a:rPr lang="en-US" sz="2600" b="1" dirty="0">
                <a:latin typeface="Calibri" charset="0"/>
                <a:ea typeface="+mn-ea"/>
              </a:rPr>
              <a:t>real GDP per capita</a:t>
            </a:r>
            <a:r>
              <a:rPr lang="en-US" sz="2600" dirty="0">
                <a:solidFill>
                  <a:prstClr val="black"/>
                </a:solidFill>
                <a:latin typeface="+mn-lt"/>
                <a:ea typeface="+mn-ea"/>
              </a:rPr>
              <a:t>. </a:t>
            </a:r>
          </a:p>
          <a:p>
            <a:pPr marL="300038" indent="-219075" eaLnBrk="1" fontAlgn="auto" hangingPunct="1">
              <a:spcBef>
                <a:spcPct val="20000"/>
              </a:spcBef>
              <a:spcAft>
                <a:spcPts val="0"/>
              </a:spcAft>
              <a:buFont typeface="Arial" pitchFamily="34" charset="0"/>
              <a:buChar char="•"/>
              <a:defRPr/>
            </a:pPr>
            <a:endParaRPr lang="en-US" sz="2600" dirty="0">
              <a:solidFill>
                <a:prstClr val="black"/>
              </a:solidFill>
              <a:latin typeface="+mn-lt"/>
              <a:ea typeface="+mn-ea"/>
            </a:endParaRPr>
          </a:p>
          <a:p>
            <a:pPr marL="300038" indent="-219075" eaLnBrk="1" fontAlgn="auto" hangingPunct="1">
              <a:spcBef>
                <a:spcPct val="20000"/>
              </a:spcBef>
              <a:spcAft>
                <a:spcPts val="0"/>
              </a:spcAft>
              <a:buFont typeface="Arial" pitchFamily="34" charset="0"/>
              <a:buChar char="•"/>
              <a:defRPr/>
            </a:pPr>
            <a:r>
              <a:rPr lang="en-US" sz="2600" dirty="0">
                <a:latin typeface="Calibri" charset="0"/>
                <a:ea typeface="+mn-ea"/>
              </a:rPr>
              <a:t>Real GDP per capita is real GDP divided by population size.</a:t>
            </a:r>
            <a:endParaRPr lang="en-US" sz="2600" dirty="0">
              <a:solidFill>
                <a:prstClr val="black"/>
              </a:solidFill>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p:txBody>
      </p:sp>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p>
        </p:txBody>
      </p:sp>
      <p:pic>
        <p:nvPicPr>
          <p:cNvPr id="819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198"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Comparing Economies Across Time and Space</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1038" y="1636713"/>
            <a:ext cx="10553700" cy="5232400"/>
          </a:xfrm>
          <a:prstGeom prst="rect">
            <a:avLst/>
          </a:prstGeom>
          <a:noFill/>
        </p:spPr>
        <p:txBody>
          <a:bodyPr>
            <a:spAutoFit/>
          </a:bodyPr>
          <a:lstStyle/>
          <a:p>
            <a:pPr marL="95250" eaLnBrk="1" fontAlgn="auto" hangingPunct="1">
              <a:spcBef>
                <a:spcPts val="0"/>
              </a:spcBef>
              <a:spcAft>
                <a:spcPts val="0"/>
              </a:spcAft>
              <a:defRPr/>
            </a:pPr>
            <a:endParaRPr lang="en-US" sz="2800"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p:txBody>
      </p:sp>
      <p:pic>
        <p:nvPicPr>
          <p:cNvPr id="8201" name="Picture 1" descr="Krug_AP_2e_Econ_fig_37_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9063" y="1565275"/>
            <a:ext cx="6329362"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p>
        </p:txBody>
      </p:sp>
      <p:pic>
        <p:nvPicPr>
          <p:cNvPr id="1024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Real GDP per Capita</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0248" name="TextBox 8"/>
          <p:cNvSpPr txBox="1">
            <a:spLocks noChangeArrowheads="1"/>
          </p:cNvSpPr>
          <p:nvPr/>
        </p:nvSpPr>
        <p:spPr bwMode="auto">
          <a:xfrm>
            <a:off x="681038" y="1246188"/>
            <a:ext cx="1055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1800"/>
          </a:p>
        </p:txBody>
      </p:sp>
      <p:pic>
        <p:nvPicPr>
          <p:cNvPr id="10249" name="Picture 2" descr="Krug_AP_2e_Econ_table_37_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128838"/>
            <a:ext cx="82296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p>
        </p:txBody>
      </p:sp>
      <p:pic>
        <p:nvPicPr>
          <p:cNvPr id="1229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29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Income Around the World, 2013</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2296" name="TextBox 8"/>
          <p:cNvSpPr txBox="1">
            <a:spLocks noChangeArrowheads="1"/>
          </p:cNvSpPr>
          <p:nvPr/>
        </p:nvSpPr>
        <p:spPr bwMode="auto">
          <a:xfrm>
            <a:off x="681038" y="1246188"/>
            <a:ext cx="105537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p:txBody>
      </p:sp>
      <p:pic>
        <p:nvPicPr>
          <p:cNvPr id="12297" name="Picture 1" descr="Krug_AP_2e_Econ_fig_37_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0663" y="1290638"/>
            <a:ext cx="921067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a:p>
        </p:txBody>
      </p:sp>
      <p:pic>
        <p:nvPicPr>
          <p:cNvPr id="1433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Growth Rates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3867150" y="1257300"/>
            <a:ext cx="7918450" cy="4894263"/>
          </a:xfrm>
          <a:prstGeom prst="rect">
            <a:avLst/>
          </a:prstGeom>
          <a:noFill/>
        </p:spPr>
        <p:txBody>
          <a:bodyPr>
            <a:spAutoFit/>
          </a:bodyPr>
          <a:lstStyle/>
          <a:p>
            <a:pPr marL="457200" indent="-457200" eaLnBrk="1" fontAlgn="auto" hangingPunct="1">
              <a:spcBef>
                <a:spcPts val="0"/>
              </a:spcBef>
              <a:spcAft>
                <a:spcPts val="0"/>
              </a:spcAft>
              <a:buFont typeface="Arial"/>
              <a:buChar char="•"/>
              <a:defRPr/>
            </a:pPr>
            <a:r>
              <a:rPr lang="en-US" sz="2600" dirty="0">
                <a:latin typeface="Calibri" charset="0"/>
                <a:ea typeface="+mn-ea"/>
              </a:rPr>
              <a:t>How did the United States manage to produce more than seven times more per person in 2010 than in 1910?</a:t>
            </a:r>
          </a:p>
          <a:p>
            <a:pPr marL="250825" indent="-457200" eaLnBrk="1" fontAlgn="auto" hangingPunct="1">
              <a:spcBef>
                <a:spcPts val="0"/>
              </a:spcBef>
              <a:spcAft>
                <a:spcPts val="0"/>
              </a:spcAft>
              <a:buFont typeface="Arial"/>
              <a:buChar char="•"/>
              <a:defRPr/>
            </a:pPr>
            <a:endParaRPr lang="en-US" sz="2600" dirty="0">
              <a:latin typeface="Calibri" charset="0"/>
              <a:ea typeface="+mn-ea"/>
            </a:endParaRPr>
          </a:p>
          <a:p>
            <a:pPr marL="250825" indent="-457200" eaLnBrk="1" fontAlgn="auto" hangingPunct="1">
              <a:spcBef>
                <a:spcPts val="0"/>
              </a:spcBef>
              <a:spcAft>
                <a:spcPts val="0"/>
              </a:spcAft>
              <a:buFont typeface="Arial"/>
              <a:buChar char="•"/>
              <a:defRPr/>
            </a:pPr>
            <a:r>
              <a:rPr lang="en-US" sz="2600" dirty="0">
                <a:latin typeface="Calibri" charset="0"/>
                <a:ea typeface="+mn-ea"/>
              </a:rPr>
              <a:t>A little bit at a time.</a:t>
            </a:r>
          </a:p>
          <a:p>
            <a:pPr marL="457200" indent="-457200" eaLnBrk="1" fontAlgn="auto" hangingPunct="1">
              <a:spcBef>
                <a:spcPts val="0"/>
              </a:spcBef>
              <a:spcAft>
                <a:spcPts val="0"/>
              </a:spcAft>
              <a:buFont typeface="Arial"/>
              <a:buChar char="•"/>
              <a:defRPr/>
            </a:pPr>
            <a:endParaRPr lang="en-US" sz="2600" dirty="0">
              <a:latin typeface="Calibri" charset="0"/>
              <a:ea typeface="+mn-ea"/>
            </a:endParaRPr>
          </a:p>
          <a:p>
            <a:pPr marL="457200" indent="-457200" eaLnBrk="1" fontAlgn="auto" hangingPunct="1">
              <a:spcBef>
                <a:spcPts val="0"/>
              </a:spcBef>
              <a:spcAft>
                <a:spcPts val="0"/>
              </a:spcAft>
              <a:buFont typeface="Arial"/>
              <a:buChar char="•"/>
              <a:defRPr/>
            </a:pPr>
            <a:r>
              <a:rPr lang="en-US" sz="2600" dirty="0">
                <a:latin typeface="Calibri" charset="0"/>
                <a:ea typeface="+mn-ea"/>
              </a:rPr>
              <a:t>Long-run economic growth is normally a gradual process, in which real GDP per capita grows at most a few percent per year. </a:t>
            </a:r>
          </a:p>
          <a:p>
            <a:pPr marL="457200" indent="-457200" eaLnBrk="1" fontAlgn="auto" hangingPunct="1">
              <a:spcBef>
                <a:spcPts val="0"/>
              </a:spcBef>
              <a:spcAft>
                <a:spcPts val="0"/>
              </a:spcAft>
              <a:buFont typeface="Arial"/>
              <a:buChar char="•"/>
              <a:defRPr/>
            </a:pPr>
            <a:endParaRPr lang="en-US" sz="2600" dirty="0">
              <a:latin typeface="Calibri" charset="0"/>
              <a:ea typeface="+mn-ea"/>
            </a:endParaRPr>
          </a:p>
          <a:p>
            <a:pPr marL="457200" indent="-457200" eaLnBrk="1" fontAlgn="auto" hangingPunct="1">
              <a:spcBef>
                <a:spcPts val="0"/>
              </a:spcBef>
              <a:spcAft>
                <a:spcPts val="0"/>
              </a:spcAft>
              <a:buFont typeface="Arial"/>
              <a:buChar char="•"/>
              <a:defRPr/>
            </a:pPr>
            <a:r>
              <a:rPr lang="en-US" sz="2600" dirty="0">
                <a:latin typeface="Calibri" charset="0"/>
                <a:ea typeface="+mn-ea"/>
              </a:rPr>
              <a:t>From 1910 to 2010, real GDP per capita in the United States increased an average of 2.1% each year.</a:t>
            </a:r>
          </a:p>
        </p:txBody>
      </p:sp>
      <p:pic>
        <p:nvPicPr>
          <p:cNvPr id="14345" name="Picture 2" descr="Krug_AP_2e_Econ_37UN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358900"/>
            <a:ext cx="3259138"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 descr="Krug_AP_2e_Econ_37UN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425" y="3595688"/>
            <a:ext cx="3159125"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Growth Rates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5368" name="TextBox 8"/>
          <p:cNvSpPr txBox="1">
            <a:spLocks noChangeArrowheads="1"/>
          </p:cNvSpPr>
          <p:nvPr/>
        </p:nvSpPr>
        <p:spPr bwMode="auto">
          <a:xfrm>
            <a:off x="819150" y="1801813"/>
            <a:ext cx="10553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3200"/>
              <a:t>The </a:t>
            </a:r>
            <a:r>
              <a:rPr lang="en-US" sz="3200" b="1"/>
              <a:t>Rule of 70 </a:t>
            </a:r>
            <a:r>
              <a:rPr lang="en-US" sz="3200"/>
              <a:t>tells us that the time it takes a variable that grows gradually over time to double is approximately 70 divided by that variable</a:t>
            </a:r>
            <a:r>
              <a:rPr lang="en-US" altLang="en-US" sz="3200"/>
              <a:t>’</a:t>
            </a:r>
            <a:r>
              <a:rPr lang="en-US" sz="3200"/>
              <a:t>s annual growth rate.</a:t>
            </a:r>
          </a:p>
        </p:txBody>
      </p:sp>
      <p:sp>
        <p:nvSpPr>
          <p:cNvPr id="14" name="Rectangle 4"/>
          <p:cNvSpPr>
            <a:spLocks noChangeArrowheads="1"/>
          </p:cNvSpPr>
          <p:nvPr/>
        </p:nvSpPr>
        <p:spPr bwMode="auto">
          <a:xfrm>
            <a:off x="522288" y="4010025"/>
            <a:ext cx="10760075" cy="1285875"/>
          </a:xfrm>
          <a:prstGeom prst="rect">
            <a:avLst/>
          </a:prstGeom>
          <a:ln>
            <a:headEnd/>
            <a:tailEnd type="none" w="med" len="lg"/>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sz="2400" dirty="0">
              <a:solidFill>
                <a:schemeClr val="accent6">
                  <a:lumMod val="50000"/>
                </a:schemeClr>
              </a:solidFill>
            </a:endParaRPr>
          </a:p>
          <a:p>
            <a:pPr eaLnBrk="1" fontAlgn="auto" hangingPunct="1">
              <a:spcBef>
                <a:spcPts val="0"/>
              </a:spcBef>
              <a:spcAft>
                <a:spcPts val="0"/>
              </a:spcAft>
              <a:defRPr/>
            </a:pPr>
            <a:r>
              <a:rPr lang="en-US" sz="2400" dirty="0">
                <a:solidFill>
                  <a:schemeClr val="accent6">
                    <a:lumMod val="50000"/>
                  </a:schemeClr>
                </a:solidFill>
              </a:rPr>
              <a:t>Number of years for variable to double =</a:t>
            </a:r>
          </a:p>
        </p:txBody>
      </p:sp>
      <p:sp>
        <p:nvSpPr>
          <p:cNvPr id="10251" name="TextBox 8"/>
          <p:cNvSpPr txBox="1">
            <a:spLocks noChangeArrowheads="1"/>
          </p:cNvSpPr>
          <p:nvPr/>
        </p:nvSpPr>
        <p:spPr bwMode="auto">
          <a:xfrm>
            <a:off x="4849813" y="4187825"/>
            <a:ext cx="630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2400" dirty="0">
                <a:solidFill>
                  <a:schemeClr val="accent6">
                    <a:lumMod val="50000"/>
                  </a:schemeClr>
                </a:solidFill>
              </a:rPr>
              <a:t>70</a:t>
            </a:r>
          </a:p>
          <a:p>
            <a:pPr algn="ctr" eaLnBrk="1" hangingPunct="1">
              <a:defRPr/>
            </a:pPr>
            <a:r>
              <a:rPr lang="en-US" sz="2400" dirty="0">
                <a:solidFill>
                  <a:schemeClr val="accent6">
                    <a:lumMod val="50000"/>
                  </a:schemeClr>
                </a:solidFill>
              </a:rPr>
              <a:t>  Annual growth rate of variable</a:t>
            </a:r>
          </a:p>
        </p:txBody>
      </p:sp>
      <p:cxnSp>
        <p:nvCxnSpPr>
          <p:cNvPr id="3" name="Straight Connector 2"/>
          <p:cNvCxnSpPr/>
          <p:nvPr/>
        </p:nvCxnSpPr>
        <p:spPr>
          <a:xfrm>
            <a:off x="6122988" y="4602163"/>
            <a:ext cx="3935412" cy="0"/>
          </a:xfrm>
          <a:prstGeom prst="line">
            <a:avLst/>
          </a:prstGeom>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p>
        </p:txBody>
      </p:sp>
      <p:pic>
        <p:nvPicPr>
          <p:cNvPr id="1638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9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Growth Rates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6392" name="TextBox 8"/>
          <p:cNvSpPr txBox="1">
            <a:spLocks noChangeArrowheads="1"/>
          </p:cNvSpPr>
          <p:nvPr/>
        </p:nvSpPr>
        <p:spPr bwMode="auto">
          <a:xfrm>
            <a:off x="681038" y="1246188"/>
            <a:ext cx="105537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3200"/>
          </a:p>
          <a:p>
            <a:pPr eaLnBrk="1" hangingPunct="1">
              <a:lnSpc>
                <a:spcPct val="100000"/>
              </a:lnSpc>
              <a:spcBef>
                <a:spcPct val="0"/>
              </a:spcBef>
              <a:buFontTx/>
              <a:buNone/>
            </a:pPr>
            <a:endParaRPr lang="en-US" sz="3200"/>
          </a:p>
          <a:p>
            <a:pPr eaLnBrk="1" hangingPunct="1">
              <a:lnSpc>
                <a:spcPct val="100000"/>
              </a:lnSpc>
              <a:spcBef>
                <a:spcPct val="0"/>
              </a:spcBef>
              <a:buFontTx/>
              <a:buNone/>
            </a:pPr>
            <a:endParaRPr lang="en-US" sz="3200"/>
          </a:p>
          <a:p>
            <a:pPr eaLnBrk="1" hangingPunct="1">
              <a:lnSpc>
                <a:spcPct val="100000"/>
              </a:lnSpc>
              <a:spcBef>
                <a:spcPct val="0"/>
              </a:spcBef>
              <a:buFontTx/>
              <a:buNone/>
            </a:pPr>
            <a:endParaRPr lang="en-US" sz="3200"/>
          </a:p>
          <a:p>
            <a:pPr eaLnBrk="1" hangingPunct="1">
              <a:lnSpc>
                <a:spcPct val="100000"/>
              </a:lnSpc>
              <a:spcBef>
                <a:spcPct val="0"/>
              </a:spcBef>
              <a:buFontTx/>
              <a:buNone/>
            </a:pPr>
            <a:endParaRPr lang="en-US" sz="32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p:txBody>
      </p:sp>
      <p:sp>
        <p:nvSpPr>
          <p:cNvPr id="16393" name="TextBox 8"/>
          <p:cNvSpPr txBox="1">
            <a:spLocks noChangeArrowheads="1"/>
          </p:cNvSpPr>
          <p:nvPr/>
        </p:nvSpPr>
        <p:spPr bwMode="auto">
          <a:xfrm>
            <a:off x="4849813" y="4187825"/>
            <a:ext cx="630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sz="2400">
                <a:solidFill>
                  <a:schemeClr val="bg1"/>
                </a:solidFill>
              </a:rPr>
              <a:t>70</a:t>
            </a:r>
          </a:p>
          <a:p>
            <a:pPr algn="ctr" eaLnBrk="1" hangingPunct="1">
              <a:lnSpc>
                <a:spcPct val="100000"/>
              </a:lnSpc>
              <a:spcBef>
                <a:spcPct val="0"/>
              </a:spcBef>
              <a:buFontTx/>
              <a:buNone/>
            </a:pPr>
            <a:r>
              <a:rPr lang="en-US" sz="2400">
                <a:solidFill>
                  <a:schemeClr val="bg1"/>
                </a:solidFill>
              </a:rPr>
              <a:t>  Annual growth rate of variable</a:t>
            </a:r>
          </a:p>
        </p:txBody>
      </p:sp>
      <p:cxnSp>
        <p:nvCxnSpPr>
          <p:cNvPr id="19" name="Straight Connector 18"/>
          <p:cNvCxnSpPr/>
          <p:nvPr/>
        </p:nvCxnSpPr>
        <p:spPr>
          <a:xfrm flipV="1">
            <a:off x="5865813" y="4618038"/>
            <a:ext cx="4872037" cy="69850"/>
          </a:xfrm>
          <a:prstGeom prst="line">
            <a:avLst/>
          </a:prstGeom>
          <a:ln w="25400">
            <a:solidFill>
              <a:schemeClr val="bg1"/>
            </a:solidFill>
          </a:ln>
        </p:spPr>
        <p:style>
          <a:lnRef idx="2">
            <a:schemeClr val="accent1"/>
          </a:lnRef>
          <a:fillRef idx="0">
            <a:schemeClr val="accent1"/>
          </a:fillRef>
          <a:effectRef idx="1">
            <a:schemeClr val="accent1"/>
          </a:effectRef>
          <a:fontRef idx="minor">
            <a:schemeClr val="tx1"/>
          </a:fontRef>
        </p:style>
      </p:cxnSp>
      <p:pic>
        <p:nvPicPr>
          <p:cNvPr id="16395" name="Picture 1" descr="Krug_AP_2e_Econ_fig_37_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3088" y="1541463"/>
            <a:ext cx="822960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p>
        </p:txBody>
      </p:sp>
      <p:pic>
        <p:nvPicPr>
          <p:cNvPr id="1843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18441" name="TextBox 7"/>
          <p:cNvSpPr txBox="1">
            <a:spLocks noChangeArrowheads="1"/>
          </p:cNvSpPr>
          <p:nvPr/>
        </p:nvSpPr>
        <p:spPr bwMode="auto">
          <a:xfrm>
            <a:off x="3089275" y="627063"/>
            <a:ext cx="2403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b="1">
                <a:solidFill>
                  <a:schemeClr val="bg1"/>
                </a:solidFill>
              </a:rPr>
              <a:t>India Takes Off</a:t>
            </a:r>
          </a:p>
        </p:txBody>
      </p:sp>
      <p:sp>
        <p:nvSpPr>
          <p:cNvPr id="18442" name="TextBox 12"/>
          <p:cNvSpPr txBox="1">
            <a:spLocks noChangeArrowheads="1"/>
          </p:cNvSpPr>
          <p:nvPr/>
        </p:nvSpPr>
        <p:spPr bwMode="auto">
          <a:xfrm>
            <a:off x="4270375" y="1601788"/>
            <a:ext cx="71374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174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just" eaLnBrk="1" hangingPunct="1">
              <a:lnSpc>
                <a:spcPct val="100000"/>
              </a:lnSpc>
              <a:spcBef>
                <a:spcPct val="20000"/>
              </a:spcBef>
            </a:pPr>
            <a:r>
              <a:rPr lang="en-US" sz="2400">
                <a:solidFill>
                  <a:srgbClr val="000000"/>
                </a:solidFill>
              </a:rPr>
              <a:t>India </a:t>
            </a:r>
            <a:r>
              <a:rPr lang="en-US" sz="2400"/>
              <a:t>achieved independence from Great Britain in 1947, becoming the world</a:t>
            </a:r>
            <a:r>
              <a:rPr lang="en-US" altLang="en-US" sz="2400"/>
              <a:t>’</a:t>
            </a:r>
            <a:r>
              <a:rPr lang="en-US" sz="2400"/>
              <a:t>s most populous democracy—a status it has maintained to this day</a:t>
            </a:r>
            <a:r>
              <a:rPr lang="en-US" sz="2400">
                <a:solidFill>
                  <a:srgbClr val="000000"/>
                </a:solidFill>
              </a:rPr>
              <a:t>. </a:t>
            </a:r>
          </a:p>
          <a:p>
            <a:pPr algn="just" eaLnBrk="1" hangingPunct="1">
              <a:lnSpc>
                <a:spcPct val="100000"/>
              </a:lnSpc>
              <a:spcBef>
                <a:spcPct val="20000"/>
              </a:spcBef>
            </a:pPr>
            <a:endParaRPr lang="en-US" sz="2400">
              <a:solidFill>
                <a:srgbClr val="000000"/>
              </a:solidFill>
            </a:endParaRPr>
          </a:p>
          <a:p>
            <a:pPr algn="just" eaLnBrk="1" hangingPunct="1">
              <a:lnSpc>
                <a:spcPct val="100000"/>
              </a:lnSpc>
              <a:spcBef>
                <a:spcPct val="20000"/>
              </a:spcBef>
            </a:pPr>
            <a:r>
              <a:rPr lang="en-US" sz="2400">
                <a:solidFill>
                  <a:srgbClr val="000000"/>
                </a:solidFill>
              </a:rPr>
              <a:t>In </a:t>
            </a:r>
            <a:r>
              <a:rPr lang="en-US" sz="2400"/>
              <a:t>India, real GDP per capita has grown at an average rate of 3% a year, tripling between 1980 and 2013</a:t>
            </a:r>
            <a:r>
              <a:rPr lang="en-US" sz="2400">
                <a:solidFill>
                  <a:srgbClr val="000000"/>
                </a:solidFill>
              </a:rPr>
              <a:t>. </a:t>
            </a:r>
          </a:p>
          <a:p>
            <a:pPr algn="just" eaLnBrk="1" hangingPunct="1">
              <a:lnSpc>
                <a:spcPct val="100000"/>
              </a:lnSpc>
              <a:spcBef>
                <a:spcPct val="20000"/>
              </a:spcBef>
            </a:pPr>
            <a:endParaRPr lang="en-US" sz="2400">
              <a:solidFill>
                <a:srgbClr val="000000"/>
              </a:solidFill>
            </a:endParaRPr>
          </a:p>
          <a:p>
            <a:pPr algn="just" eaLnBrk="1" hangingPunct="1">
              <a:lnSpc>
                <a:spcPct val="100000"/>
              </a:lnSpc>
              <a:spcBef>
                <a:spcPct val="20000"/>
              </a:spcBef>
            </a:pPr>
            <a:r>
              <a:rPr lang="en-US" sz="2400">
                <a:solidFill>
                  <a:srgbClr val="000000"/>
                </a:solidFill>
              </a:rPr>
              <a:t>What </a:t>
            </a:r>
            <a:r>
              <a:rPr lang="en-US" sz="2400"/>
              <a:t>went right in India after 1980? Many economists point to policy reforms. A series of reforms opened the economy to international trade and freed up domestic competition</a:t>
            </a:r>
            <a:r>
              <a:rPr lang="en-US" sz="2400">
                <a:solidFill>
                  <a:srgbClr val="000000"/>
                </a:solidFill>
              </a:rPr>
              <a:t>. </a:t>
            </a:r>
            <a:endParaRPr lang="en-US" sz="1800"/>
          </a:p>
          <a:p>
            <a:pPr eaLnBrk="1" hangingPunct="1">
              <a:lnSpc>
                <a:spcPct val="100000"/>
              </a:lnSpc>
              <a:spcBef>
                <a:spcPct val="0"/>
              </a:spcBef>
              <a:buFontTx/>
              <a:buNone/>
            </a:pPr>
            <a:endParaRPr lang="en-US" sz="1800"/>
          </a:p>
        </p:txBody>
      </p:sp>
      <p:pic>
        <p:nvPicPr>
          <p:cNvPr id="18443" name="Picture 2" descr="Krug_AP_2e_Econ_37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2025" y="1719263"/>
            <a:ext cx="325437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2885</TotalTime>
  <Words>951</Words>
  <Application>Microsoft Macintosh PowerPoint</Application>
  <PresentationFormat>Widescreen</PresentationFormat>
  <Paragraphs>147</Paragraphs>
  <Slides>12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PGothic</vt:lpstr>
      <vt:lpstr>Arial</vt:lpstr>
      <vt:lpstr>Arial Rounded MT Bold</vt:lpstr>
      <vt:lpstr>Calibri</vt:lpstr>
      <vt:lpstr>Calibri Light</vt:lpstr>
      <vt:lpstr>Candara</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35</cp:revision>
  <dcterms:created xsi:type="dcterms:W3CDTF">2015-01-29T01:02:02Z</dcterms:created>
  <dcterms:modified xsi:type="dcterms:W3CDTF">2019-07-22T14:53:40Z</dcterms:modified>
</cp:coreProperties>
</file>