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4" r:id="rId3"/>
    <p:sldId id="262" r:id="rId4"/>
    <p:sldId id="263" r:id="rId5"/>
    <p:sldId id="264" r:id="rId6"/>
    <p:sldId id="275" r:id="rId7"/>
    <p:sldId id="265" r:id="rId8"/>
    <p:sldId id="280" r:id="rId9"/>
    <p:sldId id="266" r:id="rId10"/>
    <p:sldId id="267" r:id="rId11"/>
    <p:sldId id="268" r:id="rId12"/>
    <p:sldId id="269" r:id="rId13"/>
    <p:sldId id="270" r:id="rId14"/>
    <p:sldId id="271" r:id="rId15"/>
    <p:sldId id="278" r:id="rId16"/>
    <p:sldId id="277" r:id="rId17"/>
    <p:sldId id="279"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7" autoAdjust="0"/>
    <p:restoredTop sz="94660"/>
  </p:normalViewPr>
  <p:slideViewPr>
    <p:cSldViewPr snapToGrid="0">
      <p:cViewPr varScale="1">
        <p:scale>
          <a:sx n="81" d="100"/>
          <a:sy n="81" d="100"/>
        </p:scale>
        <p:origin x="208"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6AE4F-E05A-4880-B62A-C2AA411592DC}" type="datetimeFigureOut">
              <a:rPr lang="en-US" smtClean="0"/>
              <a:t>7/22/19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6AE4F-E05A-4880-B62A-C2AA411592DC}" type="datetimeFigureOut">
              <a:rPr lang="en-US" smtClean="0"/>
              <a:t>7/22/19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6AE4F-E05A-4880-B62A-C2AA411592DC}" type="datetimeFigureOut">
              <a:rPr lang="en-US" smtClean="0"/>
              <a:t>7/22/19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7/22/19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7/22/19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7/22/19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7/22/19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p>
        </p:txBody>
      </p:sp>
      <p:sp>
        <p:nvSpPr>
          <p:cNvPr id="8" name="TextBox 7"/>
          <p:cNvSpPr txBox="1"/>
          <p:nvPr/>
        </p:nvSpPr>
        <p:spPr>
          <a:xfrm>
            <a:off x="4527214" y="385702"/>
            <a:ext cx="6967891" cy="6604885"/>
          </a:xfrm>
          <a:prstGeom prst="rect">
            <a:avLst/>
          </a:prstGeom>
          <a:noFill/>
        </p:spPr>
        <p:txBody>
          <a:bodyPr wrap="square" rtlCol="0">
            <a:spAutoFit/>
          </a:bodyPr>
          <a:lstStyle/>
          <a:p>
            <a:pPr marL="457200" lvl="0" indent="-354013" fontAlgn="base">
              <a:spcBef>
                <a:spcPct val="20000"/>
              </a:spcBef>
              <a:spcAft>
                <a:spcPct val="0"/>
              </a:spcAft>
              <a:buFont typeface="Arial" pitchFamily="34" charset="0"/>
              <a:buChar char="•"/>
            </a:pPr>
            <a:r>
              <a:rPr lang="en-US" sz="2600" dirty="0">
                <a:solidFill>
                  <a:prstClr val="black"/>
                </a:solidFill>
              </a:rPr>
              <a:t>Describe how the Federal Reserve implements monetary policy moving the interest rate to affect aggregate output</a:t>
            </a:r>
          </a:p>
          <a:p>
            <a:pPr marL="457200" lvl="0" indent="-354013" fontAlgn="base">
              <a:spcBef>
                <a:spcPct val="20000"/>
              </a:spcBef>
              <a:spcAft>
                <a:spcPct val="0"/>
              </a:spcAft>
              <a:buFont typeface="Arial" pitchFamily="34" charset="0"/>
              <a:buChar char="•"/>
            </a:pPr>
            <a:r>
              <a:rPr lang="en-US" sz="2600" dirty="0">
                <a:solidFill>
                  <a:prstClr val="black"/>
                </a:solidFill>
              </a:rPr>
              <a:t>Explain why monetary policy is the main tool for stabilizing the economy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pic>
        <p:nvPicPr>
          <p:cNvPr id="12" name="Picture 1" descr="Krug_AP_2e_Econ_MO3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7763" y="2725883"/>
            <a:ext cx="6544102" cy="32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1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Monetary Policy in Practice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115297" y="1684984"/>
            <a:ext cx="10553463" cy="4321183"/>
          </a:xfrm>
          <a:prstGeom prst="rect">
            <a:avLst/>
          </a:prstGeom>
          <a:noFill/>
        </p:spPr>
        <p:txBody>
          <a:bodyPr wrap="square" rtlCol="0">
            <a:spAutoFit/>
          </a:bodyPr>
          <a:lstStyle/>
          <a:p>
            <a:pPr marL="295275" lvl="0" indent="-206375" fontAlgn="base">
              <a:spcBef>
                <a:spcPct val="20000"/>
              </a:spcBef>
              <a:spcAft>
                <a:spcPct val="0"/>
              </a:spcAft>
              <a:buFont typeface="Arial" pitchFamily="34" charset="0"/>
              <a:buChar char="•"/>
            </a:pPr>
            <a:r>
              <a:rPr lang="en-US" sz="2600" dirty="0">
                <a:solidFill>
                  <a:prstClr val="black"/>
                </a:solidFill>
              </a:rPr>
              <a:t>Policy makers try to fight recessions, but they also try to ensure price stability. </a:t>
            </a:r>
          </a:p>
          <a:p>
            <a:pPr marL="295275" lvl="0" indent="-206375" fontAlgn="base">
              <a:spcBef>
                <a:spcPct val="20000"/>
              </a:spcBef>
              <a:spcAft>
                <a:spcPct val="0"/>
              </a:spcAft>
              <a:buFont typeface="Arial" pitchFamily="34" charset="0"/>
              <a:buChar char="•"/>
            </a:pPr>
            <a:r>
              <a:rPr lang="en-US" sz="2600" dirty="0">
                <a:solidFill>
                  <a:prstClr val="black"/>
                </a:solidFill>
              </a:rPr>
              <a:t>The Taylor rule for monetary policy is a rule for setting the federal funds rate that takes into account both the inflation rate and the output gap.</a:t>
            </a:r>
          </a:p>
          <a:p>
            <a:pPr marL="295275" lvl="0" indent="-206375" fontAlgn="base">
              <a:spcBef>
                <a:spcPct val="20000"/>
              </a:spcBef>
              <a:spcAft>
                <a:spcPct val="0"/>
              </a:spcAft>
              <a:buFont typeface="Arial" pitchFamily="34" charset="0"/>
              <a:buChar char="•"/>
            </a:pPr>
            <a:endParaRPr lang="en-US" sz="2600" b="1" dirty="0">
              <a:solidFill>
                <a:prstClr val="black"/>
              </a:solidFill>
            </a:endParaRPr>
          </a:p>
          <a:p>
            <a:pPr marL="295275" lvl="0" indent="-206375" fontAlgn="base">
              <a:spcBef>
                <a:spcPct val="20000"/>
              </a:spcBef>
              <a:spcAft>
                <a:spcPct val="0"/>
              </a:spcAft>
              <a:buFont typeface="Arial" pitchFamily="34" charset="0"/>
              <a:buChar char="•"/>
            </a:pPr>
            <a:endParaRPr lang="en-US" sz="2600" b="1" dirty="0">
              <a:solidFill>
                <a:prstClr val="black"/>
              </a:solidFill>
            </a:endParaRPr>
          </a:p>
          <a:p>
            <a:pPr marL="295275" lvl="0" indent="-206375" fontAlgn="base">
              <a:spcBef>
                <a:spcPct val="20000"/>
              </a:spcBef>
              <a:spcAft>
                <a:spcPct val="0"/>
              </a:spcAft>
              <a:buFont typeface="Arial" pitchFamily="34" charset="0"/>
              <a:buChar char="•"/>
            </a:pPr>
            <a:r>
              <a:rPr lang="en-US" sz="2600" dirty="0">
                <a:solidFill>
                  <a:prstClr val="black"/>
                </a:solidFill>
              </a:rPr>
              <a:t>Monetary policy is the main tool of stabilization policy.</a:t>
            </a:r>
            <a:endParaRPr lang="en-US" sz="2600" b="1" dirty="0">
              <a:solidFill>
                <a:prstClr val="black"/>
              </a:solidFill>
            </a:endParaRPr>
          </a:p>
          <a:p>
            <a:endParaRPr lang="en-US" dirty="0"/>
          </a:p>
          <a:p>
            <a:endParaRPr lang="en-US" dirty="0"/>
          </a:p>
          <a:p>
            <a:endParaRPr lang="en-US" dirty="0"/>
          </a:p>
          <a:p>
            <a:endParaRPr lang="en-US" dirty="0"/>
          </a:p>
        </p:txBody>
      </p:sp>
      <p:sp>
        <p:nvSpPr>
          <p:cNvPr id="12" name="Rectangle 4"/>
          <p:cNvSpPr>
            <a:spLocks noChangeArrowheads="1"/>
          </p:cNvSpPr>
          <p:nvPr/>
        </p:nvSpPr>
        <p:spPr bwMode="auto">
          <a:xfrm>
            <a:off x="2119380" y="3674344"/>
            <a:ext cx="7745439" cy="525644"/>
          </a:xfrm>
          <a:prstGeom prst="rect">
            <a:avLst/>
          </a:prstGeom>
          <a:ln>
            <a:headEnd/>
            <a:tailEnd type="none" w="med" len="lg"/>
          </a:ln>
        </p:spPr>
        <p:style>
          <a:lnRef idx="2">
            <a:schemeClr val="accent6"/>
          </a:lnRef>
          <a:fillRef idx="1">
            <a:schemeClr val="lt1"/>
          </a:fillRef>
          <a:effectRef idx="0">
            <a:schemeClr val="accent6"/>
          </a:effectRef>
          <a:fontRef idx="minor">
            <a:schemeClr val="dk1"/>
          </a:fontRef>
        </p:style>
        <p:txBody>
          <a:bodyPr anchor="ctr"/>
          <a:lstStyle/>
          <a:p>
            <a:pPr marL="1588" indent="-1588" algn="ctr" fontAlgn="auto">
              <a:spcBef>
                <a:spcPts val="0"/>
              </a:spcBef>
              <a:spcAft>
                <a:spcPts val="0"/>
              </a:spcAft>
              <a:defRPr/>
            </a:pPr>
            <a:r>
              <a:rPr lang="en-US" sz="2200" b="1" dirty="0">
                <a:solidFill>
                  <a:srgbClr val="006600"/>
                </a:solidFill>
                <a:latin typeface="+mn-lt"/>
              </a:rPr>
              <a:t>Federal funds rate = 1+(1.5 x inflation rate) + (0.5 x output gap)</a:t>
            </a:r>
          </a:p>
        </p:txBody>
      </p:sp>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42968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Tracking Monetary Policy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pic>
        <p:nvPicPr>
          <p:cNvPr id="4" name="Picture 3"/>
          <p:cNvPicPr>
            <a:picLocks noChangeAspect="1"/>
          </p:cNvPicPr>
          <p:nvPr/>
        </p:nvPicPr>
        <p:blipFill>
          <a:blip r:embed="rId4"/>
          <a:stretch>
            <a:fillRect/>
          </a:stretch>
        </p:blipFill>
        <p:spPr>
          <a:xfrm>
            <a:off x="2353851" y="1491139"/>
            <a:ext cx="5513039" cy="4386719"/>
          </a:xfrm>
          <a:prstGeom prst="rect">
            <a:avLst/>
          </a:prstGeom>
        </p:spPr>
      </p:pic>
    </p:spTree>
    <p:extLst>
      <p:ext uri="{BB962C8B-B14F-4D97-AF65-F5344CB8AC3E}">
        <p14:creationId xmlns:p14="http://schemas.microsoft.com/office/powerpoint/2010/main" val="142968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Tracking Monetary Policy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pic>
        <p:nvPicPr>
          <p:cNvPr id="4" name="Picture 3"/>
          <p:cNvPicPr>
            <a:picLocks noChangeAspect="1"/>
          </p:cNvPicPr>
          <p:nvPr/>
        </p:nvPicPr>
        <p:blipFill>
          <a:blip r:embed="rId4"/>
          <a:stretch>
            <a:fillRect/>
          </a:stretch>
        </p:blipFill>
        <p:spPr>
          <a:xfrm>
            <a:off x="3497859" y="1593374"/>
            <a:ext cx="5463260" cy="4396126"/>
          </a:xfrm>
          <a:prstGeom prst="rect">
            <a:avLst/>
          </a:prstGeom>
        </p:spPr>
      </p:pic>
    </p:spTree>
    <p:extLst>
      <p:ext uri="{BB962C8B-B14F-4D97-AF65-F5344CB8AC3E}">
        <p14:creationId xmlns:p14="http://schemas.microsoft.com/office/powerpoint/2010/main" val="142968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Tracking Monetary Policy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pic>
        <p:nvPicPr>
          <p:cNvPr id="3" name="Picture 2"/>
          <p:cNvPicPr>
            <a:picLocks noChangeAspect="1"/>
          </p:cNvPicPr>
          <p:nvPr/>
        </p:nvPicPr>
        <p:blipFill>
          <a:blip r:embed="rId4"/>
          <a:stretch>
            <a:fillRect/>
          </a:stretch>
        </p:blipFill>
        <p:spPr>
          <a:xfrm>
            <a:off x="4214180" y="1491139"/>
            <a:ext cx="5652375" cy="4562455"/>
          </a:xfrm>
          <a:prstGeom prst="rect">
            <a:avLst/>
          </a:prstGeom>
        </p:spPr>
      </p:pic>
    </p:spTree>
    <p:extLst>
      <p:ext uri="{BB962C8B-B14F-4D97-AF65-F5344CB8AC3E}">
        <p14:creationId xmlns:p14="http://schemas.microsoft.com/office/powerpoint/2010/main" val="142968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Inflation Targeting</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2060435" y="2367171"/>
            <a:ext cx="8071130" cy="2123658"/>
          </a:xfrm>
          <a:prstGeom prst="rect">
            <a:avLst/>
          </a:prstGeom>
          <a:noFill/>
        </p:spPr>
        <p:txBody>
          <a:bodyPr wrap="square" rtlCol="0">
            <a:spAutoFit/>
          </a:bodyPr>
          <a:lstStyle/>
          <a:p>
            <a:pPr marL="80962" lvl="0" fontAlgn="base">
              <a:spcBef>
                <a:spcPct val="20000"/>
              </a:spcBef>
              <a:spcAft>
                <a:spcPct val="0"/>
              </a:spcAft>
            </a:pPr>
            <a:r>
              <a:rPr lang="en-US" sz="2600" b="1" dirty="0">
                <a:solidFill>
                  <a:prstClr val="black"/>
                </a:solidFill>
              </a:rPr>
              <a:t>Inflation targeting</a:t>
            </a:r>
            <a:r>
              <a:rPr lang="en-US" sz="2600" dirty="0">
                <a:solidFill>
                  <a:prstClr val="black"/>
                </a:solidFill>
              </a:rPr>
              <a:t> occurs when the central bank sets an explicit target for the inflation rate and sets monetary policy in order to hit that target.</a:t>
            </a:r>
          </a:p>
          <a:p>
            <a:endParaRPr lang="en-US" dirty="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42968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4611455" cy="461665"/>
          </a:xfrm>
          <a:prstGeom prst="rect">
            <a:avLst/>
          </a:prstGeom>
          <a:noFill/>
        </p:spPr>
        <p:txBody>
          <a:bodyPr wrap="none" rtlCol="0">
            <a:spAutoFit/>
          </a:bodyPr>
          <a:lstStyle/>
          <a:p>
            <a:pPr>
              <a:buClr>
                <a:schemeClr val="tx1"/>
              </a:buClr>
              <a:defRPr/>
            </a:pPr>
            <a:r>
              <a:rPr lang="en-US" sz="2400" b="1" dirty="0">
                <a:solidFill>
                  <a:schemeClr val="bg1"/>
                </a:solidFill>
              </a:rPr>
              <a:t>What the Fed Wants, the Fed Gets</a:t>
            </a:r>
            <a:r>
              <a:rPr lang="en-US" sz="2400" dirty="0">
                <a:solidFill>
                  <a:schemeClr val="bg1"/>
                </a:solidFill>
              </a:rPr>
              <a:t> </a:t>
            </a:r>
          </a:p>
        </p:txBody>
      </p:sp>
      <p:sp>
        <p:nvSpPr>
          <p:cNvPr id="13" name="TextBox 12"/>
          <p:cNvSpPr txBox="1"/>
          <p:nvPr/>
        </p:nvSpPr>
        <p:spPr>
          <a:xfrm>
            <a:off x="854348" y="1601748"/>
            <a:ext cx="10553463" cy="9165586"/>
          </a:xfrm>
          <a:prstGeom prst="rect">
            <a:avLst/>
          </a:prstGeom>
          <a:noFill/>
        </p:spPr>
        <p:txBody>
          <a:bodyPr wrap="square" rtlCol="0">
            <a:spAutoFit/>
          </a:bodyPr>
          <a:lstStyle/>
          <a:p>
            <a:pPr marL="295275" lvl="0" indent="-206375">
              <a:spcBef>
                <a:spcPct val="20000"/>
              </a:spcBef>
              <a:buClr>
                <a:prstClr val="black"/>
              </a:buClr>
              <a:buFont typeface="Arial" pitchFamily="34" charset="0"/>
              <a:buChar char="•"/>
              <a:defRPr/>
            </a:pPr>
            <a:r>
              <a:rPr lang="en-US" sz="2600" dirty="0" err="1">
                <a:solidFill>
                  <a:prstClr val="black"/>
                </a:solidFill>
              </a:rPr>
              <a:t>Contractionary</a:t>
            </a:r>
            <a:r>
              <a:rPr lang="en-US" sz="2600" dirty="0">
                <a:solidFill>
                  <a:prstClr val="black"/>
                </a:solidFill>
              </a:rPr>
              <a:t> monetary policy is sometimes used to eliminate inflation that has become </a:t>
            </a:r>
            <a:r>
              <a:rPr lang="en-US" sz="2600" i="1" dirty="0">
                <a:solidFill>
                  <a:prstClr val="black"/>
                </a:solidFill>
              </a:rPr>
              <a:t>embedded </a:t>
            </a:r>
            <a:r>
              <a:rPr lang="en-US" sz="2600" dirty="0">
                <a:solidFill>
                  <a:prstClr val="black"/>
                </a:solidFill>
              </a:rPr>
              <a:t>in the economy.</a:t>
            </a:r>
          </a:p>
          <a:p>
            <a:pPr marL="295275" lvl="0" indent="-206375">
              <a:spcBef>
                <a:spcPct val="20000"/>
              </a:spcBef>
              <a:buClr>
                <a:prstClr val="black"/>
              </a:buClr>
              <a:buFont typeface="Arial" pitchFamily="34" charset="0"/>
              <a:buChar char="•"/>
              <a:defRPr/>
            </a:pPr>
            <a:endParaRPr lang="en-US" sz="1200" dirty="0">
              <a:solidFill>
                <a:prstClr val="black"/>
              </a:solidFill>
            </a:endParaRPr>
          </a:p>
          <a:p>
            <a:pPr marL="295275" lvl="0" indent="-206375">
              <a:spcBef>
                <a:spcPct val="20000"/>
              </a:spcBef>
              <a:buClr>
                <a:prstClr val="black"/>
              </a:buClr>
              <a:buFont typeface="Arial" pitchFamily="34" charset="0"/>
              <a:buChar char="•"/>
              <a:defRPr/>
            </a:pPr>
            <a:r>
              <a:rPr lang="en-US" sz="2600" dirty="0">
                <a:solidFill>
                  <a:prstClr val="black"/>
                </a:solidFill>
              </a:rPr>
              <a:t>In this case, the Fed needs to create a recessionary gap.</a:t>
            </a:r>
          </a:p>
          <a:p>
            <a:pPr marL="295275" lvl="0" indent="-206375">
              <a:spcBef>
                <a:spcPct val="20000"/>
              </a:spcBef>
              <a:buClr>
                <a:prstClr val="black"/>
              </a:buClr>
              <a:buFont typeface="Arial" pitchFamily="34" charset="0"/>
              <a:buChar char="•"/>
              <a:defRPr/>
            </a:pPr>
            <a:endParaRPr lang="en-US" sz="1200" dirty="0">
              <a:solidFill>
                <a:prstClr val="black"/>
              </a:solidFill>
            </a:endParaRPr>
          </a:p>
          <a:p>
            <a:pPr marL="295275" lvl="0" indent="-206375">
              <a:spcBef>
                <a:spcPct val="20000"/>
              </a:spcBef>
              <a:buClr>
                <a:prstClr val="black"/>
              </a:buClr>
              <a:buFont typeface="Arial" pitchFamily="34" charset="0"/>
              <a:buChar char="•"/>
              <a:defRPr/>
            </a:pPr>
            <a:r>
              <a:rPr lang="en-US" sz="2600" dirty="0">
                <a:solidFill>
                  <a:prstClr val="black"/>
                </a:solidFill>
              </a:rPr>
              <a:t>In four out of the five cases that Christina </a:t>
            </a:r>
            <a:r>
              <a:rPr lang="en-US" sz="2600" dirty="0" err="1">
                <a:solidFill>
                  <a:prstClr val="black"/>
                </a:solidFill>
              </a:rPr>
              <a:t>Romer</a:t>
            </a:r>
            <a:r>
              <a:rPr lang="en-US" sz="2600" dirty="0">
                <a:solidFill>
                  <a:prstClr val="black"/>
                </a:solidFill>
              </a:rPr>
              <a:t> and David </a:t>
            </a:r>
            <a:r>
              <a:rPr lang="en-US" sz="2600" dirty="0" err="1">
                <a:solidFill>
                  <a:prstClr val="black"/>
                </a:solidFill>
              </a:rPr>
              <a:t>Romer</a:t>
            </a:r>
            <a:r>
              <a:rPr lang="en-US" sz="2600" dirty="0">
                <a:solidFill>
                  <a:prstClr val="black"/>
                </a:solidFill>
              </a:rPr>
              <a:t> examined, the decision to contract the economy was followed, after a modest lag, by a rise in the unemployment rate.</a:t>
            </a:r>
          </a:p>
          <a:p>
            <a:pPr marL="295275" lvl="0" indent="-206375">
              <a:spcBef>
                <a:spcPct val="20000"/>
              </a:spcBef>
              <a:buClr>
                <a:prstClr val="black"/>
              </a:buClr>
              <a:buFont typeface="Arial" pitchFamily="34" charset="0"/>
              <a:buChar char="•"/>
              <a:defRPr/>
            </a:pPr>
            <a:endParaRPr lang="en-US" sz="1200" dirty="0">
              <a:solidFill>
                <a:prstClr val="black"/>
              </a:solidFill>
            </a:endParaRPr>
          </a:p>
          <a:p>
            <a:pPr marL="295275" lvl="0" indent="-206375">
              <a:spcBef>
                <a:spcPct val="20000"/>
              </a:spcBef>
              <a:buClr>
                <a:prstClr val="black"/>
              </a:buClr>
              <a:buFont typeface="Arial" pitchFamily="34" charset="0"/>
              <a:buChar char="•"/>
              <a:defRPr/>
            </a:pPr>
            <a:r>
              <a:rPr lang="en-US" sz="2600" dirty="0">
                <a:solidFill>
                  <a:prstClr val="black"/>
                </a:solidFill>
              </a:rPr>
              <a:t>On average, they found that the unemployment rate rises by 2 percentage points after the Fed decides that unemployment needs to go up.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63237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2946400" y="637828"/>
            <a:ext cx="4611455" cy="461665"/>
          </a:xfrm>
          <a:prstGeom prst="rect">
            <a:avLst/>
          </a:prstGeom>
          <a:noFill/>
        </p:spPr>
        <p:txBody>
          <a:bodyPr wrap="none" rtlCol="0">
            <a:spAutoFit/>
          </a:bodyPr>
          <a:lstStyle/>
          <a:p>
            <a:pPr algn="ctr">
              <a:buClr>
                <a:schemeClr val="tx1"/>
              </a:buClr>
            </a:pPr>
            <a:r>
              <a:rPr lang="en-US" sz="2400" b="1" dirty="0">
                <a:solidFill>
                  <a:schemeClr val="bg1"/>
                </a:solidFill>
              </a:rPr>
              <a:t>What the Fed Wants, the Fed Gets</a:t>
            </a:r>
            <a:r>
              <a:rPr lang="en-US" sz="2400" dirty="0">
                <a:solidFill>
                  <a:schemeClr val="bg1"/>
                </a:solidFill>
              </a:rPr>
              <a:t> </a:t>
            </a:r>
          </a:p>
        </p:txBody>
      </p:sp>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pic>
        <p:nvPicPr>
          <p:cNvPr id="16" name="Picture 2" descr="Krug_AP_2e_Econ_31UN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8840" y="1558360"/>
            <a:ext cx="82296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37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894080" y="1346297"/>
            <a:ext cx="10891520" cy="8285345"/>
          </a:xfrm>
          <a:prstGeom prst="rect">
            <a:avLst/>
          </a:prstGeom>
          <a:noFill/>
        </p:spPr>
        <p:txBody>
          <a:bodyPr wrap="square" rtlCol="0">
            <a:spAutoFit/>
          </a:bodyPr>
          <a:lstStyle/>
          <a:p>
            <a:pPr marL="295275" lvl="0" indent="-295275" fontAlgn="base">
              <a:spcBef>
                <a:spcPct val="20000"/>
              </a:spcBef>
              <a:spcAft>
                <a:spcPct val="0"/>
              </a:spcAft>
              <a:buClr>
                <a:srgbClr val="FFCC00"/>
              </a:buClr>
              <a:buFontTx/>
              <a:buAutoNum type="arabicPeriod"/>
            </a:pPr>
            <a:r>
              <a:rPr lang="en-US" sz="2600" b="1" dirty="0">
                <a:solidFill>
                  <a:prstClr val="black"/>
                </a:solidFill>
              </a:rPr>
              <a:t>Expansionary monetary policy </a:t>
            </a:r>
            <a:r>
              <a:rPr lang="en-US" sz="2600" dirty="0">
                <a:solidFill>
                  <a:prstClr val="black"/>
                </a:solidFill>
              </a:rPr>
              <a:t>reduces the interest rate by increasing the money supply. This increases investment spending and consumer spending, which in turn increases aggregate demand and real GDP in the short run. </a:t>
            </a:r>
          </a:p>
          <a:p>
            <a:pPr marL="295275" lvl="0" indent="-295275" fontAlgn="base">
              <a:spcBef>
                <a:spcPct val="20000"/>
              </a:spcBef>
              <a:spcAft>
                <a:spcPct val="0"/>
              </a:spcAft>
              <a:buClr>
                <a:srgbClr val="FFCC00"/>
              </a:buClr>
              <a:buFontTx/>
              <a:buAutoNum type="arabicPeriod"/>
            </a:pPr>
            <a:r>
              <a:rPr lang="en-US" sz="2600" b="1" dirty="0" err="1">
                <a:solidFill>
                  <a:prstClr val="black"/>
                </a:solidFill>
              </a:rPr>
              <a:t>Contractionary</a:t>
            </a:r>
            <a:r>
              <a:rPr lang="en-US" sz="2600" b="1" dirty="0">
                <a:solidFill>
                  <a:prstClr val="black"/>
                </a:solidFill>
              </a:rPr>
              <a:t> monetary policy </a:t>
            </a:r>
            <a:r>
              <a:rPr lang="en-US" sz="2600" dirty="0">
                <a:solidFill>
                  <a:prstClr val="black"/>
                </a:solidFill>
              </a:rPr>
              <a:t>raises the interest rate by reducing the money supply. This reduces investment spending and consumer spending, which in turn reduces aggregate demand and real GDP in the short run.</a:t>
            </a:r>
            <a:r>
              <a:rPr lang="en-US" sz="2600" b="1" dirty="0">
                <a:solidFill>
                  <a:prstClr val="black"/>
                </a:solidFill>
              </a:rPr>
              <a:t> </a:t>
            </a:r>
          </a:p>
          <a:p>
            <a:pPr marL="295275" lvl="0" indent="-295275" fontAlgn="base">
              <a:spcBef>
                <a:spcPct val="20000"/>
              </a:spcBef>
              <a:spcAft>
                <a:spcPct val="0"/>
              </a:spcAft>
              <a:buClr>
                <a:srgbClr val="FFCC00"/>
              </a:buClr>
              <a:buFontTx/>
              <a:buAutoNum type="arabicPeriod"/>
            </a:pPr>
            <a:r>
              <a:rPr lang="en-US" sz="2600" dirty="0">
                <a:solidFill>
                  <a:prstClr val="black"/>
                </a:solidFill>
              </a:rPr>
              <a:t>The Federal Reserve and other central banks try to stabilize the economy, limiting fluctuations of actual output around potential output, while also keeping inflation low but positive.</a:t>
            </a:r>
            <a:endParaRPr lang="en-US" sz="2600" b="1"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69963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782320" y="1672869"/>
            <a:ext cx="10891520" cy="7885236"/>
          </a:xfrm>
          <a:prstGeom prst="rect">
            <a:avLst/>
          </a:prstGeom>
          <a:noFill/>
        </p:spPr>
        <p:txBody>
          <a:bodyPr wrap="square" rtlCol="0">
            <a:spAutoFit/>
          </a:bodyPr>
          <a:lstStyle/>
          <a:p>
            <a:pPr marL="295275" lvl="0" indent="-295275" fontAlgn="base">
              <a:spcBef>
                <a:spcPct val="20000"/>
              </a:spcBef>
              <a:spcAft>
                <a:spcPct val="0"/>
              </a:spcAft>
              <a:buClr>
                <a:srgbClr val="FFCC00"/>
              </a:buClr>
              <a:buFont typeface="Calibri" pitchFamily="34" charset="0"/>
              <a:buAutoNum type="arabicPeriod" startAt="4"/>
            </a:pPr>
            <a:r>
              <a:rPr lang="en-US" sz="2600" dirty="0">
                <a:solidFill>
                  <a:prstClr val="black"/>
                </a:solidFill>
              </a:rPr>
              <a:t>Under the </a:t>
            </a:r>
            <a:r>
              <a:rPr lang="en-US" sz="2600" b="1" dirty="0">
                <a:solidFill>
                  <a:prstClr val="black"/>
                </a:solidFill>
              </a:rPr>
              <a:t>Taylor rule for monetary policy, </a:t>
            </a:r>
            <a:r>
              <a:rPr lang="en-US" sz="2600" dirty="0">
                <a:solidFill>
                  <a:prstClr val="black"/>
                </a:solidFill>
              </a:rPr>
              <a:t>the target interest rate rises when there is inflation, or a positive output gap, or both; the target interest rate falls when inflation is low or negative, or when the output gap is negative, or both.</a:t>
            </a:r>
          </a:p>
          <a:p>
            <a:pPr marL="295275" lvl="0" indent="-295275" fontAlgn="base">
              <a:spcBef>
                <a:spcPct val="20000"/>
              </a:spcBef>
              <a:spcAft>
                <a:spcPct val="0"/>
              </a:spcAft>
              <a:buClr>
                <a:srgbClr val="FFCC00"/>
              </a:buClr>
              <a:buFont typeface="Calibri" pitchFamily="34" charset="0"/>
              <a:buAutoNum type="arabicPeriod" startAt="4"/>
            </a:pPr>
            <a:r>
              <a:rPr lang="en-US" sz="2600" dirty="0">
                <a:solidFill>
                  <a:prstClr val="black"/>
                </a:solidFill>
              </a:rPr>
              <a:t>Some central banks engage in </a:t>
            </a:r>
            <a:r>
              <a:rPr lang="en-US" sz="2600" b="1" dirty="0">
                <a:solidFill>
                  <a:prstClr val="black"/>
                </a:solidFill>
              </a:rPr>
              <a:t>inflation targeting, </a:t>
            </a:r>
            <a:r>
              <a:rPr lang="en-US" sz="2600" dirty="0">
                <a:solidFill>
                  <a:prstClr val="black"/>
                </a:solidFill>
              </a:rPr>
              <a:t>which is a forward-looking policy rule.</a:t>
            </a:r>
            <a:endParaRPr lang="en-US" sz="2600" b="1" dirty="0">
              <a:solidFill>
                <a:prstClr val="black"/>
              </a:solidFill>
            </a:endParaRPr>
          </a:p>
          <a:p>
            <a:pPr marL="295275" lvl="0" indent="-295275" fontAlgn="base">
              <a:spcBef>
                <a:spcPct val="20000"/>
              </a:spcBef>
              <a:spcAft>
                <a:spcPct val="0"/>
              </a:spcAft>
              <a:buClr>
                <a:srgbClr val="FFCC00"/>
              </a:buClr>
              <a:buFont typeface="Calibri" pitchFamily="34" charset="0"/>
              <a:buAutoNum type="arabicPeriod" startAt="4"/>
            </a:pPr>
            <a:r>
              <a:rPr lang="en-US" sz="2600" dirty="0">
                <a:solidFill>
                  <a:prstClr val="black"/>
                </a:solidFill>
              </a:rPr>
              <a:t>Because monetary policy is subject to fewer implementation lags than fiscal policy, it is the preferred policy tool for stabilizing the economy.</a:t>
            </a:r>
            <a:endParaRPr lang="en-US" sz="2600" b="1"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55061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Monetary Policy and the Interest Rate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74392" y="1924368"/>
            <a:ext cx="10553463" cy="8217634"/>
          </a:xfrm>
          <a:prstGeom prst="rect">
            <a:avLst/>
          </a:prstGeom>
          <a:noFill/>
        </p:spPr>
        <p:txBody>
          <a:bodyPr wrap="square" rtlCol="0">
            <a:spAutoFit/>
          </a:bodyPr>
          <a:lstStyle/>
          <a:p>
            <a:pPr marL="295275" lvl="0" indent="-206375" fontAlgn="base">
              <a:spcBef>
                <a:spcPct val="20000"/>
              </a:spcBef>
              <a:spcAft>
                <a:spcPct val="0"/>
              </a:spcAft>
              <a:buFont typeface="Arial" pitchFamily="34" charset="0"/>
              <a:buChar char="•"/>
            </a:pPr>
            <a:r>
              <a:rPr lang="en-US" sz="2600" dirty="0">
                <a:solidFill>
                  <a:prstClr val="black"/>
                </a:solidFill>
              </a:rPr>
              <a:t>An increase or decreasing the money supply, the Federal Reserve can set the interest rate.</a:t>
            </a:r>
          </a:p>
          <a:p>
            <a:pPr marL="295275" lvl="0" indent="-206375" fontAlgn="base">
              <a:spcBef>
                <a:spcPct val="20000"/>
              </a:spcBef>
              <a:spcAft>
                <a:spcPct val="0"/>
              </a:spcAft>
              <a:buFont typeface="Arial" pitchFamily="34" charset="0"/>
              <a:buChar char="•"/>
            </a:pPr>
            <a:endParaRPr lang="en-US" sz="2600" dirty="0">
              <a:solidFill>
                <a:prstClr val="black"/>
              </a:solidFill>
            </a:endParaRPr>
          </a:p>
          <a:p>
            <a:pPr marL="295275" lvl="0" indent="-206375" fontAlgn="base">
              <a:spcBef>
                <a:spcPct val="20000"/>
              </a:spcBef>
              <a:spcAft>
                <a:spcPct val="0"/>
              </a:spcAft>
              <a:buFont typeface="Arial" pitchFamily="34" charset="0"/>
              <a:buChar char="•"/>
            </a:pPr>
            <a:r>
              <a:rPr lang="en-US" sz="2600" dirty="0">
                <a:solidFill>
                  <a:prstClr val="black"/>
                </a:solidFill>
              </a:rPr>
              <a:t>In practice, the Federal Open Market Committee sets a target federal funds rate.</a:t>
            </a:r>
          </a:p>
          <a:p>
            <a:pPr marL="825500" lvl="1" indent="-295275" fontAlgn="base">
              <a:spcBef>
                <a:spcPct val="20000"/>
              </a:spcBef>
              <a:spcAft>
                <a:spcPct val="0"/>
              </a:spcAft>
              <a:buFont typeface="Arial" pitchFamily="34" charset="0"/>
              <a:buChar char="–"/>
            </a:pPr>
            <a:r>
              <a:rPr lang="en-US" sz="2400" dirty="0">
                <a:solidFill>
                  <a:prstClr val="black"/>
                </a:solidFill>
              </a:rPr>
              <a:t>The Open Market Desk then adjusts the money supply through open-market operations.</a:t>
            </a:r>
          </a:p>
          <a:p>
            <a:pPr marL="825500" lvl="1" indent="-295275" fontAlgn="base">
              <a:spcBef>
                <a:spcPct val="20000"/>
              </a:spcBef>
              <a:spcAft>
                <a:spcPct val="0"/>
              </a:spcAft>
              <a:buFont typeface="Arial" pitchFamily="34" charset="0"/>
              <a:buChar char="–"/>
            </a:pPr>
            <a:r>
              <a:rPr lang="en-US" sz="2400" dirty="0">
                <a:solidFill>
                  <a:prstClr val="black"/>
                </a:solidFill>
              </a:rPr>
              <a:t>The Open Market Desk is facilitated at the New York Fed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42968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The Effect of an Increase in the Money Supply </a:t>
            </a:r>
          </a:p>
          <a:p>
            <a:pPr algn="ctr"/>
            <a:r>
              <a:rPr lang="en-US" sz="2800" dirty="0"/>
              <a:t>on the Interest Rate</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cxnSp>
        <p:nvCxnSpPr>
          <p:cNvPr id="12" name="Straight Connector 11"/>
          <p:cNvCxnSpPr/>
          <p:nvPr/>
        </p:nvCxnSpPr>
        <p:spPr>
          <a:xfrm>
            <a:off x="2652743" y="4830763"/>
            <a:ext cx="2857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37"/>
          <p:cNvSpPr>
            <a:spLocks noChangeArrowheads="1"/>
          </p:cNvSpPr>
          <p:nvPr/>
        </p:nvSpPr>
        <p:spPr bwMode="auto">
          <a:xfrm>
            <a:off x="5330855" y="4460875"/>
            <a:ext cx="10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1</a:t>
            </a:r>
            <a:endParaRPr lang="en-US" sz="1600" b="1">
              <a:ea typeface="MS PGothic" pitchFamily="34" charset="-128"/>
            </a:endParaRPr>
          </a:p>
        </p:txBody>
      </p:sp>
      <p:sp>
        <p:nvSpPr>
          <p:cNvPr id="14" name="Freeform 88"/>
          <p:cNvSpPr>
            <a:spLocks/>
          </p:cNvSpPr>
          <p:nvPr/>
        </p:nvSpPr>
        <p:spPr bwMode="auto">
          <a:xfrm>
            <a:off x="5480080" y="4651375"/>
            <a:ext cx="1109663" cy="366713"/>
          </a:xfrm>
          <a:custGeom>
            <a:avLst/>
            <a:gdLst>
              <a:gd name="T0" fmla="*/ 0 w 167"/>
              <a:gd name="T1" fmla="*/ 0 h 55"/>
              <a:gd name="T2" fmla="*/ 2147483647 w 167"/>
              <a:gd name="T3" fmla="*/ 2147483647 h 55"/>
              <a:gd name="T4" fmla="*/ 2147483647 w 167"/>
              <a:gd name="T5" fmla="*/ 2147483647 h 55"/>
              <a:gd name="T6" fmla="*/ 0 60000 65536"/>
              <a:gd name="T7" fmla="*/ 0 60000 65536"/>
              <a:gd name="T8" fmla="*/ 0 60000 65536"/>
              <a:gd name="T9" fmla="*/ 0 w 167"/>
              <a:gd name="T10" fmla="*/ 0 h 55"/>
              <a:gd name="T11" fmla="*/ 167 w 167"/>
              <a:gd name="T12" fmla="*/ 55 h 55"/>
            </a:gdLst>
            <a:ahLst/>
            <a:cxnLst>
              <a:cxn ang="T6">
                <a:pos x="T0" y="T1"/>
              </a:cxn>
              <a:cxn ang="T7">
                <a:pos x="T2" y="T3"/>
              </a:cxn>
              <a:cxn ang="T8">
                <a:pos x="T4" y="T5"/>
              </a:cxn>
            </a:cxnLst>
            <a:rect l="T9" t="T10" r="T11" b="T12"/>
            <a:pathLst>
              <a:path w="167" h="55">
                <a:moveTo>
                  <a:pt x="0" y="0"/>
                </a:moveTo>
                <a:cubicBezTo>
                  <a:pt x="0" y="0"/>
                  <a:pt x="47" y="24"/>
                  <a:pt x="90" y="36"/>
                </a:cubicBezTo>
                <a:cubicBezTo>
                  <a:pt x="137" y="49"/>
                  <a:pt x="167" y="55"/>
                  <a:pt x="167" y="55"/>
                </a:cubicBezTo>
              </a:path>
            </a:pathLst>
          </a:cu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89"/>
          <p:cNvSpPr>
            <a:spLocks/>
          </p:cNvSpPr>
          <p:nvPr/>
        </p:nvSpPr>
        <p:spPr bwMode="auto">
          <a:xfrm>
            <a:off x="6118255" y="4846638"/>
            <a:ext cx="198438" cy="112712"/>
          </a:xfrm>
          <a:custGeom>
            <a:avLst/>
            <a:gdLst>
              <a:gd name="T0" fmla="*/ 2147483647 w 30"/>
              <a:gd name="T1" fmla="*/ 2147483647 h 17"/>
              <a:gd name="T2" fmla="*/ 2147483647 w 30"/>
              <a:gd name="T3" fmla="*/ 0 h 17"/>
              <a:gd name="T4" fmla="*/ 2147483647 w 30"/>
              <a:gd name="T5" fmla="*/ 0 h 17"/>
              <a:gd name="T6" fmla="*/ 2147483647 w 30"/>
              <a:gd name="T7" fmla="*/ 2147483647 h 17"/>
              <a:gd name="T8" fmla="*/ 2147483647 w 30"/>
              <a:gd name="T9" fmla="*/ 2147483647 h 17"/>
              <a:gd name="T10" fmla="*/ 2147483647 w 30"/>
              <a:gd name="T11" fmla="*/ 2147483647 h 17"/>
              <a:gd name="T12" fmla="*/ 0 w 30"/>
              <a:gd name="T13" fmla="*/ 2147483647 h 17"/>
              <a:gd name="T14" fmla="*/ 0 w 30"/>
              <a:gd name="T15" fmla="*/ 2147483647 h 17"/>
              <a:gd name="T16" fmla="*/ 2147483647 w 30"/>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7"/>
              <a:gd name="T29" fmla="*/ 30 w 3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7">
                <a:moveTo>
                  <a:pt x="7" y="10"/>
                </a:moveTo>
                <a:cubicBezTo>
                  <a:pt x="5" y="0"/>
                  <a:pt x="5" y="0"/>
                  <a:pt x="5" y="0"/>
                </a:cubicBezTo>
                <a:cubicBezTo>
                  <a:pt x="5" y="0"/>
                  <a:pt x="5" y="0"/>
                  <a:pt x="5" y="0"/>
                </a:cubicBezTo>
                <a:cubicBezTo>
                  <a:pt x="17" y="10"/>
                  <a:pt x="17" y="10"/>
                  <a:pt x="17" y="10"/>
                </a:cubicBezTo>
                <a:cubicBezTo>
                  <a:pt x="21" y="12"/>
                  <a:pt x="26" y="15"/>
                  <a:pt x="30" y="17"/>
                </a:cubicBezTo>
                <a:cubicBezTo>
                  <a:pt x="25" y="17"/>
                  <a:pt x="20" y="16"/>
                  <a:pt x="15" y="16"/>
                </a:cubicBezTo>
                <a:cubicBezTo>
                  <a:pt x="0" y="17"/>
                  <a:pt x="0" y="17"/>
                  <a:pt x="0" y="17"/>
                </a:cubicBezTo>
                <a:cubicBezTo>
                  <a:pt x="0" y="17"/>
                  <a:pt x="0" y="17"/>
                  <a:pt x="0" y="17"/>
                </a:cubicBez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1"/>
          <p:cNvSpPr>
            <a:spLocks/>
          </p:cNvSpPr>
          <p:nvPr/>
        </p:nvSpPr>
        <p:spPr bwMode="auto">
          <a:xfrm>
            <a:off x="5732493" y="4719638"/>
            <a:ext cx="200025" cy="131762"/>
          </a:xfrm>
          <a:custGeom>
            <a:avLst/>
            <a:gdLst>
              <a:gd name="T0" fmla="*/ 2147483647 w 30"/>
              <a:gd name="T1" fmla="*/ 2147483647 h 20"/>
              <a:gd name="T2" fmla="*/ 2147483647 w 30"/>
              <a:gd name="T3" fmla="*/ 0 h 20"/>
              <a:gd name="T4" fmla="*/ 2147483647 w 30"/>
              <a:gd name="T5" fmla="*/ 0 h 20"/>
              <a:gd name="T6" fmla="*/ 2147483647 w 30"/>
              <a:gd name="T7" fmla="*/ 2147483647 h 20"/>
              <a:gd name="T8" fmla="*/ 2147483647 w 30"/>
              <a:gd name="T9" fmla="*/ 2147483647 h 20"/>
              <a:gd name="T10" fmla="*/ 2147483647 w 30"/>
              <a:gd name="T11" fmla="*/ 2147483647 h 20"/>
              <a:gd name="T12" fmla="*/ 0 w 30"/>
              <a:gd name="T13" fmla="*/ 2147483647 h 20"/>
              <a:gd name="T14" fmla="*/ 0 w 30"/>
              <a:gd name="T15" fmla="*/ 2147483647 h 20"/>
              <a:gd name="T16" fmla="*/ 2147483647 w 30"/>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0"/>
              <a:gd name="T29" fmla="*/ 30 w 3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0">
                <a:moveTo>
                  <a:pt x="9" y="10"/>
                </a:moveTo>
                <a:cubicBezTo>
                  <a:pt x="7" y="0"/>
                  <a:pt x="7" y="0"/>
                  <a:pt x="7" y="0"/>
                </a:cubicBezTo>
                <a:cubicBezTo>
                  <a:pt x="8" y="0"/>
                  <a:pt x="8" y="0"/>
                  <a:pt x="8" y="0"/>
                </a:cubicBezTo>
                <a:cubicBezTo>
                  <a:pt x="18" y="11"/>
                  <a:pt x="18" y="11"/>
                  <a:pt x="18" y="11"/>
                </a:cubicBezTo>
                <a:cubicBezTo>
                  <a:pt x="22" y="14"/>
                  <a:pt x="26" y="17"/>
                  <a:pt x="30" y="20"/>
                </a:cubicBezTo>
                <a:cubicBezTo>
                  <a:pt x="25" y="19"/>
                  <a:pt x="20" y="18"/>
                  <a:pt x="16" y="17"/>
                </a:cubicBezTo>
                <a:cubicBezTo>
                  <a:pt x="0" y="16"/>
                  <a:pt x="0" y="16"/>
                  <a:pt x="0" y="16"/>
                </a:cubicBezTo>
                <a:cubicBezTo>
                  <a:pt x="0" y="16"/>
                  <a:pt x="0" y="16"/>
                  <a:pt x="0" y="16"/>
                </a:cubicBezTo>
                <a:lnTo>
                  <a:pt x="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Rectangle 7"/>
          <p:cNvSpPr>
            <a:spLocks noChangeArrowheads="1"/>
          </p:cNvSpPr>
          <p:nvPr/>
        </p:nvSpPr>
        <p:spPr bwMode="auto">
          <a:xfrm>
            <a:off x="6713568" y="5984875"/>
            <a:ext cx="179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M</a:t>
            </a:r>
            <a:endParaRPr lang="en-US" sz="1600" b="1">
              <a:ea typeface="MS PGothic" pitchFamily="34" charset="-128"/>
            </a:endParaRPr>
          </a:p>
        </p:txBody>
      </p:sp>
      <p:sp>
        <p:nvSpPr>
          <p:cNvPr id="18" name="Rectangle 8"/>
          <p:cNvSpPr>
            <a:spLocks noChangeArrowheads="1"/>
          </p:cNvSpPr>
          <p:nvPr/>
        </p:nvSpPr>
        <p:spPr bwMode="auto">
          <a:xfrm>
            <a:off x="6926293" y="6111875"/>
            <a:ext cx="10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2</a:t>
            </a:r>
            <a:endParaRPr lang="en-US" sz="1600" b="1">
              <a:ea typeface="MS PGothic" pitchFamily="34" charset="-128"/>
            </a:endParaRPr>
          </a:p>
        </p:txBody>
      </p:sp>
      <p:sp>
        <p:nvSpPr>
          <p:cNvPr id="19" name="Line 45"/>
          <p:cNvSpPr>
            <a:spLocks noChangeShapeType="1"/>
          </p:cNvSpPr>
          <p:nvPr/>
        </p:nvSpPr>
        <p:spPr bwMode="auto">
          <a:xfrm>
            <a:off x="6723093" y="5988050"/>
            <a:ext cx="114300"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 name="Line 94"/>
          <p:cNvSpPr>
            <a:spLocks noChangeShapeType="1"/>
          </p:cNvSpPr>
          <p:nvPr/>
        </p:nvSpPr>
        <p:spPr bwMode="auto">
          <a:xfrm>
            <a:off x="5314980" y="6127750"/>
            <a:ext cx="1300163" cy="31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 name="Rectangle 34"/>
          <p:cNvSpPr>
            <a:spLocks noChangeArrowheads="1"/>
          </p:cNvSpPr>
          <p:nvPr/>
        </p:nvSpPr>
        <p:spPr bwMode="auto">
          <a:xfrm>
            <a:off x="6932643" y="4865688"/>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E</a:t>
            </a:r>
            <a:endParaRPr lang="en-US" sz="1600" b="1">
              <a:ea typeface="MS PGothic" pitchFamily="34" charset="-128"/>
            </a:endParaRPr>
          </a:p>
        </p:txBody>
      </p:sp>
      <p:sp>
        <p:nvSpPr>
          <p:cNvPr id="22" name="Rectangle 35"/>
          <p:cNvSpPr>
            <a:spLocks noChangeArrowheads="1"/>
          </p:cNvSpPr>
          <p:nvPr/>
        </p:nvSpPr>
        <p:spPr bwMode="auto">
          <a:xfrm>
            <a:off x="7064405" y="4992688"/>
            <a:ext cx="10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2</a:t>
            </a:r>
            <a:endParaRPr lang="en-US" sz="1600" b="1">
              <a:ea typeface="MS PGothic" pitchFamily="34" charset="-128"/>
            </a:endParaRPr>
          </a:p>
        </p:txBody>
      </p:sp>
      <p:sp>
        <p:nvSpPr>
          <p:cNvPr id="23" name="Rectangle 41"/>
          <p:cNvSpPr>
            <a:spLocks noChangeArrowheads="1"/>
          </p:cNvSpPr>
          <p:nvPr/>
        </p:nvSpPr>
        <p:spPr bwMode="auto">
          <a:xfrm>
            <a:off x="6688168" y="2354263"/>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MS</a:t>
            </a:r>
            <a:endParaRPr lang="en-US" sz="1600" b="1">
              <a:ea typeface="MS PGothic" pitchFamily="34" charset="-128"/>
            </a:endParaRPr>
          </a:p>
        </p:txBody>
      </p:sp>
      <p:sp>
        <p:nvSpPr>
          <p:cNvPr id="24" name="Rectangle 42"/>
          <p:cNvSpPr>
            <a:spLocks noChangeArrowheads="1"/>
          </p:cNvSpPr>
          <p:nvPr/>
        </p:nvSpPr>
        <p:spPr bwMode="auto">
          <a:xfrm>
            <a:off x="7031068" y="2481263"/>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2</a:t>
            </a:r>
            <a:endParaRPr lang="en-US" sz="1600" b="1">
              <a:ea typeface="MS PGothic" pitchFamily="34" charset="-128"/>
            </a:endParaRPr>
          </a:p>
        </p:txBody>
      </p:sp>
      <p:sp>
        <p:nvSpPr>
          <p:cNvPr id="25" name="Line 43"/>
          <p:cNvSpPr>
            <a:spLocks noChangeShapeType="1"/>
          </p:cNvSpPr>
          <p:nvPr/>
        </p:nvSpPr>
        <p:spPr bwMode="auto">
          <a:xfrm>
            <a:off x="5351493" y="3930650"/>
            <a:ext cx="1335087" cy="158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 name="Freeform 51"/>
          <p:cNvSpPr>
            <a:spLocks/>
          </p:cNvSpPr>
          <p:nvPr/>
        </p:nvSpPr>
        <p:spPr bwMode="auto">
          <a:xfrm>
            <a:off x="5386418" y="1463675"/>
            <a:ext cx="1233487" cy="795338"/>
          </a:xfrm>
          <a:custGeom>
            <a:avLst/>
            <a:gdLst>
              <a:gd name="T0" fmla="*/ 2147483647 w 211"/>
              <a:gd name="T1" fmla="*/ 2147483647 h 136"/>
              <a:gd name="T2" fmla="*/ 2147483647 w 211"/>
              <a:gd name="T3" fmla="*/ 2147483647 h 136"/>
              <a:gd name="T4" fmla="*/ 747070814 w 211"/>
              <a:gd name="T5" fmla="*/ 2147483647 h 136"/>
              <a:gd name="T6" fmla="*/ 0 w 211"/>
              <a:gd name="T7" fmla="*/ 2147483647 h 136"/>
              <a:gd name="T8" fmla="*/ 0 w 211"/>
              <a:gd name="T9" fmla="*/ 836213869 h 136"/>
              <a:gd name="T10" fmla="*/ 747070814 w 211"/>
              <a:gd name="T11" fmla="*/ 0 h 136"/>
              <a:gd name="T12" fmla="*/ 2147483647 w 211"/>
              <a:gd name="T13" fmla="*/ 0 h 136"/>
              <a:gd name="T14" fmla="*/ 2147483647 w 211"/>
              <a:gd name="T15" fmla="*/ 836213869 h 136"/>
              <a:gd name="T16" fmla="*/ 2147483647 w 211"/>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136"/>
              <a:gd name="T29" fmla="*/ 211 w 211"/>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136">
                <a:moveTo>
                  <a:pt x="211" y="117"/>
                </a:moveTo>
                <a:cubicBezTo>
                  <a:pt x="211" y="127"/>
                  <a:pt x="203" y="136"/>
                  <a:pt x="194" y="136"/>
                </a:cubicBezTo>
                <a:cubicBezTo>
                  <a:pt x="17" y="136"/>
                  <a:pt x="17" y="136"/>
                  <a:pt x="17" y="136"/>
                </a:cubicBezTo>
                <a:cubicBezTo>
                  <a:pt x="8" y="136"/>
                  <a:pt x="0" y="127"/>
                  <a:pt x="0" y="117"/>
                </a:cubicBezTo>
                <a:cubicBezTo>
                  <a:pt x="0" y="19"/>
                  <a:pt x="0" y="19"/>
                  <a:pt x="0" y="19"/>
                </a:cubicBezTo>
                <a:cubicBezTo>
                  <a:pt x="0" y="8"/>
                  <a:pt x="8" y="0"/>
                  <a:pt x="17" y="0"/>
                </a:cubicBezTo>
                <a:cubicBezTo>
                  <a:pt x="194" y="0"/>
                  <a:pt x="194" y="0"/>
                  <a:pt x="194" y="0"/>
                </a:cubicBezTo>
                <a:cubicBezTo>
                  <a:pt x="203" y="0"/>
                  <a:pt x="211" y="8"/>
                  <a:pt x="211" y="19"/>
                </a:cubicBezTo>
                <a:lnTo>
                  <a:pt x="211" y="117"/>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sp>
        <p:nvSpPr>
          <p:cNvPr id="27" name="Line 84"/>
          <p:cNvSpPr>
            <a:spLocks noChangeShapeType="1"/>
          </p:cNvSpPr>
          <p:nvPr/>
        </p:nvSpPr>
        <p:spPr bwMode="auto">
          <a:xfrm>
            <a:off x="6859618" y="2646363"/>
            <a:ext cx="3175" cy="3268662"/>
          </a:xfrm>
          <a:prstGeom prst="line">
            <a:avLst/>
          </a:prstGeom>
          <a:noFill/>
          <a:ln w="38100">
            <a:solidFill>
              <a:srgbClr val="F3716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18"/>
          <p:cNvSpPr>
            <a:spLocks noChangeArrowheads="1"/>
          </p:cNvSpPr>
          <p:nvPr/>
        </p:nvSpPr>
        <p:spPr bwMode="auto">
          <a:xfrm>
            <a:off x="5181630" y="1482725"/>
            <a:ext cx="16144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400">
                <a:ea typeface="MS PGothic" pitchFamily="34" charset="-128"/>
              </a:rPr>
              <a:t>An increase</a:t>
            </a:r>
          </a:p>
          <a:p>
            <a:pPr algn="ctr"/>
            <a:r>
              <a:rPr lang="en-US" sz="1400">
                <a:ea typeface="MS PGothic" pitchFamily="34" charset="-128"/>
              </a:rPr>
              <a:t>in the money</a:t>
            </a:r>
          </a:p>
          <a:p>
            <a:pPr algn="ctr"/>
            <a:r>
              <a:rPr lang="en-US" sz="1400">
                <a:ea typeface="MS PGothic" pitchFamily="34" charset="-128"/>
              </a:rPr>
              <a:t>supply . . .</a:t>
            </a:r>
          </a:p>
        </p:txBody>
      </p:sp>
      <p:sp>
        <p:nvSpPr>
          <p:cNvPr id="29" name="Rectangle 18"/>
          <p:cNvSpPr>
            <a:spLocks noChangeArrowheads="1"/>
          </p:cNvSpPr>
          <p:nvPr/>
        </p:nvSpPr>
        <p:spPr bwMode="auto">
          <a:xfrm>
            <a:off x="2854355" y="4370388"/>
            <a:ext cx="73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r</a:t>
            </a:r>
            <a:endParaRPr lang="en-US" sz="1600" b="1">
              <a:ea typeface="MS PGothic" pitchFamily="34" charset="-128"/>
            </a:endParaRPr>
          </a:p>
        </p:txBody>
      </p:sp>
      <p:sp>
        <p:nvSpPr>
          <p:cNvPr id="30" name="Rectangle 19"/>
          <p:cNvSpPr>
            <a:spLocks noChangeArrowheads="1"/>
          </p:cNvSpPr>
          <p:nvPr/>
        </p:nvSpPr>
        <p:spPr bwMode="auto">
          <a:xfrm>
            <a:off x="2941668" y="4497388"/>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1</a:t>
            </a:r>
            <a:endParaRPr lang="en-US" sz="1600" b="1">
              <a:ea typeface="MS PGothic" pitchFamily="34" charset="-128"/>
            </a:endParaRPr>
          </a:p>
        </p:txBody>
      </p:sp>
      <p:sp>
        <p:nvSpPr>
          <p:cNvPr id="31" name="Rectangle 36"/>
          <p:cNvSpPr>
            <a:spLocks noChangeArrowheads="1"/>
          </p:cNvSpPr>
          <p:nvPr/>
        </p:nvSpPr>
        <p:spPr bwMode="auto">
          <a:xfrm>
            <a:off x="5202268" y="4333875"/>
            <a:ext cx="10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E</a:t>
            </a:r>
            <a:endParaRPr lang="en-US" sz="1600" b="1">
              <a:ea typeface="MS PGothic" pitchFamily="34" charset="-128"/>
            </a:endParaRPr>
          </a:p>
        </p:txBody>
      </p:sp>
      <p:sp>
        <p:nvSpPr>
          <p:cNvPr id="32" name="Rectangle 38"/>
          <p:cNvSpPr>
            <a:spLocks noChangeArrowheads="1"/>
          </p:cNvSpPr>
          <p:nvPr/>
        </p:nvSpPr>
        <p:spPr bwMode="auto">
          <a:xfrm>
            <a:off x="4929218" y="2354263"/>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MS</a:t>
            </a:r>
            <a:endParaRPr lang="en-US" sz="1600" b="1">
              <a:ea typeface="MS PGothic" pitchFamily="34" charset="-128"/>
            </a:endParaRPr>
          </a:p>
        </p:txBody>
      </p:sp>
      <p:sp>
        <p:nvSpPr>
          <p:cNvPr id="33" name="Rectangle 39"/>
          <p:cNvSpPr>
            <a:spLocks noChangeArrowheads="1"/>
          </p:cNvSpPr>
          <p:nvPr/>
        </p:nvSpPr>
        <p:spPr bwMode="auto">
          <a:xfrm>
            <a:off x="5272118" y="2481263"/>
            <a:ext cx="1031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1</a:t>
            </a:r>
            <a:endParaRPr lang="en-US" sz="1600" b="1">
              <a:ea typeface="MS PGothic" pitchFamily="34" charset="-128"/>
            </a:endParaRPr>
          </a:p>
        </p:txBody>
      </p:sp>
      <p:sp>
        <p:nvSpPr>
          <p:cNvPr id="34" name="Rectangle 40"/>
          <p:cNvSpPr>
            <a:spLocks noChangeArrowheads="1"/>
          </p:cNvSpPr>
          <p:nvPr/>
        </p:nvSpPr>
        <p:spPr bwMode="auto">
          <a:xfrm>
            <a:off x="8331230" y="5245100"/>
            <a:ext cx="309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MD</a:t>
            </a:r>
            <a:endParaRPr lang="en-US" sz="1600" b="1">
              <a:ea typeface="MS PGothic" pitchFamily="34" charset="-128"/>
            </a:endParaRPr>
          </a:p>
        </p:txBody>
      </p:sp>
      <p:sp>
        <p:nvSpPr>
          <p:cNvPr id="35" name="Rectangle 46"/>
          <p:cNvSpPr>
            <a:spLocks noChangeArrowheads="1"/>
          </p:cNvSpPr>
          <p:nvPr/>
        </p:nvSpPr>
        <p:spPr bwMode="auto">
          <a:xfrm>
            <a:off x="4994305" y="5984875"/>
            <a:ext cx="179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M</a:t>
            </a:r>
            <a:endParaRPr lang="en-US" sz="1600" b="1">
              <a:ea typeface="MS PGothic" pitchFamily="34" charset="-128"/>
            </a:endParaRPr>
          </a:p>
        </p:txBody>
      </p:sp>
      <p:sp>
        <p:nvSpPr>
          <p:cNvPr id="36" name="Rectangle 47"/>
          <p:cNvSpPr>
            <a:spLocks noChangeArrowheads="1"/>
          </p:cNvSpPr>
          <p:nvPr/>
        </p:nvSpPr>
        <p:spPr bwMode="auto">
          <a:xfrm>
            <a:off x="5207030" y="6111875"/>
            <a:ext cx="10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1</a:t>
            </a:r>
            <a:endParaRPr lang="en-US" sz="1600" b="1">
              <a:ea typeface="MS PGothic" pitchFamily="34" charset="-128"/>
            </a:endParaRPr>
          </a:p>
        </p:txBody>
      </p:sp>
      <p:sp>
        <p:nvSpPr>
          <p:cNvPr id="37" name="Line 48"/>
          <p:cNvSpPr>
            <a:spLocks noChangeShapeType="1"/>
          </p:cNvSpPr>
          <p:nvPr/>
        </p:nvSpPr>
        <p:spPr bwMode="auto">
          <a:xfrm>
            <a:off x="5046693" y="5988050"/>
            <a:ext cx="111125"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 name="Line 49"/>
          <p:cNvSpPr>
            <a:spLocks noChangeShapeType="1"/>
          </p:cNvSpPr>
          <p:nvPr/>
        </p:nvSpPr>
        <p:spPr bwMode="auto">
          <a:xfrm>
            <a:off x="5121305" y="2671763"/>
            <a:ext cx="1588" cy="3243262"/>
          </a:xfrm>
          <a:prstGeom prst="line">
            <a:avLst/>
          </a:prstGeom>
          <a:noFill/>
          <a:ln w="38100">
            <a:solidFill>
              <a:srgbClr val="FDBA4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 name="Freeform 82"/>
          <p:cNvSpPr>
            <a:spLocks/>
          </p:cNvSpPr>
          <p:nvPr/>
        </p:nvSpPr>
        <p:spPr bwMode="auto">
          <a:xfrm>
            <a:off x="3143280" y="1576388"/>
            <a:ext cx="5375275" cy="4338637"/>
          </a:xfrm>
          <a:custGeom>
            <a:avLst/>
            <a:gdLst>
              <a:gd name="T0" fmla="*/ 2147483647 w 2098"/>
              <a:gd name="T1" fmla="*/ 2147483647 h 1691"/>
              <a:gd name="T2" fmla="*/ 0 w 2098"/>
              <a:gd name="T3" fmla="*/ 2147483647 h 1691"/>
              <a:gd name="T4" fmla="*/ 0 w 2098"/>
              <a:gd name="T5" fmla="*/ 0 h 1691"/>
              <a:gd name="T6" fmla="*/ 0 60000 65536"/>
              <a:gd name="T7" fmla="*/ 0 60000 65536"/>
              <a:gd name="T8" fmla="*/ 0 60000 65536"/>
              <a:gd name="T9" fmla="*/ 0 w 2098"/>
              <a:gd name="T10" fmla="*/ 0 h 1691"/>
              <a:gd name="T11" fmla="*/ 2098 w 2098"/>
              <a:gd name="T12" fmla="*/ 1691 h 1691"/>
            </a:gdLst>
            <a:ahLst/>
            <a:cxnLst>
              <a:cxn ang="T6">
                <a:pos x="T0" y="T1"/>
              </a:cxn>
              <a:cxn ang="T7">
                <a:pos x="T2" y="T3"/>
              </a:cxn>
              <a:cxn ang="T8">
                <a:pos x="T4" y="T5"/>
              </a:cxn>
            </a:cxnLst>
            <a:rect l="T9" t="T10" r="T11" b="T12"/>
            <a:pathLst>
              <a:path w="2098" h="1691">
                <a:moveTo>
                  <a:pt x="2098" y="1691"/>
                </a:moveTo>
                <a:lnTo>
                  <a:pt x="0" y="1691"/>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85"/>
          <p:cNvSpPr>
            <a:spLocks/>
          </p:cNvSpPr>
          <p:nvPr/>
        </p:nvSpPr>
        <p:spPr bwMode="auto">
          <a:xfrm>
            <a:off x="3675093" y="2635250"/>
            <a:ext cx="4570412" cy="2711450"/>
          </a:xfrm>
          <a:custGeom>
            <a:avLst/>
            <a:gdLst>
              <a:gd name="T0" fmla="*/ 0 w 689"/>
              <a:gd name="T1" fmla="*/ 0 h 408"/>
              <a:gd name="T2" fmla="*/ 2147483647 w 689"/>
              <a:gd name="T3" fmla="*/ 2147483647 h 408"/>
              <a:gd name="T4" fmla="*/ 2147483647 w 689"/>
              <a:gd name="T5" fmla="*/ 2147483647 h 408"/>
              <a:gd name="T6" fmla="*/ 0 60000 65536"/>
              <a:gd name="T7" fmla="*/ 0 60000 65536"/>
              <a:gd name="T8" fmla="*/ 0 60000 65536"/>
              <a:gd name="T9" fmla="*/ 0 w 689"/>
              <a:gd name="T10" fmla="*/ 0 h 408"/>
              <a:gd name="T11" fmla="*/ 689 w 689"/>
              <a:gd name="T12" fmla="*/ 408 h 408"/>
            </a:gdLst>
            <a:ahLst/>
            <a:cxnLst>
              <a:cxn ang="T6">
                <a:pos x="T0" y="T1"/>
              </a:cxn>
              <a:cxn ang="T7">
                <a:pos x="T2" y="T3"/>
              </a:cxn>
              <a:cxn ang="T8">
                <a:pos x="T4" y="T5"/>
              </a:cxn>
            </a:cxnLst>
            <a:rect l="T9" t="T10" r="T11" b="T12"/>
            <a:pathLst>
              <a:path w="689" h="408">
                <a:moveTo>
                  <a:pt x="0" y="0"/>
                </a:moveTo>
                <a:cubicBezTo>
                  <a:pt x="0" y="194"/>
                  <a:pt x="146" y="275"/>
                  <a:pt x="300" y="338"/>
                </a:cubicBezTo>
                <a:cubicBezTo>
                  <a:pt x="437" y="394"/>
                  <a:pt x="689" y="408"/>
                  <a:pt x="689" y="408"/>
                </a:cubicBezTo>
              </a:path>
            </a:pathLst>
          </a:custGeom>
          <a:noFill/>
          <a:ln w="38100">
            <a:solidFill>
              <a:srgbClr val="00B5A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Oval 86"/>
          <p:cNvSpPr>
            <a:spLocks noChangeArrowheads="1"/>
          </p:cNvSpPr>
          <p:nvPr/>
        </p:nvSpPr>
        <p:spPr bwMode="auto">
          <a:xfrm>
            <a:off x="5056218" y="4573588"/>
            <a:ext cx="131762" cy="1317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b="1">
              <a:ea typeface="MS PGothic" pitchFamily="34" charset="-128"/>
            </a:endParaRPr>
          </a:p>
        </p:txBody>
      </p:sp>
      <p:sp>
        <p:nvSpPr>
          <p:cNvPr id="42" name="Oval 87"/>
          <p:cNvSpPr>
            <a:spLocks noChangeArrowheads="1"/>
          </p:cNvSpPr>
          <p:nvPr/>
        </p:nvSpPr>
        <p:spPr bwMode="auto">
          <a:xfrm>
            <a:off x="6800880" y="5130800"/>
            <a:ext cx="131763" cy="1349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b="1">
              <a:ea typeface="MS PGothic" pitchFamily="34" charset="-128"/>
            </a:endParaRPr>
          </a:p>
        </p:txBody>
      </p:sp>
      <p:sp>
        <p:nvSpPr>
          <p:cNvPr id="43" name="Footer Placeholder 2"/>
          <p:cNvSpPr txBox="1">
            <a:spLocks noGrp="1"/>
          </p:cNvSpPr>
          <p:nvPr/>
        </p:nvSpPr>
        <p:spPr bwMode="auto">
          <a:xfrm>
            <a:off x="7843868" y="5902325"/>
            <a:ext cx="1285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b="1">
                <a:ea typeface="MS PGothic" pitchFamily="34" charset="-128"/>
              </a:rPr>
              <a:t>Quantity of money</a:t>
            </a:r>
          </a:p>
        </p:txBody>
      </p:sp>
      <p:sp>
        <p:nvSpPr>
          <p:cNvPr id="44" name="Line 35"/>
          <p:cNvSpPr>
            <a:spLocks noChangeShapeType="1"/>
          </p:cNvSpPr>
          <p:nvPr/>
        </p:nvSpPr>
        <p:spPr bwMode="auto">
          <a:xfrm flipH="1">
            <a:off x="3162330" y="4616450"/>
            <a:ext cx="196691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Freeform 90"/>
          <p:cNvSpPr>
            <a:spLocks/>
          </p:cNvSpPr>
          <p:nvPr/>
        </p:nvSpPr>
        <p:spPr bwMode="auto">
          <a:xfrm>
            <a:off x="6516718" y="4945063"/>
            <a:ext cx="204787" cy="120650"/>
          </a:xfrm>
          <a:custGeom>
            <a:avLst/>
            <a:gdLst>
              <a:gd name="T0" fmla="*/ 2147483647 w 31"/>
              <a:gd name="T1" fmla="*/ 2147483647 h 18"/>
              <a:gd name="T2" fmla="*/ 2147483647 w 31"/>
              <a:gd name="T3" fmla="*/ 0 h 18"/>
              <a:gd name="T4" fmla="*/ 2147483647 w 31"/>
              <a:gd name="T5" fmla="*/ 0 h 18"/>
              <a:gd name="T6" fmla="*/ 2147483647 w 31"/>
              <a:gd name="T7" fmla="*/ 2147483647 h 18"/>
              <a:gd name="T8" fmla="*/ 2147483647 w 31"/>
              <a:gd name="T9" fmla="*/ 2147483647 h 18"/>
              <a:gd name="T10" fmla="*/ 2147483647 w 31"/>
              <a:gd name="T11" fmla="*/ 2147483647 h 18"/>
              <a:gd name="T12" fmla="*/ 2147483647 w 31"/>
              <a:gd name="T13" fmla="*/ 2147483647 h 18"/>
              <a:gd name="T14" fmla="*/ 0 w 31"/>
              <a:gd name="T15" fmla="*/ 2147483647 h 18"/>
              <a:gd name="T16" fmla="*/ 2147483647 w 31"/>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8"/>
              <a:gd name="T29" fmla="*/ 31 w 3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8">
                <a:moveTo>
                  <a:pt x="8" y="10"/>
                </a:moveTo>
                <a:cubicBezTo>
                  <a:pt x="5" y="0"/>
                  <a:pt x="5" y="0"/>
                  <a:pt x="5" y="0"/>
                </a:cubicBezTo>
                <a:cubicBezTo>
                  <a:pt x="5" y="0"/>
                  <a:pt x="5" y="0"/>
                  <a:pt x="5" y="0"/>
                </a:cubicBezTo>
                <a:cubicBezTo>
                  <a:pt x="17" y="9"/>
                  <a:pt x="17" y="9"/>
                  <a:pt x="17" y="9"/>
                </a:cubicBezTo>
                <a:cubicBezTo>
                  <a:pt x="22" y="12"/>
                  <a:pt x="26" y="14"/>
                  <a:pt x="31" y="16"/>
                </a:cubicBezTo>
                <a:cubicBezTo>
                  <a:pt x="26" y="16"/>
                  <a:pt x="21" y="16"/>
                  <a:pt x="16" y="16"/>
                </a:cubicBezTo>
                <a:cubicBezTo>
                  <a:pt x="1" y="18"/>
                  <a:pt x="1" y="18"/>
                  <a:pt x="1" y="18"/>
                </a:cubicBezTo>
                <a:cubicBezTo>
                  <a:pt x="0" y="17"/>
                  <a:pt x="0" y="17"/>
                  <a:pt x="0" y="17"/>
                </a:cubicBezTo>
                <a:lnTo>
                  <a:pt x="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 name="Group 37"/>
          <p:cNvGrpSpPr>
            <a:grpSpLocks/>
          </p:cNvGrpSpPr>
          <p:nvPr/>
        </p:nvGrpSpPr>
        <p:grpSpPr bwMode="auto">
          <a:xfrm>
            <a:off x="1414493" y="4464050"/>
            <a:ext cx="1631950" cy="923925"/>
            <a:chOff x="315" y="2448"/>
            <a:chExt cx="1028" cy="582"/>
          </a:xfrm>
        </p:grpSpPr>
        <p:sp>
          <p:nvSpPr>
            <p:cNvPr id="47" name="Freeform 63"/>
            <p:cNvSpPr>
              <a:spLocks/>
            </p:cNvSpPr>
            <p:nvPr/>
          </p:nvSpPr>
          <p:spPr bwMode="auto">
            <a:xfrm>
              <a:off x="315" y="2448"/>
              <a:ext cx="784" cy="456"/>
            </a:xfrm>
            <a:custGeom>
              <a:avLst/>
              <a:gdLst>
                <a:gd name="T0" fmla="*/ 5576167 w 201"/>
                <a:gd name="T1" fmla="*/ 3221598 h 136"/>
                <a:gd name="T2" fmla="*/ 5104551 w 201"/>
                <a:gd name="T3" fmla="*/ 3777046 h 136"/>
                <a:gd name="T4" fmla="*/ 471616 w 201"/>
                <a:gd name="T5" fmla="*/ 3777046 h 136"/>
                <a:gd name="T6" fmla="*/ 0 w 201"/>
                <a:gd name="T7" fmla="*/ 3221598 h 136"/>
                <a:gd name="T8" fmla="*/ 0 w 201"/>
                <a:gd name="T9" fmla="*/ 527676 h 136"/>
                <a:gd name="T10" fmla="*/ 471616 w 201"/>
                <a:gd name="T11" fmla="*/ 0 h 136"/>
                <a:gd name="T12" fmla="*/ 5104551 w 201"/>
                <a:gd name="T13" fmla="*/ 0 h 136"/>
                <a:gd name="T14" fmla="*/ 5576167 w 201"/>
                <a:gd name="T15" fmla="*/ 527676 h 136"/>
                <a:gd name="T16" fmla="*/ 5576167 w 201"/>
                <a:gd name="T17" fmla="*/ 3221598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
                <a:gd name="T28" fmla="*/ 0 h 136"/>
                <a:gd name="T29" fmla="*/ 201 w 201"/>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 h="136">
                  <a:moveTo>
                    <a:pt x="201" y="116"/>
                  </a:moveTo>
                  <a:cubicBezTo>
                    <a:pt x="201" y="127"/>
                    <a:pt x="193" y="136"/>
                    <a:pt x="184" y="136"/>
                  </a:cubicBezTo>
                  <a:cubicBezTo>
                    <a:pt x="17" y="136"/>
                    <a:pt x="17" y="136"/>
                    <a:pt x="17" y="136"/>
                  </a:cubicBezTo>
                  <a:cubicBezTo>
                    <a:pt x="8" y="136"/>
                    <a:pt x="0" y="127"/>
                    <a:pt x="0" y="116"/>
                  </a:cubicBezTo>
                  <a:cubicBezTo>
                    <a:pt x="0" y="19"/>
                    <a:pt x="0" y="19"/>
                    <a:pt x="0" y="19"/>
                  </a:cubicBezTo>
                  <a:cubicBezTo>
                    <a:pt x="0" y="8"/>
                    <a:pt x="8" y="0"/>
                    <a:pt x="17" y="0"/>
                  </a:cubicBezTo>
                  <a:cubicBezTo>
                    <a:pt x="184" y="0"/>
                    <a:pt x="184" y="0"/>
                    <a:pt x="184" y="0"/>
                  </a:cubicBezTo>
                  <a:cubicBezTo>
                    <a:pt x="193" y="0"/>
                    <a:pt x="201" y="8"/>
                    <a:pt x="201" y="19"/>
                  </a:cubicBezTo>
                  <a:lnTo>
                    <a:pt x="201" y="11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grpSp>
          <p:nvGrpSpPr>
            <p:cNvPr id="48" name="Group 39"/>
            <p:cNvGrpSpPr>
              <a:grpSpLocks/>
            </p:cNvGrpSpPr>
            <p:nvPr/>
          </p:nvGrpSpPr>
          <p:grpSpPr bwMode="auto">
            <a:xfrm>
              <a:off x="315" y="2448"/>
              <a:ext cx="1028" cy="582"/>
              <a:chOff x="315" y="2448"/>
              <a:chExt cx="1028" cy="582"/>
            </a:xfrm>
          </p:grpSpPr>
          <p:sp>
            <p:nvSpPr>
              <p:cNvPr id="49" name="Rectangle 20"/>
              <p:cNvSpPr>
                <a:spLocks noChangeArrowheads="1"/>
              </p:cNvSpPr>
              <p:nvPr/>
            </p:nvSpPr>
            <p:spPr bwMode="auto">
              <a:xfrm>
                <a:off x="1222" y="2797"/>
                <a:ext cx="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r</a:t>
                </a:r>
                <a:endParaRPr lang="en-US" sz="1600" b="1">
                  <a:ea typeface="MS PGothic" pitchFamily="34" charset="-128"/>
                </a:endParaRPr>
              </a:p>
            </p:txBody>
          </p:sp>
          <p:sp>
            <p:nvSpPr>
              <p:cNvPr id="50" name="Rectangle 21"/>
              <p:cNvSpPr>
                <a:spLocks noChangeArrowheads="1"/>
              </p:cNvSpPr>
              <p:nvPr/>
            </p:nvSpPr>
            <p:spPr bwMode="auto">
              <a:xfrm>
                <a:off x="1277" y="2876"/>
                <a:ext cx="6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2</a:t>
                </a:r>
                <a:endParaRPr lang="en-US" sz="1600" b="1">
                  <a:ea typeface="MS PGothic" pitchFamily="34" charset="-128"/>
                </a:endParaRPr>
              </a:p>
            </p:txBody>
          </p:sp>
          <p:sp>
            <p:nvSpPr>
              <p:cNvPr id="51" name="Line 92"/>
              <p:cNvSpPr>
                <a:spLocks noChangeShapeType="1"/>
              </p:cNvSpPr>
              <p:nvPr/>
            </p:nvSpPr>
            <p:spPr bwMode="auto">
              <a:xfrm>
                <a:off x="1270" y="2588"/>
                <a:ext cx="1" cy="196"/>
              </a:xfrm>
              <a:prstGeom prst="line">
                <a:avLst/>
              </a:prstGeom>
              <a:noFill/>
              <a:ln w="0">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2" name="Rectangle 44"/>
              <p:cNvSpPr>
                <a:spLocks noChangeArrowheads="1"/>
              </p:cNvSpPr>
              <p:nvPr/>
            </p:nvSpPr>
            <p:spPr bwMode="auto">
              <a:xfrm>
                <a:off x="315" y="2448"/>
                <a:ext cx="76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400">
                    <a:ea typeface="MS PGothic" pitchFamily="34" charset="-128"/>
                  </a:rPr>
                  <a:t>. . . leads to</a:t>
                </a:r>
              </a:p>
              <a:p>
                <a:pPr algn="ctr"/>
                <a:r>
                  <a:rPr lang="en-US" sz="1400">
                    <a:ea typeface="MS PGothic" pitchFamily="34" charset="-128"/>
                  </a:rPr>
                  <a:t>a fall in the</a:t>
                </a:r>
              </a:p>
              <a:p>
                <a:pPr algn="ctr"/>
                <a:r>
                  <a:rPr lang="en-US" sz="1400">
                    <a:ea typeface="MS PGothic" pitchFamily="34" charset="-128"/>
                  </a:rPr>
                  <a:t>interest rate.</a:t>
                </a:r>
              </a:p>
            </p:txBody>
          </p:sp>
        </p:grpSp>
      </p:grpSp>
      <p:sp>
        <p:nvSpPr>
          <p:cNvPr id="53" name="Line 45"/>
          <p:cNvSpPr>
            <a:spLocks noChangeShapeType="1"/>
          </p:cNvSpPr>
          <p:nvPr/>
        </p:nvSpPr>
        <p:spPr bwMode="auto">
          <a:xfrm flipH="1">
            <a:off x="3155980" y="5205413"/>
            <a:ext cx="3759200" cy="47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Rectangle 34"/>
          <p:cNvSpPr>
            <a:spLocks noChangeArrowheads="1"/>
          </p:cNvSpPr>
          <p:nvPr/>
        </p:nvSpPr>
        <p:spPr bwMode="auto">
          <a:xfrm>
            <a:off x="2133630" y="1446213"/>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ea typeface="MS PGothic" pitchFamily="34" charset="-128"/>
              </a:rPr>
              <a:t>Interest</a:t>
            </a:r>
          </a:p>
          <a:p>
            <a:pPr algn="ctr"/>
            <a:r>
              <a:rPr lang="en-US" b="1" dirty="0">
                <a:ea typeface="MS PGothic" pitchFamily="34" charset="-128"/>
              </a:rPr>
              <a:t>rate, </a:t>
            </a:r>
            <a:r>
              <a:rPr lang="en-US" b="1" i="1" dirty="0">
                <a:ea typeface="MS PGothic" pitchFamily="34" charset="-128"/>
              </a:rPr>
              <a:t>r</a:t>
            </a:r>
          </a:p>
        </p:txBody>
      </p:sp>
      <p:cxnSp>
        <p:nvCxnSpPr>
          <p:cNvPr id="55" name="Straight Connector 54"/>
          <p:cNvCxnSpPr/>
          <p:nvPr/>
        </p:nvCxnSpPr>
        <p:spPr>
          <a:xfrm rot="5400000">
            <a:off x="5165755" y="3081338"/>
            <a:ext cx="164306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42968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22" presetClass="entr" presetSubtype="8"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up)">
                                      <p:cBhvr>
                                        <p:cTn id="51" dur="500"/>
                                        <p:tgtEl>
                                          <p:spTgt spid="55"/>
                                        </p:tgtEl>
                                      </p:cBhvr>
                                    </p:animEffect>
                                  </p:childTnLst>
                                </p:cTn>
                              </p:par>
                              <p:par>
                                <p:cTn id="52" presetID="22" presetClass="entr" presetSubtype="8"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left)">
                                      <p:cBhvr>
                                        <p:cTn id="62" dur="500"/>
                                        <p:tgtEl>
                                          <p:spTgt spid="53"/>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up)">
                                      <p:cBhvr>
                                        <p:cTn id="66" dur="500"/>
                                        <p:tgtEl>
                                          <p:spTgt spid="46"/>
                                        </p:tgtEl>
                                      </p:cBhvr>
                                    </p:animEffect>
                                  </p:childTnLst>
                                </p:cTn>
                              </p:par>
                              <p:par>
                                <p:cTn id="67" presetID="22" presetClass="entr" presetSubtype="1"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animBg="1"/>
      <p:bldP spid="20" grpId="0" animBg="1"/>
      <p:bldP spid="21" grpId="0"/>
      <p:bldP spid="22" grpId="0"/>
      <p:bldP spid="23" grpId="0"/>
      <p:bldP spid="24" grpId="0"/>
      <p:bldP spid="25" grpId="0" animBg="1"/>
      <p:bldP spid="27" grpId="0" animBg="1"/>
      <p:bldP spid="28" grpId="0"/>
      <p:bldP spid="42" grpId="0" animBg="1"/>
      <p:bldP spid="45"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Setting the Federal Funds Rate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60845" y="1408120"/>
            <a:ext cx="10553463" cy="5232202"/>
          </a:xfrm>
          <a:prstGeom prst="rect">
            <a:avLst/>
          </a:prstGeom>
          <a:noFill/>
        </p:spPr>
        <p:txBody>
          <a:bodyPr wrap="square" rtlCol="0">
            <a:spAutoFit/>
          </a:bodyPr>
          <a:lstStyle/>
          <a:p>
            <a:pPr marL="295275" lvl="0" indent="-206375" fontAlgn="base">
              <a:spcBef>
                <a:spcPct val="20000"/>
              </a:spcBef>
              <a:spcAft>
                <a:spcPct val="0"/>
              </a:spcAft>
            </a:pPr>
            <a:r>
              <a:rPr lang="en-US" sz="2800" dirty="0">
                <a:solidFill>
                  <a:prstClr val="black"/>
                </a:solidFill>
              </a:rPr>
              <a:t>		       </a:t>
            </a:r>
            <a:r>
              <a:rPr lang="en-US" sz="2800" dirty="0">
                <a:solidFill>
                  <a:srgbClr val="006600"/>
                </a:solidFill>
              </a:rPr>
              <a:t>Pushing the Interest Rate Down to the Target Rate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Rectangle 4"/>
          <p:cNvSpPr>
            <a:spLocks noChangeArrowheads="1"/>
          </p:cNvSpPr>
          <p:nvPr/>
        </p:nvSpPr>
        <p:spPr bwMode="auto">
          <a:xfrm>
            <a:off x="7556332" y="2481759"/>
            <a:ext cx="3044876" cy="928694"/>
          </a:xfrm>
          <a:prstGeom prst="rect">
            <a:avLst/>
          </a:prstGeom>
          <a:solidFill>
            <a:schemeClr val="tx2">
              <a:lumMod val="60000"/>
              <a:lumOff val="40000"/>
            </a:schemeClr>
          </a:solidFill>
          <a:ln w="9525" algn="ctr">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ts val="0"/>
              </a:spcBef>
              <a:spcAft>
                <a:spcPts val="0"/>
              </a:spcAft>
              <a:defRPr/>
            </a:pPr>
            <a:r>
              <a:rPr lang="en-US" dirty="0">
                <a:latin typeface="+mn-lt"/>
              </a:rPr>
              <a:t>The </a:t>
            </a:r>
            <a:r>
              <a:rPr lang="en-US" b="1" dirty="0">
                <a:latin typeface="+mn-lt"/>
              </a:rPr>
              <a:t>target federal funds rate </a:t>
            </a:r>
            <a:r>
              <a:rPr lang="en-US" dirty="0">
                <a:latin typeface="+mn-lt"/>
              </a:rPr>
              <a:t>is the Federal Reserve’s desired federal funds rate.</a:t>
            </a:r>
          </a:p>
        </p:txBody>
      </p:sp>
      <p:sp>
        <p:nvSpPr>
          <p:cNvPr id="13" name="Rectangle 7"/>
          <p:cNvSpPr>
            <a:spLocks noChangeArrowheads="1"/>
          </p:cNvSpPr>
          <p:nvPr/>
        </p:nvSpPr>
        <p:spPr bwMode="auto">
          <a:xfrm>
            <a:off x="5764514" y="5578475"/>
            <a:ext cx="157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M</a:t>
            </a:r>
            <a:endParaRPr lang="en-US" sz="1400" b="1">
              <a:ea typeface="MS PGothic" pitchFamily="34" charset="-128"/>
            </a:endParaRPr>
          </a:p>
        </p:txBody>
      </p:sp>
      <p:sp>
        <p:nvSpPr>
          <p:cNvPr id="14" name="Rectangle 18"/>
          <p:cNvSpPr>
            <a:spLocks noChangeArrowheads="1"/>
          </p:cNvSpPr>
          <p:nvPr/>
        </p:nvSpPr>
        <p:spPr bwMode="auto">
          <a:xfrm>
            <a:off x="3696002" y="4629150"/>
            <a:ext cx="63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r</a:t>
            </a:r>
            <a:endParaRPr lang="en-US" sz="1400" b="1">
              <a:ea typeface="MS PGothic" pitchFamily="34" charset="-128"/>
            </a:endParaRPr>
          </a:p>
        </p:txBody>
      </p:sp>
      <p:sp>
        <p:nvSpPr>
          <p:cNvPr id="15" name="Rectangle 19"/>
          <p:cNvSpPr>
            <a:spLocks noChangeArrowheads="1"/>
          </p:cNvSpPr>
          <p:nvPr/>
        </p:nvSpPr>
        <p:spPr bwMode="auto">
          <a:xfrm>
            <a:off x="3753152" y="4718050"/>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1</a:t>
            </a:r>
            <a:endParaRPr lang="en-US" sz="1400" b="1">
              <a:ea typeface="MS PGothic" pitchFamily="34" charset="-128"/>
            </a:endParaRPr>
          </a:p>
        </p:txBody>
      </p:sp>
      <p:sp>
        <p:nvSpPr>
          <p:cNvPr id="16" name="Rectangle 20"/>
          <p:cNvSpPr>
            <a:spLocks noChangeArrowheads="1"/>
          </p:cNvSpPr>
          <p:nvPr/>
        </p:nvSpPr>
        <p:spPr bwMode="auto">
          <a:xfrm>
            <a:off x="3681714" y="4981575"/>
            <a:ext cx="74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b="1">
                <a:solidFill>
                  <a:srgbClr val="000000"/>
                </a:solidFill>
                <a:ea typeface="MS PGothic" pitchFamily="34" charset="-128"/>
              </a:rPr>
              <a:t>r</a:t>
            </a:r>
            <a:endParaRPr lang="en-US" sz="1400" b="1">
              <a:ea typeface="MS PGothic" pitchFamily="34" charset="-128"/>
            </a:endParaRPr>
          </a:p>
        </p:txBody>
      </p:sp>
      <p:sp>
        <p:nvSpPr>
          <p:cNvPr id="17" name="Rectangle 36"/>
          <p:cNvSpPr>
            <a:spLocks noChangeArrowheads="1"/>
          </p:cNvSpPr>
          <p:nvPr/>
        </p:nvSpPr>
        <p:spPr bwMode="auto">
          <a:xfrm>
            <a:off x="4931077" y="4564063"/>
            <a:ext cx="88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E</a:t>
            </a:r>
            <a:endParaRPr lang="en-US" sz="1400" b="1">
              <a:ea typeface="MS PGothic" pitchFamily="34" charset="-128"/>
            </a:endParaRPr>
          </a:p>
        </p:txBody>
      </p:sp>
      <p:sp>
        <p:nvSpPr>
          <p:cNvPr id="18" name="Rectangle 37"/>
          <p:cNvSpPr>
            <a:spLocks noChangeArrowheads="1"/>
          </p:cNvSpPr>
          <p:nvPr/>
        </p:nvSpPr>
        <p:spPr bwMode="auto">
          <a:xfrm>
            <a:off x="5015214" y="4651375"/>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1</a:t>
            </a:r>
            <a:endParaRPr lang="en-US" sz="1400" b="1">
              <a:ea typeface="MS PGothic" pitchFamily="34" charset="-128"/>
            </a:endParaRPr>
          </a:p>
        </p:txBody>
      </p:sp>
      <p:sp>
        <p:nvSpPr>
          <p:cNvPr id="19" name="Rectangle 38"/>
          <p:cNvSpPr>
            <a:spLocks noChangeArrowheads="1"/>
          </p:cNvSpPr>
          <p:nvPr/>
        </p:nvSpPr>
        <p:spPr bwMode="auto">
          <a:xfrm>
            <a:off x="4737402" y="3597275"/>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MS</a:t>
            </a:r>
            <a:endParaRPr lang="en-US" sz="1400" b="1">
              <a:ea typeface="MS PGothic" pitchFamily="34" charset="-128"/>
            </a:endParaRPr>
          </a:p>
        </p:txBody>
      </p:sp>
      <p:sp>
        <p:nvSpPr>
          <p:cNvPr id="20" name="Rectangle 39"/>
          <p:cNvSpPr>
            <a:spLocks noChangeArrowheads="1"/>
          </p:cNvSpPr>
          <p:nvPr/>
        </p:nvSpPr>
        <p:spPr bwMode="auto">
          <a:xfrm>
            <a:off x="4962827" y="3684588"/>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1</a:t>
            </a:r>
            <a:endParaRPr lang="en-US" sz="1400" b="1">
              <a:ea typeface="MS PGothic" pitchFamily="34" charset="-128"/>
            </a:endParaRPr>
          </a:p>
        </p:txBody>
      </p:sp>
      <p:sp>
        <p:nvSpPr>
          <p:cNvPr id="21" name="Rectangle 40"/>
          <p:cNvSpPr>
            <a:spLocks noChangeArrowheads="1"/>
          </p:cNvSpPr>
          <p:nvPr/>
        </p:nvSpPr>
        <p:spPr bwMode="auto">
          <a:xfrm>
            <a:off x="6664627" y="5103813"/>
            <a:ext cx="2714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MD</a:t>
            </a:r>
            <a:endParaRPr lang="en-US" sz="1400" b="1">
              <a:ea typeface="MS PGothic" pitchFamily="34" charset="-128"/>
            </a:endParaRPr>
          </a:p>
        </p:txBody>
      </p:sp>
      <p:sp>
        <p:nvSpPr>
          <p:cNvPr id="22" name="Line 45"/>
          <p:cNvSpPr>
            <a:spLocks noChangeShapeType="1"/>
          </p:cNvSpPr>
          <p:nvPr/>
        </p:nvSpPr>
        <p:spPr bwMode="auto">
          <a:xfrm>
            <a:off x="5812139" y="5589588"/>
            <a:ext cx="77788"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46"/>
          <p:cNvSpPr>
            <a:spLocks noChangeArrowheads="1"/>
          </p:cNvSpPr>
          <p:nvPr/>
        </p:nvSpPr>
        <p:spPr bwMode="auto">
          <a:xfrm>
            <a:off x="4799314" y="5578475"/>
            <a:ext cx="157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M</a:t>
            </a:r>
            <a:endParaRPr lang="en-US" sz="1400" b="1">
              <a:ea typeface="MS PGothic" pitchFamily="34" charset="-128"/>
            </a:endParaRPr>
          </a:p>
        </p:txBody>
      </p:sp>
      <p:sp>
        <p:nvSpPr>
          <p:cNvPr id="24" name="Rectangle 47"/>
          <p:cNvSpPr>
            <a:spLocks noChangeArrowheads="1"/>
          </p:cNvSpPr>
          <p:nvPr/>
        </p:nvSpPr>
        <p:spPr bwMode="auto">
          <a:xfrm>
            <a:off x="4939014" y="5664200"/>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1</a:t>
            </a:r>
            <a:endParaRPr lang="en-US" sz="1400" b="1">
              <a:ea typeface="MS PGothic" pitchFamily="34" charset="-128"/>
            </a:endParaRPr>
          </a:p>
        </p:txBody>
      </p:sp>
      <p:sp>
        <p:nvSpPr>
          <p:cNvPr id="25" name="Line 48"/>
          <p:cNvSpPr>
            <a:spLocks noChangeShapeType="1"/>
          </p:cNvSpPr>
          <p:nvPr/>
        </p:nvSpPr>
        <p:spPr bwMode="auto">
          <a:xfrm>
            <a:off x="4846939" y="5589588"/>
            <a:ext cx="76200"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6" name="Line 49"/>
          <p:cNvSpPr>
            <a:spLocks noChangeShapeType="1"/>
          </p:cNvSpPr>
          <p:nvPr/>
        </p:nvSpPr>
        <p:spPr bwMode="auto">
          <a:xfrm>
            <a:off x="4881864" y="3819525"/>
            <a:ext cx="1588" cy="1712913"/>
          </a:xfrm>
          <a:prstGeom prst="line">
            <a:avLst/>
          </a:prstGeom>
          <a:noFill/>
          <a:ln w="38100">
            <a:solidFill>
              <a:srgbClr val="FDBA4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Freeform 66"/>
          <p:cNvSpPr>
            <a:spLocks/>
          </p:cNvSpPr>
          <p:nvPr/>
        </p:nvSpPr>
        <p:spPr bwMode="auto">
          <a:xfrm>
            <a:off x="3881739" y="2884488"/>
            <a:ext cx="3084513" cy="2647950"/>
          </a:xfrm>
          <a:custGeom>
            <a:avLst/>
            <a:gdLst>
              <a:gd name="T0" fmla="*/ 2147483647 w 1691"/>
              <a:gd name="T1" fmla="*/ 2147483647 h 1356"/>
              <a:gd name="T2" fmla="*/ 0 w 1691"/>
              <a:gd name="T3" fmla="*/ 2147483647 h 1356"/>
              <a:gd name="T4" fmla="*/ 0 w 1691"/>
              <a:gd name="T5" fmla="*/ 0 h 1356"/>
              <a:gd name="T6" fmla="*/ 0 60000 65536"/>
              <a:gd name="T7" fmla="*/ 0 60000 65536"/>
              <a:gd name="T8" fmla="*/ 0 60000 65536"/>
              <a:gd name="T9" fmla="*/ 0 w 1691"/>
              <a:gd name="T10" fmla="*/ 0 h 1356"/>
              <a:gd name="T11" fmla="*/ 1691 w 1691"/>
              <a:gd name="T12" fmla="*/ 1356 h 1356"/>
            </a:gdLst>
            <a:ahLst/>
            <a:cxnLst>
              <a:cxn ang="T6">
                <a:pos x="T0" y="T1"/>
              </a:cxn>
              <a:cxn ang="T7">
                <a:pos x="T2" y="T3"/>
              </a:cxn>
              <a:cxn ang="T8">
                <a:pos x="T4" y="T5"/>
              </a:cxn>
            </a:cxnLst>
            <a:rect l="T9" t="T10" r="T11" b="T12"/>
            <a:pathLst>
              <a:path w="1691" h="1356">
                <a:moveTo>
                  <a:pt x="1691" y="1356"/>
                </a:moveTo>
                <a:lnTo>
                  <a:pt x="0" y="1356"/>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5"/>
          <p:cNvSpPr>
            <a:spLocks/>
          </p:cNvSpPr>
          <p:nvPr/>
        </p:nvSpPr>
        <p:spPr bwMode="auto">
          <a:xfrm>
            <a:off x="4084939" y="3819525"/>
            <a:ext cx="2536825" cy="1384300"/>
          </a:xfrm>
          <a:custGeom>
            <a:avLst/>
            <a:gdLst>
              <a:gd name="T0" fmla="*/ 0 w 589"/>
              <a:gd name="T1" fmla="*/ 0 h 300"/>
              <a:gd name="T2" fmla="*/ 2147483647 w 589"/>
              <a:gd name="T3" fmla="*/ 2147483647 h 300"/>
              <a:gd name="T4" fmla="*/ 2147483647 w 589"/>
              <a:gd name="T5" fmla="*/ 2147483647 h 300"/>
              <a:gd name="T6" fmla="*/ 0 60000 65536"/>
              <a:gd name="T7" fmla="*/ 0 60000 65536"/>
              <a:gd name="T8" fmla="*/ 0 60000 65536"/>
              <a:gd name="T9" fmla="*/ 0 w 589"/>
              <a:gd name="T10" fmla="*/ 0 h 300"/>
              <a:gd name="T11" fmla="*/ 589 w 589"/>
              <a:gd name="T12" fmla="*/ 300 h 300"/>
            </a:gdLst>
            <a:ahLst/>
            <a:cxnLst>
              <a:cxn ang="T6">
                <a:pos x="T0" y="T1"/>
              </a:cxn>
              <a:cxn ang="T7">
                <a:pos x="T2" y="T3"/>
              </a:cxn>
              <a:cxn ang="T8">
                <a:pos x="T4" y="T5"/>
              </a:cxn>
            </a:cxnLst>
            <a:rect l="T9" t="T10" r="T11" b="T12"/>
            <a:pathLst>
              <a:path w="589" h="300">
                <a:moveTo>
                  <a:pt x="0" y="0"/>
                </a:moveTo>
                <a:cubicBezTo>
                  <a:pt x="48" y="129"/>
                  <a:pt x="134" y="189"/>
                  <a:pt x="253" y="237"/>
                </a:cubicBezTo>
                <a:cubicBezTo>
                  <a:pt x="372" y="284"/>
                  <a:pt x="589" y="300"/>
                  <a:pt x="589" y="300"/>
                </a:cubicBezTo>
              </a:path>
            </a:pathLst>
          </a:custGeom>
          <a:noFill/>
          <a:ln w="38100">
            <a:solidFill>
              <a:srgbClr val="00B5A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Oval 176"/>
          <p:cNvSpPr>
            <a:spLocks noChangeArrowheads="1"/>
          </p:cNvSpPr>
          <p:nvPr/>
        </p:nvSpPr>
        <p:spPr bwMode="auto">
          <a:xfrm>
            <a:off x="4837414" y="4710113"/>
            <a:ext cx="85725" cy="936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ea typeface="MS PGothic" pitchFamily="34" charset="-128"/>
            </a:endParaRPr>
          </a:p>
        </p:txBody>
      </p:sp>
      <p:sp>
        <p:nvSpPr>
          <p:cNvPr id="30" name="Footer Placeholder 2"/>
          <p:cNvSpPr txBox="1">
            <a:spLocks noGrp="1"/>
          </p:cNvSpPr>
          <p:nvPr/>
        </p:nvSpPr>
        <p:spPr bwMode="auto">
          <a:xfrm>
            <a:off x="6409039" y="5572125"/>
            <a:ext cx="10779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b="1">
                <a:ea typeface="MS PGothic" pitchFamily="34" charset="-128"/>
              </a:rPr>
              <a:t>Quantity of money</a:t>
            </a:r>
          </a:p>
        </p:txBody>
      </p:sp>
      <p:sp>
        <p:nvSpPr>
          <p:cNvPr id="31" name="Rectangle 23"/>
          <p:cNvSpPr>
            <a:spLocks noChangeArrowheads="1"/>
          </p:cNvSpPr>
          <p:nvPr/>
        </p:nvSpPr>
        <p:spPr bwMode="auto">
          <a:xfrm>
            <a:off x="2891139" y="2503488"/>
            <a:ext cx="1066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a:ea typeface="MS PGothic" pitchFamily="34" charset="-128"/>
              </a:rPr>
              <a:t>Interest</a:t>
            </a:r>
          </a:p>
          <a:p>
            <a:pPr algn="ctr"/>
            <a:r>
              <a:rPr lang="en-US" sz="1600" b="1">
                <a:ea typeface="MS PGothic" pitchFamily="34" charset="-128"/>
              </a:rPr>
              <a:t>rate, </a:t>
            </a:r>
            <a:r>
              <a:rPr lang="en-US" sz="1600" b="1" i="1">
                <a:ea typeface="MS PGothic" pitchFamily="34" charset="-128"/>
              </a:rPr>
              <a:t>r</a:t>
            </a:r>
          </a:p>
        </p:txBody>
      </p:sp>
      <p:sp>
        <p:nvSpPr>
          <p:cNvPr id="32" name="Rectangle 34"/>
          <p:cNvSpPr>
            <a:spLocks noChangeArrowheads="1"/>
          </p:cNvSpPr>
          <p:nvPr/>
        </p:nvSpPr>
        <p:spPr bwMode="auto">
          <a:xfrm>
            <a:off x="5896277" y="4872038"/>
            <a:ext cx="88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E</a:t>
            </a:r>
            <a:endParaRPr lang="en-US" sz="1400" b="1">
              <a:ea typeface="MS PGothic" pitchFamily="34" charset="-128"/>
            </a:endParaRPr>
          </a:p>
        </p:txBody>
      </p:sp>
      <p:sp>
        <p:nvSpPr>
          <p:cNvPr id="33" name="Rectangle 35"/>
          <p:cNvSpPr>
            <a:spLocks noChangeArrowheads="1"/>
          </p:cNvSpPr>
          <p:nvPr/>
        </p:nvSpPr>
        <p:spPr bwMode="auto">
          <a:xfrm>
            <a:off x="5982002" y="4957763"/>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2</a:t>
            </a:r>
            <a:endParaRPr lang="en-US" sz="1400" b="1">
              <a:ea typeface="MS PGothic" pitchFamily="34" charset="-128"/>
            </a:endParaRPr>
          </a:p>
        </p:txBody>
      </p:sp>
      <p:grpSp>
        <p:nvGrpSpPr>
          <p:cNvPr id="34" name="Group 26"/>
          <p:cNvGrpSpPr>
            <a:grpSpLocks/>
          </p:cNvGrpSpPr>
          <p:nvPr/>
        </p:nvGrpSpPr>
        <p:grpSpPr bwMode="auto">
          <a:xfrm>
            <a:off x="5100939" y="4789488"/>
            <a:ext cx="666750" cy="217487"/>
            <a:chOff x="4464" y="2208"/>
            <a:chExt cx="420" cy="137"/>
          </a:xfrm>
        </p:grpSpPr>
        <p:sp>
          <p:nvSpPr>
            <p:cNvPr id="35" name="Freeform 229"/>
            <p:cNvSpPr>
              <a:spLocks/>
            </p:cNvSpPr>
            <p:nvPr/>
          </p:nvSpPr>
          <p:spPr bwMode="auto">
            <a:xfrm>
              <a:off x="4464" y="2208"/>
              <a:ext cx="385" cy="126"/>
            </a:xfrm>
            <a:custGeom>
              <a:avLst/>
              <a:gdLst>
                <a:gd name="T0" fmla="*/ 0 w 142"/>
                <a:gd name="T1" fmla="*/ 0 h 43"/>
                <a:gd name="T2" fmla="*/ 15348345 w 142"/>
                <a:gd name="T3" fmla="*/ 8193176 h 43"/>
                <a:gd name="T4" fmla="*/ 33022147 w 142"/>
                <a:gd name="T5" fmla="*/ 14679454 h 43"/>
                <a:gd name="T6" fmla="*/ 0 60000 65536"/>
                <a:gd name="T7" fmla="*/ 0 60000 65536"/>
                <a:gd name="T8" fmla="*/ 0 60000 65536"/>
                <a:gd name="T9" fmla="*/ 0 w 142"/>
                <a:gd name="T10" fmla="*/ 0 h 43"/>
                <a:gd name="T11" fmla="*/ 142 w 142"/>
                <a:gd name="T12" fmla="*/ 43 h 43"/>
              </a:gdLst>
              <a:ahLst/>
              <a:cxnLst>
                <a:cxn ang="T6">
                  <a:pos x="T0" y="T1"/>
                </a:cxn>
                <a:cxn ang="T7">
                  <a:pos x="T2" y="T3"/>
                </a:cxn>
                <a:cxn ang="T8">
                  <a:pos x="T4" y="T5"/>
                </a:cxn>
              </a:cxnLst>
              <a:rect l="T9" t="T10" r="T11" b="T12"/>
              <a:pathLst>
                <a:path w="142" h="43">
                  <a:moveTo>
                    <a:pt x="0" y="0"/>
                  </a:moveTo>
                  <a:cubicBezTo>
                    <a:pt x="0" y="0"/>
                    <a:pt x="23" y="12"/>
                    <a:pt x="66" y="24"/>
                  </a:cubicBezTo>
                  <a:cubicBezTo>
                    <a:pt x="112" y="38"/>
                    <a:pt x="142" y="43"/>
                    <a:pt x="142" y="43"/>
                  </a:cubicBezTo>
                </a:path>
              </a:pathLst>
            </a:custGeom>
            <a:noFill/>
            <a:ln w="19">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6" name="Group 28"/>
            <p:cNvGrpSpPr>
              <a:grpSpLocks/>
            </p:cNvGrpSpPr>
            <p:nvPr/>
          </p:nvGrpSpPr>
          <p:grpSpPr bwMode="auto">
            <a:xfrm>
              <a:off x="4512" y="2208"/>
              <a:ext cx="372" cy="137"/>
              <a:chOff x="3244" y="2453"/>
              <a:chExt cx="372" cy="137"/>
            </a:xfrm>
          </p:grpSpPr>
          <p:sp>
            <p:nvSpPr>
              <p:cNvPr id="37" name="Freeform 230"/>
              <p:cNvSpPr>
                <a:spLocks/>
              </p:cNvSpPr>
              <p:nvPr/>
            </p:nvSpPr>
            <p:spPr bwMode="auto">
              <a:xfrm>
                <a:off x="3389" y="2500"/>
                <a:ext cx="84" cy="49"/>
              </a:xfrm>
              <a:custGeom>
                <a:avLst/>
                <a:gdLst>
                  <a:gd name="T0" fmla="*/ 1852680 w 31"/>
                  <a:gd name="T1" fmla="*/ 3170317 h 17"/>
                  <a:gd name="T2" fmla="*/ 1157932 w 31"/>
                  <a:gd name="T3" fmla="*/ 0 h 17"/>
                  <a:gd name="T4" fmla="*/ 1389474 w 31"/>
                  <a:gd name="T5" fmla="*/ 0 h 17"/>
                  <a:gd name="T6" fmla="*/ 3936904 w 31"/>
                  <a:gd name="T7" fmla="*/ 2853319 h 17"/>
                  <a:gd name="T8" fmla="*/ 7179057 w 31"/>
                  <a:gd name="T9" fmla="*/ 5389539 h 17"/>
                  <a:gd name="T10" fmla="*/ 3705302 w 31"/>
                  <a:gd name="T11" fmla="*/ 4755485 h 17"/>
                  <a:gd name="T12" fmla="*/ 0 w 31"/>
                  <a:gd name="T13" fmla="*/ 5389539 h 17"/>
                  <a:gd name="T14" fmla="*/ 0 w 31"/>
                  <a:gd name="T15" fmla="*/ 5072506 h 17"/>
                  <a:gd name="T16" fmla="*/ 1852680 w 31"/>
                  <a:gd name="T17" fmla="*/ 31703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7"/>
                  <a:gd name="T29" fmla="*/ 31 w 3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7">
                    <a:moveTo>
                      <a:pt x="8" y="10"/>
                    </a:moveTo>
                    <a:cubicBezTo>
                      <a:pt x="5" y="0"/>
                      <a:pt x="5" y="0"/>
                      <a:pt x="5" y="0"/>
                    </a:cubicBezTo>
                    <a:cubicBezTo>
                      <a:pt x="6" y="0"/>
                      <a:pt x="6" y="0"/>
                      <a:pt x="6" y="0"/>
                    </a:cubicBezTo>
                    <a:cubicBezTo>
                      <a:pt x="17" y="9"/>
                      <a:pt x="17" y="9"/>
                      <a:pt x="17" y="9"/>
                    </a:cubicBezTo>
                    <a:cubicBezTo>
                      <a:pt x="22" y="12"/>
                      <a:pt x="26" y="14"/>
                      <a:pt x="31" y="17"/>
                    </a:cubicBezTo>
                    <a:cubicBezTo>
                      <a:pt x="26" y="16"/>
                      <a:pt x="21" y="16"/>
                      <a:pt x="16" y="15"/>
                    </a:cubicBezTo>
                    <a:cubicBezTo>
                      <a:pt x="0" y="17"/>
                      <a:pt x="0" y="17"/>
                      <a:pt x="0" y="17"/>
                    </a:cubicBezTo>
                    <a:cubicBezTo>
                      <a:pt x="0" y="16"/>
                      <a:pt x="0" y="16"/>
                      <a:pt x="0" y="16"/>
                    </a:cubicBezTo>
                    <a:lnTo>
                      <a:pt x="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31"/>
              <p:cNvSpPr>
                <a:spLocks/>
              </p:cNvSpPr>
              <p:nvPr/>
            </p:nvSpPr>
            <p:spPr bwMode="auto">
              <a:xfrm>
                <a:off x="3532" y="2540"/>
                <a:ext cx="84" cy="50"/>
              </a:xfrm>
              <a:custGeom>
                <a:avLst/>
                <a:gdLst>
                  <a:gd name="T0" fmla="*/ 1852680 w 31"/>
                  <a:gd name="T1" fmla="*/ 3093453 h 17"/>
                  <a:gd name="T2" fmla="*/ 1157932 w 31"/>
                  <a:gd name="T3" fmla="*/ 0 h 17"/>
                  <a:gd name="T4" fmla="*/ 1157932 w 31"/>
                  <a:gd name="T5" fmla="*/ 0 h 17"/>
                  <a:gd name="T6" fmla="*/ 3936904 w 31"/>
                  <a:gd name="T7" fmla="*/ 2749697 h 17"/>
                  <a:gd name="T8" fmla="*/ 7179057 w 31"/>
                  <a:gd name="T9" fmla="*/ 5155735 h 17"/>
                  <a:gd name="T10" fmla="*/ 3705302 w 31"/>
                  <a:gd name="T11" fmla="*/ 5155735 h 17"/>
                  <a:gd name="T12" fmla="*/ 231599 w 31"/>
                  <a:gd name="T13" fmla="*/ 5843150 h 17"/>
                  <a:gd name="T14" fmla="*/ 0 w 31"/>
                  <a:gd name="T15" fmla="*/ 5499438 h 17"/>
                  <a:gd name="T16" fmla="*/ 1852680 w 31"/>
                  <a:gd name="T17" fmla="*/ 309345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7"/>
                  <a:gd name="T29" fmla="*/ 31 w 3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7">
                    <a:moveTo>
                      <a:pt x="8" y="9"/>
                    </a:moveTo>
                    <a:cubicBezTo>
                      <a:pt x="5" y="0"/>
                      <a:pt x="5" y="0"/>
                      <a:pt x="5" y="0"/>
                    </a:cubicBezTo>
                    <a:cubicBezTo>
                      <a:pt x="5" y="0"/>
                      <a:pt x="5" y="0"/>
                      <a:pt x="5" y="0"/>
                    </a:cubicBezTo>
                    <a:cubicBezTo>
                      <a:pt x="17" y="8"/>
                      <a:pt x="17" y="8"/>
                      <a:pt x="17" y="8"/>
                    </a:cubicBezTo>
                    <a:cubicBezTo>
                      <a:pt x="22" y="11"/>
                      <a:pt x="26" y="13"/>
                      <a:pt x="31" y="15"/>
                    </a:cubicBezTo>
                    <a:cubicBezTo>
                      <a:pt x="26" y="15"/>
                      <a:pt x="21" y="15"/>
                      <a:pt x="16" y="15"/>
                    </a:cubicBezTo>
                    <a:cubicBezTo>
                      <a:pt x="1" y="17"/>
                      <a:pt x="1" y="17"/>
                      <a:pt x="1" y="17"/>
                    </a:cubicBezTo>
                    <a:cubicBezTo>
                      <a:pt x="0" y="16"/>
                      <a:pt x="0" y="16"/>
                      <a:pt x="0" y="16"/>
                    </a:cubicBez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232"/>
              <p:cNvSpPr>
                <a:spLocks/>
              </p:cNvSpPr>
              <p:nvPr/>
            </p:nvSpPr>
            <p:spPr bwMode="auto">
              <a:xfrm>
                <a:off x="3244" y="2453"/>
                <a:ext cx="82" cy="58"/>
              </a:xfrm>
              <a:custGeom>
                <a:avLst/>
                <a:gdLst>
                  <a:gd name="T0" fmla="*/ 1927831 w 30"/>
                  <a:gd name="T1" fmla="*/ 3244636 h 20"/>
                  <a:gd name="T2" fmla="*/ 1686858 w 30"/>
                  <a:gd name="T3" fmla="*/ 0 h 20"/>
                  <a:gd name="T4" fmla="*/ 1927831 w 30"/>
                  <a:gd name="T5" fmla="*/ 0 h 20"/>
                  <a:gd name="T6" fmla="*/ 4337631 w 30"/>
                  <a:gd name="T7" fmla="*/ 3569085 h 20"/>
                  <a:gd name="T8" fmla="*/ 7229377 w 30"/>
                  <a:gd name="T9" fmla="*/ 6489231 h 20"/>
                  <a:gd name="T10" fmla="*/ 3855654 w 30"/>
                  <a:gd name="T11" fmla="*/ 5515867 h 20"/>
                  <a:gd name="T12" fmla="*/ 0 w 30"/>
                  <a:gd name="T13" fmla="*/ 5515867 h 20"/>
                  <a:gd name="T14" fmla="*/ 0 w 30"/>
                  <a:gd name="T15" fmla="*/ 5191368 h 20"/>
                  <a:gd name="T16" fmla="*/ 1927831 w 30"/>
                  <a:gd name="T17" fmla="*/ 324463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0"/>
                  <a:gd name="T29" fmla="*/ 30 w 3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0">
                    <a:moveTo>
                      <a:pt x="8" y="10"/>
                    </a:moveTo>
                    <a:cubicBezTo>
                      <a:pt x="7" y="0"/>
                      <a:pt x="7" y="0"/>
                      <a:pt x="7" y="0"/>
                    </a:cubicBezTo>
                    <a:cubicBezTo>
                      <a:pt x="8" y="0"/>
                      <a:pt x="8" y="0"/>
                      <a:pt x="8" y="0"/>
                    </a:cubicBezTo>
                    <a:cubicBezTo>
                      <a:pt x="18" y="11"/>
                      <a:pt x="18" y="11"/>
                      <a:pt x="18" y="11"/>
                    </a:cubicBezTo>
                    <a:cubicBezTo>
                      <a:pt x="22" y="14"/>
                      <a:pt x="26" y="17"/>
                      <a:pt x="30" y="20"/>
                    </a:cubicBezTo>
                    <a:cubicBezTo>
                      <a:pt x="25" y="19"/>
                      <a:pt x="20" y="18"/>
                      <a:pt x="16" y="17"/>
                    </a:cubicBezTo>
                    <a:cubicBezTo>
                      <a:pt x="0" y="17"/>
                      <a:pt x="0" y="17"/>
                      <a:pt x="0" y="17"/>
                    </a:cubicBezTo>
                    <a:cubicBezTo>
                      <a:pt x="0" y="16"/>
                      <a:pt x="0" y="16"/>
                      <a:pt x="0" y="16"/>
                    </a:cubicBezTo>
                    <a:lnTo>
                      <a:pt x="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0" name="Group 32"/>
          <p:cNvGrpSpPr>
            <a:grpSpLocks/>
          </p:cNvGrpSpPr>
          <p:nvPr/>
        </p:nvGrpSpPr>
        <p:grpSpPr bwMode="auto">
          <a:xfrm>
            <a:off x="4613577" y="2806700"/>
            <a:ext cx="1524000" cy="3073400"/>
            <a:chOff x="1296" y="1200"/>
            <a:chExt cx="960" cy="1936"/>
          </a:xfrm>
        </p:grpSpPr>
        <p:sp>
          <p:nvSpPr>
            <p:cNvPr id="41" name="Rectangle 8"/>
            <p:cNvSpPr>
              <a:spLocks noChangeArrowheads="1"/>
            </p:cNvSpPr>
            <p:nvPr/>
          </p:nvSpPr>
          <p:spPr bwMode="auto">
            <a:xfrm>
              <a:off x="2109" y="3000"/>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2</a:t>
              </a:r>
              <a:endParaRPr lang="en-US" sz="1400" b="1">
                <a:ea typeface="MS PGothic" pitchFamily="34" charset="-128"/>
              </a:endParaRPr>
            </a:p>
          </p:txBody>
        </p:sp>
        <p:sp>
          <p:nvSpPr>
            <p:cNvPr id="42" name="Rectangle 41"/>
            <p:cNvSpPr>
              <a:spLocks noChangeArrowheads="1"/>
            </p:cNvSpPr>
            <p:nvPr/>
          </p:nvSpPr>
          <p:spPr bwMode="auto">
            <a:xfrm>
              <a:off x="1988" y="1698"/>
              <a:ext cx="1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MS</a:t>
              </a:r>
              <a:endParaRPr lang="en-US" sz="1400" b="1">
                <a:ea typeface="MS PGothic" pitchFamily="34" charset="-128"/>
              </a:endParaRPr>
            </a:p>
          </p:txBody>
        </p:sp>
        <p:sp>
          <p:nvSpPr>
            <p:cNvPr id="43" name="Rectangle 42"/>
            <p:cNvSpPr>
              <a:spLocks noChangeArrowheads="1"/>
            </p:cNvSpPr>
            <p:nvPr/>
          </p:nvSpPr>
          <p:spPr bwMode="auto">
            <a:xfrm>
              <a:off x="2128" y="1753"/>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2</a:t>
              </a:r>
              <a:endParaRPr lang="en-US" sz="1400" b="1">
                <a:ea typeface="MS PGothic" pitchFamily="34" charset="-128"/>
              </a:endParaRPr>
            </a:p>
          </p:txBody>
        </p:sp>
        <p:sp>
          <p:nvSpPr>
            <p:cNvPr id="44" name="Line 43"/>
            <p:cNvSpPr>
              <a:spLocks noChangeShapeType="1"/>
            </p:cNvSpPr>
            <p:nvPr/>
          </p:nvSpPr>
          <p:spPr bwMode="auto">
            <a:xfrm>
              <a:off x="1513" y="2219"/>
              <a:ext cx="468" cy="1"/>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5" name="Freeform 44"/>
            <p:cNvSpPr>
              <a:spLocks/>
            </p:cNvSpPr>
            <p:nvPr/>
          </p:nvSpPr>
          <p:spPr bwMode="auto">
            <a:xfrm>
              <a:off x="1959" y="2193"/>
              <a:ext cx="78" cy="50"/>
            </a:xfrm>
            <a:custGeom>
              <a:avLst/>
              <a:gdLst>
                <a:gd name="T0" fmla="*/ 621 w 29"/>
                <a:gd name="T1" fmla="*/ 1574 h 17"/>
                <a:gd name="T2" fmla="*/ 0 w 29"/>
                <a:gd name="T3" fmla="*/ 0 h 17"/>
                <a:gd name="T4" fmla="*/ 0 w 29"/>
                <a:gd name="T5" fmla="*/ 0 h 17"/>
                <a:gd name="T6" fmla="*/ 1729 w 29"/>
                <a:gd name="T7" fmla="*/ 891 h 17"/>
                <a:gd name="T8" fmla="*/ 3558 w 29"/>
                <a:gd name="T9" fmla="*/ 1574 h 17"/>
                <a:gd name="T10" fmla="*/ 1729 w 29"/>
                <a:gd name="T11" fmla="*/ 2085 h 17"/>
                <a:gd name="T12" fmla="*/ 0 w 29"/>
                <a:gd name="T13" fmla="*/ 3003 h 17"/>
                <a:gd name="T14" fmla="*/ 0 w 29"/>
                <a:gd name="T15" fmla="*/ 3003 h 17"/>
                <a:gd name="T16" fmla="*/ 621 w 29"/>
                <a:gd name="T17" fmla="*/ 157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7"/>
                <a:gd name="T29" fmla="*/ 29 w 2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7">
                  <a:moveTo>
                    <a:pt x="5" y="9"/>
                  </a:moveTo>
                  <a:cubicBezTo>
                    <a:pt x="0" y="0"/>
                    <a:pt x="0" y="0"/>
                    <a:pt x="0" y="0"/>
                  </a:cubicBezTo>
                  <a:cubicBezTo>
                    <a:pt x="0" y="0"/>
                    <a:pt x="0" y="0"/>
                    <a:pt x="0" y="0"/>
                  </a:cubicBezTo>
                  <a:cubicBezTo>
                    <a:pt x="14" y="5"/>
                    <a:pt x="14" y="5"/>
                    <a:pt x="14" y="5"/>
                  </a:cubicBezTo>
                  <a:cubicBezTo>
                    <a:pt x="19" y="6"/>
                    <a:pt x="24" y="7"/>
                    <a:pt x="29" y="9"/>
                  </a:cubicBezTo>
                  <a:cubicBezTo>
                    <a:pt x="24" y="10"/>
                    <a:pt x="19" y="11"/>
                    <a:pt x="14" y="12"/>
                  </a:cubicBezTo>
                  <a:cubicBezTo>
                    <a:pt x="0" y="17"/>
                    <a:pt x="0" y="17"/>
                    <a:pt x="0" y="17"/>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50"/>
            <p:cNvSpPr>
              <a:spLocks noChangeShapeType="1"/>
            </p:cNvSpPr>
            <p:nvPr/>
          </p:nvSpPr>
          <p:spPr bwMode="auto">
            <a:xfrm>
              <a:off x="2079" y="1838"/>
              <a:ext cx="1" cy="1079"/>
            </a:xfrm>
            <a:prstGeom prst="line">
              <a:avLst/>
            </a:prstGeom>
            <a:noFill/>
            <a:ln w="38100">
              <a:solidFill>
                <a:srgbClr val="F3716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7" name="Line 51"/>
            <p:cNvSpPr>
              <a:spLocks noChangeShapeType="1"/>
            </p:cNvSpPr>
            <p:nvPr/>
          </p:nvSpPr>
          <p:spPr bwMode="auto">
            <a:xfrm>
              <a:off x="1756" y="1650"/>
              <a:ext cx="1" cy="569"/>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8" name="Freeform 52"/>
            <p:cNvSpPr>
              <a:spLocks/>
            </p:cNvSpPr>
            <p:nvPr/>
          </p:nvSpPr>
          <p:spPr bwMode="auto">
            <a:xfrm>
              <a:off x="1296" y="1200"/>
              <a:ext cx="960" cy="432"/>
            </a:xfrm>
            <a:custGeom>
              <a:avLst/>
              <a:gdLst>
                <a:gd name="T0" fmla="*/ 2269 w 245"/>
                <a:gd name="T1" fmla="*/ 816 h 98"/>
                <a:gd name="T2" fmla="*/ 2112 w 245"/>
                <a:gd name="T3" fmla="*/ 1023 h 98"/>
                <a:gd name="T4" fmla="*/ 157 w 245"/>
                <a:gd name="T5" fmla="*/ 1023 h 98"/>
                <a:gd name="T6" fmla="*/ 0 w 245"/>
                <a:gd name="T7" fmla="*/ 816 h 98"/>
                <a:gd name="T8" fmla="*/ 0 w 245"/>
                <a:gd name="T9" fmla="*/ 198 h 98"/>
                <a:gd name="T10" fmla="*/ 157 w 245"/>
                <a:gd name="T11" fmla="*/ 0 h 98"/>
                <a:gd name="T12" fmla="*/ 2112 w 245"/>
                <a:gd name="T13" fmla="*/ 0 h 98"/>
                <a:gd name="T14" fmla="*/ 2269 w 245"/>
                <a:gd name="T15" fmla="*/ 198 h 98"/>
                <a:gd name="T16" fmla="*/ 2269 w 245"/>
                <a:gd name="T17" fmla="*/ 816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98"/>
                <a:gd name="T29" fmla="*/ 245 w 245"/>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98">
                  <a:moveTo>
                    <a:pt x="245" y="78"/>
                  </a:moveTo>
                  <a:cubicBezTo>
                    <a:pt x="245" y="89"/>
                    <a:pt x="237" y="98"/>
                    <a:pt x="228" y="98"/>
                  </a:cubicBezTo>
                  <a:cubicBezTo>
                    <a:pt x="17" y="98"/>
                    <a:pt x="17" y="98"/>
                    <a:pt x="17" y="98"/>
                  </a:cubicBezTo>
                  <a:cubicBezTo>
                    <a:pt x="8" y="98"/>
                    <a:pt x="0" y="89"/>
                    <a:pt x="0" y="78"/>
                  </a:cubicBezTo>
                  <a:cubicBezTo>
                    <a:pt x="0" y="19"/>
                    <a:pt x="0" y="19"/>
                    <a:pt x="0" y="19"/>
                  </a:cubicBezTo>
                  <a:cubicBezTo>
                    <a:pt x="0" y="9"/>
                    <a:pt x="8" y="0"/>
                    <a:pt x="17" y="0"/>
                  </a:cubicBezTo>
                  <a:cubicBezTo>
                    <a:pt x="228" y="0"/>
                    <a:pt x="228" y="0"/>
                    <a:pt x="228" y="0"/>
                  </a:cubicBezTo>
                  <a:cubicBezTo>
                    <a:pt x="237" y="0"/>
                    <a:pt x="245" y="9"/>
                    <a:pt x="245" y="19"/>
                  </a:cubicBezTo>
                  <a:lnTo>
                    <a:pt x="245" y="7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dirty="0"/>
            </a:p>
          </p:txBody>
        </p:sp>
        <p:sp>
          <p:nvSpPr>
            <p:cNvPr id="49" name="Line 239"/>
            <p:cNvSpPr>
              <a:spLocks noChangeShapeType="1"/>
            </p:cNvSpPr>
            <p:nvPr/>
          </p:nvSpPr>
          <p:spPr bwMode="auto">
            <a:xfrm>
              <a:off x="1547" y="3009"/>
              <a:ext cx="434" cy="1"/>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0" name="Freeform 240"/>
            <p:cNvSpPr>
              <a:spLocks/>
            </p:cNvSpPr>
            <p:nvPr/>
          </p:nvSpPr>
          <p:spPr bwMode="auto">
            <a:xfrm>
              <a:off x="1967" y="2991"/>
              <a:ext cx="49" cy="32"/>
            </a:xfrm>
            <a:custGeom>
              <a:avLst/>
              <a:gdLst>
                <a:gd name="T0" fmla="*/ 701212 w 18"/>
                <a:gd name="T1" fmla="*/ 1982769 h 11"/>
                <a:gd name="T2" fmla="*/ 0 w 18"/>
                <a:gd name="T3" fmla="*/ 0 h 11"/>
                <a:gd name="T4" fmla="*/ 0 w 18"/>
                <a:gd name="T5" fmla="*/ 0 h 11"/>
                <a:gd name="T6" fmla="*/ 2103706 w 18"/>
                <a:gd name="T7" fmla="*/ 1321798 h 11"/>
                <a:gd name="T8" fmla="*/ 4207404 w 18"/>
                <a:gd name="T9" fmla="*/ 1982769 h 11"/>
                <a:gd name="T10" fmla="*/ 2103706 w 18"/>
                <a:gd name="T11" fmla="*/ 2643671 h 11"/>
                <a:gd name="T12" fmla="*/ 0 w 18"/>
                <a:gd name="T13" fmla="*/ 3635031 h 11"/>
                <a:gd name="T14" fmla="*/ 0 w 18"/>
                <a:gd name="T15" fmla="*/ 3635031 h 11"/>
                <a:gd name="T16" fmla="*/ 701212 w 18"/>
                <a:gd name="T17" fmla="*/ 198276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1"/>
                <a:gd name="T29" fmla="*/ 18 w 1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1">
                  <a:moveTo>
                    <a:pt x="3" y="6"/>
                  </a:moveTo>
                  <a:cubicBezTo>
                    <a:pt x="0" y="0"/>
                    <a:pt x="0" y="0"/>
                    <a:pt x="0" y="0"/>
                  </a:cubicBezTo>
                  <a:cubicBezTo>
                    <a:pt x="0" y="0"/>
                    <a:pt x="0" y="0"/>
                    <a:pt x="0" y="0"/>
                  </a:cubicBezTo>
                  <a:cubicBezTo>
                    <a:pt x="9" y="4"/>
                    <a:pt x="9" y="4"/>
                    <a:pt x="9" y="4"/>
                  </a:cubicBezTo>
                  <a:cubicBezTo>
                    <a:pt x="12" y="4"/>
                    <a:pt x="15" y="5"/>
                    <a:pt x="18" y="6"/>
                  </a:cubicBezTo>
                  <a:cubicBezTo>
                    <a:pt x="15" y="6"/>
                    <a:pt x="12" y="7"/>
                    <a:pt x="9" y="8"/>
                  </a:cubicBezTo>
                  <a:cubicBezTo>
                    <a:pt x="0" y="11"/>
                    <a:pt x="0" y="11"/>
                    <a:pt x="0" y="11"/>
                  </a:cubicBezTo>
                  <a:cubicBezTo>
                    <a:pt x="0" y="11"/>
                    <a:pt x="0" y="11"/>
                    <a:pt x="0" y="11"/>
                  </a:cubicBez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Rectangle 43"/>
            <p:cNvSpPr>
              <a:spLocks noChangeArrowheads="1"/>
            </p:cNvSpPr>
            <p:nvPr/>
          </p:nvSpPr>
          <p:spPr bwMode="auto">
            <a:xfrm>
              <a:off x="1320" y="1242"/>
              <a:ext cx="8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400">
                  <a:ea typeface="MS PGothic" pitchFamily="34" charset="-128"/>
                </a:rPr>
                <a:t>An open-market</a:t>
              </a:r>
            </a:p>
            <a:p>
              <a:pPr algn="ctr"/>
              <a:r>
                <a:rPr lang="en-US" sz="1400">
                  <a:ea typeface="MS PGothic" pitchFamily="34" charset="-128"/>
                </a:rPr>
                <a:t>purchase . . .</a:t>
              </a:r>
            </a:p>
          </p:txBody>
        </p:sp>
      </p:grpSp>
      <p:sp>
        <p:nvSpPr>
          <p:cNvPr id="52" name="Rectangle 21"/>
          <p:cNvSpPr>
            <a:spLocks noChangeArrowheads="1"/>
          </p:cNvSpPr>
          <p:nvPr/>
        </p:nvSpPr>
        <p:spPr bwMode="auto">
          <a:xfrm>
            <a:off x="3729339" y="5094288"/>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i="1">
                <a:solidFill>
                  <a:srgbClr val="000000"/>
                </a:solidFill>
                <a:ea typeface="MS PGothic" pitchFamily="34" charset="-128"/>
              </a:rPr>
              <a:t>T</a:t>
            </a:r>
            <a:endParaRPr lang="en-US" sz="1200" b="1" i="1">
              <a:ea typeface="MS PGothic" pitchFamily="34" charset="-128"/>
            </a:endParaRPr>
          </a:p>
        </p:txBody>
      </p:sp>
      <p:grpSp>
        <p:nvGrpSpPr>
          <p:cNvPr id="53" name="Group 45"/>
          <p:cNvGrpSpPr>
            <a:grpSpLocks/>
          </p:cNvGrpSpPr>
          <p:nvPr/>
        </p:nvGrpSpPr>
        <p:grpSpPr bwMode="auto">
          <a:xfrm>
            <a:off x="2129139" y="4560888"/>
            <a:ext cx="1371600" cy="762000"/>
            <a:chOff x="624" y="1632"/>
            <a:chExt cx="864" cy="480"/>
          </a:xfrm>
        </p:grpSpPr>
        <p:sp>
          <p:nvSpPr>
            <p:cNvPr id="54" name="Freeform 205"/>
            <p:cNvSpPr>
              <a:spLocks/>
            </p:cNvSpPr>
            <p:nvPr/>
          </p:nvSpPr>
          <p:spPr bwMode="auto">
            <a:xfrm>
              <a:off x="624" y="1632"/>
              <a:ext cx="864" cy="480"/>
            </a:xfrm>
            <a:custGeom>
              <a:avLst/>
              <a:gdLst>
                <a:gd name="T0" fmla="*/ 2043 w 162"/>
                <a:gd name="T1" fmla="*/ 1006 h 168"/>
                <a:gd name="T2" fmla="*/ 1840 w 162"/>
                <a:gd name="T3" fmla="*/ 1134 h 168"/>
                <a:gd name="T4" fmla="*/ 203 w 162"/>
                <a:gd name="T5" fmla="*/ 1134 h 168"/>
                <a:gd name="T6" fmla="*/ 0 w 162"/>
                <a:gd name="T7" fmla="*/ 1006 h 168"/>
                <a:gd name="T8" fmla="*/ 0 w 162"/>
                <a:gd name="T9" fmla="*/ 129 h 168"/>
                <a:gd name="T10" fmla="*/ 203 w 162"/>
                <a:gd name="T11" fmla="*/ 0 h 168"/>
                <a:gd name="T12" fmla="*/ 1840 w 162"/>
                <a:gd name="T13" fmla="*/ 0 h 168"/>
                <a:gd name="T14" fmla="*/ 2043 w 162"/>
                <a:gd name="T15" fmla="*/ 129 h 168"/>
                <a:gd name="T16" fmla="*/ 2043 w 162"/>
                <a:gd name="T17" fmla="*/ 1006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68"/>
                <a:gd name="T29" fmla="*/ 162 w 162"/>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68">
                  <a:moveTo>
                    <a:pt x="162" y="149"/>
                  </a:moveTo>
                  <a:cubicBezTo>
                    <a:pt x="162" y="159"/>
                    <a:pt x="155" y="168"/>
                    <a:pt x="146" y="168"/>
                  </a:cubicBezTo>
                  <a:cubicBezTo>
                    <a:pt x="16" y="168"/>
                    <a:pt x="16" y="168"/>
                    <a:pt x="16" y="168"/>
                  </a:cubicBezTo>
                  <a:cubicBezTo>
                    <a:pt x="8" y="168"/>
                    <a:pt x="0" y="159"/>
                    <a:pt x="0" y="149"/>
                  </a:cubicBezTo>
                  <a:cubicBezTo>
                    <a:pt x="0" y="19"/>
                    <a:pt x="0" y="19"/>
                    <a:pt x="0" y="19"/>
                  </a:cubicBezTo>
                  <a:cubicBezTo>
                    <a:pt x="0" y="8"/>
                    <a:pt x="8" y="0"/>
                    <a:pt x="16" y="0"/>
                  </a:cubicBezTo>
                  <a:cubicBezTo>
                    <a:pt x="146" y="0"/>
                    <a:pt x="146" y="0"/>
                    <a:pt x="146" y="0"/>
                  </a:cubicBezTo>
                  <a:cubicBezTo>
                    <a:pt x="155" y="0"/>
                    <a:pt x="162" y="8"/>
                    <a:pt x="162" y="19"/>
                  </a:cubicBezTo>
                  <a:lnTo>
                    <a:pt x="162" y="14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1600" b="1" dirty="0"/>
            </a:p>
          </p:txBody>
        </p:sp>
        <p:sp>
          <p:nvSpPr>
            <p:cNvPr id="55" name="Rectangle 47"/>
            <p:cNvSpPr>
              <a:spLocks noChangeArrowheads="1"/>
            </p:cNvSpPr>
            <p:nvPr/>
          </p:nvSpPr>
          <p:spPr bwMode="auto">
            <a:xfrm>
              <a:off x="679" y="1632"/>
              <a:ext cx="74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ea typeface="MS PGothic" pitchFamily="34" charset="-128"/>
                </a:rPr>
                <a:t>. . . drives the interest rate down.</a:t>
              </a:r>
            </a:p>
          </p:txBody>
        </p:sp>
      </p:grpSp>
      <p:sp>
        <p:nvSpPr>
          <p:cNvPr id="56" name="Line 48"/>
          <p:cNvSpPr>
            <a:spLocks noChangeShapeType="1"/>
          </p:cNvSpPr>
          <p:nvPr/>
        </p:nvSpPr>
        <p:spPr bwMode="auto">
          <a:xfrm flipH="1" flipV="1">
            <a:off x="3878564" y="5092700"/>
            <a:ext cx="19748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49"/>
          <p:cNvSpPr>
            <a:spLocks noChangeShapeType="1"/>
          </p:cNvSpPr>
          <p:nvPr/>
        </p:nvSpPr>
        <p:spPr bwMode="auto">
          <a:xfrm flipH="1" flipV="1">
            <a:off x="3910314" y="4767263"/>
            <a:ext cx="876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Oval 177"/>
          <p:cNvSpPr>
            <a:spLocks noChangeArrowheads="1"/>
          </p:cNvSpPr>
          <p:nvPr/>
        </p:nvSpPr>
        <p:spPr bwMode="auto">
          <a:xfrm>
            <a:off x="5812139" y="5054600"/>
            <a:ext cx="85725"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b="1">
              <a:ea typeface="MS PGothic" pitchFamily="34" charset="-128"/>
            </a:endParaRPr>
          </a:p>
        </p:txBody>
      </p:sp>
      <p:sp>
        <p:nvSpPr>
          <p:cNvPr id="59" name="Line 51"/>
          <p:cNvSpPr>
            <a:spLocks noChangeShapeType="1"/>
          </p:cNvSpPr>
          <p:nvPr/>
        </p:nvSpPr>
        <p:spPr bwMode="auto">
          <a:xfrm>
            <a:off x="3576939" y="4713288"/>
            <a:ext cx="0" cy="3810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0" name="TextBox 59"/>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42968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up)">
                                      <p:cBhvr>
                                        <p:cTn id="39" dur="500"/>
                                        <p:tgtEl>
                                          <p:spTgt spid="59"/>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2" grpId="0" animBg="1"/>
      <p:bldP spid="32" grpId="0"/>
      <p:bldP spid="33" grpId="0"/>
      <p:bldP spid="52" grpId="0"/>
      <p:bldP spid="56" grpId="0" animBg="1"/>
      <p:bldP spid="58"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Setting the Federal Funds Rate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5232202"/>
          </a:xfrm>
          <a:prstGeom prst="rect">
            <a:avLst/>
          </a:prstGeom>
          <a:noFill/>
        </p:spPr>
        <p:txBody>
          <a:bodyPr wrap="square" rtlCol="0">
            <a:spAutoFit/>
          </a:bodyPr>
          <a:lstStyle/>
          <a:p>
            <a:pPr marL="295275" lvl="0" indent="-206375" fontAlgn="base">
              <a:spcBef>
                <a:spcPct val="20000"/>
              </a:spcBef>
              <a:spcAft>
                <a:spcPct val="0"/>
              </a:spcAft>
            </a:pPr>
            <a:r>
              <a:rPr lang="en-US" sz="2800" dirty="0">
                <a:solidFill>
                  <a:prstClr val="black"/>
                </a:solidFill>
              </a:rPr>
              <a:t>			</a:t>
            </a:r>
            <a:r>
              <a:rPr lang="en-US" sz="2800" dirty="0">
                <a:solidFill>
                  <a:srgbClr val="006600"/>
                </a:solidFill>
              </a:rPr>
              <a:t>Pushing the Interest Rate Up to the Target Rate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Rectangle 67"/>
          <p:cNvSpPr>
            <a:spLocks noChangeArrowheads="1"/>
          </p:cNvSpPr>
          <p:nvPr/>
        </p:nvSpPr>
        <p:spPr bwMode="auto">
          <a:xfrm>
            <a:off x="4812420" y="2884488"/>
            <a:ext cx="30861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1">
              <a:ea typeface="MS PGothic" pitchFamily="34" charset="-128"/>
            </a:endParaRPr>
          </a:p>
        </p:txBody>
      </p:sp>
      <p:sp>
        <p:nvSpPr>
          <p:cNvPr id="13" name="Rectangle 68"/>
          <p:cNvSpPr>
            <a:spLocks noChangeArrowheads="1"/>
          </p:cNvSpPr>
          <p:nvPr/>
        </p:nvSpPr>
        <p:spPr bwMode="auto">
          <a:xfrm>
            <a:off x="6676145" y="5578475"/>
            <a:ext cx="1349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M</a:t>
            </a:r>
            <a:endParaRPr lang="en-US" sz="1200" b="1">
              <a:ea typeface="MS PGothic" pitchFamily="34" charset="-128"/>
            </a:endParaRPr>
          </a:p>
        </p:txBody>
      </p:sp>
      <p:sp>
        <p:nvSpPr>
          <p:cNvPr id="14" name="Rectangle 69"/>
          <p:cNvSpPr>
            <a:spLocks noChangeArrowheads="1"/>
          </p:cNvSpPr>
          <p:nvPr/>
        </p:nvSpPr>
        <p:spPr bwMode="auto">
          <a:xfrm>
            <a:off x="6815845" y="5664200"/>
            <a:ext cx="777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1</a:t>
            </a:r>
            <a:endParaRPr lang="en-US" sz="1200" b="1">
              <a:ea typeface="MS PGothic" pitchFamily="34" charset="-128"/>
            </a:endParaRPr>
          </a:p>
        </p:txBody>
      </p:sp>
      <p:sp>
        <p:nvSpPr>
          <p:cNvPr id="15" name="Rectangle 79"/>
          <p:cNvSpPr>
            <a:spLocks noChangeArrowheads="1"/>
          </p:cNvSpPr>
          <p:nvPr/>
        </p:nvSpPr>
        <p:spPr bwMode="auto">
          <a:xfrm>
            <a:off x="4625095" y="4986338"/>
            <a:ext cx="53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r</a:t>
            </a:r>
            <a:endParaRPr lang="en-US" sz="1200" b="1">
              <a:ea typeface="MS PGothic" pitchFamily="34" charset="-128"/>
            </a:endParaRPr>
          </a:p>
        </p:txBody>
      </p:sp>
      <p:sp>
        <p:nvSpPr>
          <p:cNvPr id="16" name="Rectangle 80"/>
          <p:cNvSpPr>
            <a:spLocks noChangeArrowheads="1"/>
          </p:cNvSpPr>
          <p:nvPr/>
        </p:nvSpPr>
        <p:spPr bwMode="auto">
          <a:xfrm>
            <a:off x="4680657" y="5075238"/>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1</a:t>
            </a:r>
            <a:endParaRPr lang="en-US" sz="1200" b="1">
              <a:ea typeface="MS PGothic" pitchFamily="34" charset="-128"/>
            </a:endParaRPr>
          </a:p>
        </p:txBody>
      </p:sp>
      <p:sp>
        <p:nvSpPr>
          <p:cNvPr id="17" name="Rectangle 95"/>
          <p:cNvSpPr>
            <a:spLocks noChangeArrowheads="1"/>
          </p:cNvSpPr>
          <p:nvPr/>
        </p:nvSpPr>
        <p:spPr bwMode="auto">
          <a:xfrm>
            <a:off x="6807907" y="4872038"/>
            <a:ext cx="74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E</a:t>
            </a:r>
            <a:endParaRPr lang="en-US" sz="1200" b="1">
              <a:ea typeface="MS PGothic" pitchFamily="34" charset="-128"/>
            </a:endParaRPr>
          </a:p>
        </p:txBody>
      </p:sp>
      <p:sp>
        <p:nvSpPr>
          <p:cNvPr id="18" name="Rectangle 96"/>
          <p:cNvSpPr>
            <a:spLocks noChangeArrowheads="1"/>
          </p:cNvSpPr>
          <p:nvPr/>
        </p:nvSpPr>
        <p:spPr bwMode="auto">
          <a:xfrm>
            <a:off x="6892045" y="4957763"/>
            <a:ext cx="777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1</a:t>
            </a:r>
            <a:endParaRPr lang="en-US" sz="1200" b="1">
              <a:ea typeface="MS PGothic" pitchFamily="34" charset="-128"/>
            </a:endParaRPr>
          </a:p>
        </p:txBody>
      </p:sp>
      <p:sp>
        <p:nvSpPr>
          <p:cNvPr id="19" name="Rectangle 97"/>
          <p:cNvSpPr>
            <a:spLocks noChangeArrowheads="1"/>
          </p:cNvSpPr>
          <p:nvPr/>
        </p:nvSpPr>
        <p:spPr bwMode="auto">
          <a:xfrm>
            <a:off x="5841120" y="4564063"/>
            <a:ext cx="746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E</a:t>
            </a:r>
            <a:endParaRPr lang="en-US" sz="1200" b="1">
              <a:ea typeface="MS PGothic" pitchFamily="34" charset="-128"/>
            </a:endParaRPr>
          </a:p>
        </p:txBody>
      </p:sp>
      <p:sp>
        <p:nvSpPr>
          <p:cNvPr id="20" name="Rectangle 101"/>
          <p:cNvSpPr>
            <a:spLocks noChangeArrowheads="1"/>
          </p:cNvSpPr>
          <p:nvPr/>
        </p:nvSpPr>
        <p:spPr bwMode="auto">
          <a:xfrm>
            <a:off x="7574670" y="5103813"/>
            <a:ext cx="236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MD</a:t>
            </a:r>
            <a:endParaRPr lang="en-US" sz="1200" b="1">
              <a:ea typeface="MS PGothic" pitchFamily="34" charset="-128"/>
            </a:endParaRPr>
          </a:p>
        </p:txBody>
      </p:sp>
      <p:sp>
        <p:nvSpPr>
          <p:cNvPr id="21" name="Rectangle 102"/>
          <p:cNvSpPr>
            <a:spLocks noChangeArrowheads="1"/>
          </p:cNvSpPr>
          <p:nvPr/>
        </p:nvSpPr>
        <p:spPr bwMode="auto">
          <a:xfrm>
            <a:off x="6622170" y="35972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MS</a:t>
            </a:r>
            <a:endParaRPr lang="en-US" sz="1200" b="1">
              <a:ea typeface="MS PGothic" pitchFamily="34" charset="-128"/>
            </a:endParaRPr>
          </a:p>
        </p:txBody>
      </p:sp>
      <p:sp>
        <p:nvSpPr>
          <p:cNvPr id="22" name="Rectangle 103"/>
          <p:cNvSpPr>
            <a:spLocks noChangeArrowheads="1"/>
          </p:cNvSpPr>
          <p:nvPr/>
        </p:nvSpPr>
        <p:spPr bwMode="auto">
          <a:xfrm>
            <a:off x="6846007" y="3684588"/>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1</a:t>
            </a:r>
            <a:endParaRPr lang="en-US" sz="1200" b="1">
              <a:ea typeface="MS PGothic" pitchFamily="34" charset="-128"/>
            </a:endParaRPr>
          </a:p>
        </p:txBody>
      </p:sp>
      <p:sp>
        <p:nvSpPr>
          <p:cNvPr id="23" name="Line 106"/>
          <p:cNvSpPr>
            <a:spLocks noChangeShapeType="1"/>
          </p:cNvSpPr>
          <p:nvPr/>
        </p:nvSpPr>
        <p:spPr bwMode="auto">
          <a:xfrm>
            <a:off x="6725357" y="5589588"/>
            <a:ext cx="73025"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4" name="Line 109"/>
          <p:cNvSpPr>
            <a:spLocks noChangeShapeType="1"/>
          </p:cNvSpPr>
          <p:nvPr/>
        </p:nvSpPr>
        <p:spPr bwMode="auto">
          <a:xfrm>
            <a:off x="5761745" y="5589588"/>
            <a:ext cx="73025" cy="3175"/>
          </a:xfrm>
          <a:prstGeom prst="line">
            <a:avLst/>
          </a:prstGeom>
          <a:noFill/>
          <a:ln w="7">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5" name="Line 111"/>
          <p:cNvSpPr>
            <a:spLocks noChangeShapeType="1"/>
          </p:cNvSpPr>
          <p:nvPr/>
        </p:nvSpPr>
        <p:spPr bwMode="auto">
          <a:xfrm>
            <a:off x="6765045" y="3819525"/>
            <a:ext cx="1587" cy="1712913"/>
          </a:xfrm>
          <a:prstGeom prst="line">
            <a:avLst/>
          </a:prstGeom>
          <a:noFill/>
          <a:ln w="38100">
            <a:solidFill>
              <a:srgbClr val="FDBA4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6" name="Freeform 125"/>
          <p:cNvSpPr>
            <a:spLocks/>
          </p:cNvSpPr>
          <p:nvPr/>
        </p:nvSpPr>
        <p:spPr bwMode="auto">
          <a:xfrm>
            <a:off x="4812420" y="2884488"/>
            <a:ext cx="3086100" cy="2647950"/>
          </a:xfrm>
          <a:custGeom>
            <a:avLst/>
            <a:gdLst>
              <a:gd name="T0" fmla="*/ 2147483647 w 1692"/>
              <a:gd name="T1" fmla="*/ 2147483647 h 1356"/>
              <a:gd name="T2" fmla="*/ 0 w 1692"/>
              <a:gd name="T3" fmla="*/ 2147483647 h 1356"/>
              <a:gd name="T4" fmla="*/ 0 w 1692"/>
              <a:gd name="T5" fmla="*/ 0 h 1356"/>
              <a:gd name="T6" fmla="*/ 0 60000 65536"/>
              <a:gd name="T7" fmla="*/ 0 60000 65536"/>
              <a:gd name="T8" fmla="*/ 0 60000 65536"/>
              <a:gd name="T9" fmla="*/ 0 w 1692"/>
              <a:gd name="T10" fmla="*/ 0 h 1356"/>
              <a:gd name="T11" fmla="*/ 1692 w 1692"/>
              <a:gd name="T12" fmla="*/ 1356 h 1356"/>
            </a:gdLst>
            <a:ahLst/>
            <a:cxnLst>
              <a:cxn ang="T6">
                <a:pos x="T0" y="T1"/>
              </a:cxn>
              <a:cxn ang="T7">
                <a:pos x="T2" y="T3"/>
              </a:cxn>
              <a:cxn ang="T8">
                <a:pos x="T4" y="T5"/>
              </a:cxn>
            </a:cxnLst>
            <a:rect l="T9" t="T10" r="T11" b="T12"/>
            <a:pathLst>
              <a:path w="1692" h="1356">
                <a:moveTo>
                  <a:pt x="1692" y="1356"/>
                </a:moveTo>
                <a:lnTo>
                  <a:pt x="0" y="1356"/>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78"/>
          <p:cNvSpPr>
            <a:spLocks/>
          </p:cNvSpPr>
          <p:nvPr/>
        </p:nvSpPr>
        <p:spPr bwMode="auto">
          <a:xfrm>
            <a:off x="5033082" y="3819525"/>
            <a:ext cx="2520950" cy="1384300"/>
          </a:xfrm>
          <a:custGeom>
            <a:avLst/>
            <a:gdLst>
              <a:gd name="T0" fmla="*/ 0 w 585"/>
              <a:gd name="T1" fmla="*/ 0 h 300"/>
              <a:gd name="T2" fmla="*/ 2147483647 w 585"/>
              <a:gd name="T3" fmla="*/ 2147483647 h 300"/>
              <a:gd name="T4" fmla="*/ 2147483647 w 585"/>
              <a:gd name="T5" fmla="*/ 2147483647 h 300"/>
              <a:gd name="T6" fmla="*/ 0 60000 65536"/>
              <a:gd name="T7" fmla="*/ 0 60000 65536"/>
              <a:gd name="T8" fmla="*/ 0 60000 65536"/>
              <a:gd name="T9" fmla="*/ 0 w 585"/>
              <a:gd name="T10" fmla="*/ 0 h 300"/>
              <a:gd name="T11" fmla="*/ 585 w 585"/>
              <a:gd name="T12" fmla="*/ 300 h 300"/>
            </a:gdLst>
            <a:ahLst/>
            <a:cxnLst>
              <a:cxn ang="T6">
                <a:pos x="T0" y="T1"/>
              </a:cxn>
              <a:cxn ang="T7">
                <a:pos x="T2" y="T3"/>
              </a:cxn>
              <a:cxn ang="T8">
                <a:pos x="T4" y="T5"/>
              </a:cxn>
            </a:cxnLst>
            <a:rect l="T9" t="T10" r="T11" b="T12"/>
            <a:pathLst>
              <a:path w="585" h="300">
                <a:moveTo>
                  <a:pt x="0" y="0"/>
                </a:moveTo>
                <a:cubicBezTo>
                  <a:pt x="48" y="129"/>
                  <a:pt x="130" y="189"/>
                  <a:pt x="249" y="237"/>
                </a:cubicBezTo>
                <a:cubicBezTo>
                  <a:pt x="368" y="284"/>
                  <a:pt x="585" y="300"/>
                  <a:pt x="585" y="300"/>
                </a:cubicBezTo>
              </a:path>
            </a:pathLst>
          </a:custGeom>
          <a:noFill/>
          <a:ln w="38100">
            <a:solidFill>
              <a:srgbClr val="00B5A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Oval 180"/>
          <p:cNvSpPr>
            <a:spLocks noChangeArrowheads="1"/>
          </p:cNvSpPr>
          <p:nvPr/>
        </p:nvSpPr>
        <p:spPr bwMode="auto">
          <a:xfrm>
            <a:off x="6722182" y="5054600"/>
            <a:ext cx="85725" cy="952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00" b="1">
              <a:ea typeface="MS PGothic" pitchFamily="34" charset="-128"/>
            </a:endParaRPr>
          </a:p>
        </p:txBody>
      </p:sp>
      <p:sp>
        <p:nvSpPr>
          <p:cNvPr id="29" name="Footer Placeholder 2"/>
          <p:cNvSpPr txBox="1">
            <a:spLocks noGrp="1"/>
          </p:cNvSpPr>
          <p:nvPr/>
        </p:nvSpPr>
        <p:spPr bwMode="auto">
          <a:xfrm>
            <a:off x="7333370" y="5643563"/>
            <a:ext cx="11160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b="1">
                <a:ea typeface="MS PGothic" pitchFamily="34" charset="-128"/>
              </a:rPr>
              <a:t>Quantity of money</a:t>
            </a:r>
            <a:endParaRPr lang="en-US" sz="1600" b="1">
              <a:solidFill>
                <a:srgbClr val="898989"/>
              </a:solidFill>
              <a:ea typeface="MS PGothic" pitchFamily="34" charset="-128"/>
            </a:endParaRPr>
          </a:p>
        </p:txBody>
      </p:sp>
      <p:sp>
        <p:nvSpPr>
          <p:cNvPr id="30" name="Rectangle 22"/>
          <p:cNvSpPr>
            <a:spLocks noChangeArrowheads="1"/>
          </p:cNvSpPr>
          <p:nvPr/>
        </p:nvSpPr>
        <p:spPr bwMode="auto">
          <a:xfrm>
            <a:off x="3945645" y="2120900"/>
            <a:ext cx="1066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a:ea typeface="MS PGothic" pitchFamily="34" charset="-128"/>
              </a:rPr>
              <a:t>Interest</a:t>
            </a:r>
          </a:p>
          <a:p>
            <a:pPr algn="ctr"/>
            <a:r>
              <a:rPr lang="en-US" sz="1600" b="1">
                <a:ea typeface="MS PGothic" pitchFamily="34" charset="-128"/>
              </a:rPr>
              <a:t>rate, </a:t>
            </a:r>
            <a:r>
              <a:rPr lang="en-US" sz="1600" b="1" i="1">
                <a:ea typeface="MS PGothic" pitchFamily="34" charset="-128"/>
              </a:rPr>
              <a:t>r</a:t>
            </a:r>
          </a:p>
        </p:txBody>
      </p:sp>
      <p:sp>
        <p:nvSpPr>
          <p:cNvPr id="31" name="Rectangle 98"/>
          <p:cNvSpPr>
            <a:spLocks noChangeArrowheads="1"/>
          </p:cNvSpPr>
          <p:nvPr/>
        </p:nvSpPr>
        <p:spPr bwMode="auto">
          <a:xfrm>
            <a:off x="5926845" y="4651375"/>
            <a:ext cx="777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2</a:t>
            </a:r>
            <a:endParaRPr lang="en-US" sz="1200" b="1">
              <a:ea typeface="MS PGothic" pitchFamily="34" charset="-128"/>
            </a:endParaRPr>
          </a:p>
        </p:txBody>
      </p:sp>
      <p:sp>
        <p:nvSpPr>
          <p:cNvPr id="32" name="Rectangle 99"/>
          <p:cNvSpPr>
            <a:spLocks noChangeArrowheads="1"/>
          </p:cNvSpPr>
          <p:nvPr/>
        </p:nvSpPr>
        <p:spPr bwMode="auto">
          <a:xfrm>
            <a:off x="5647445" y="35972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MS</a:t>
            </a:r>
            <a:endParaRPr lang="en-US" sz="1200" b="1">
              <a:ea typeface="MS PGothic" pitchFamily="34" charset="-128"/>
            </a:endParaRPr>
          </a:p>
        </p:txBody>
      </p:sp>
      <p:sp>
        <p:nvSpPr>
          <p:cNvPr id="33" name="Rectangle 100"/>
          <p:cNvSpPr>
            <a:spLocks noChangeArrowheads="1"/>
          </p:cNvSpPr>
          <p:nvPr/>
        </p:nvSpPr>
        <p:spPr bwMode="auto">
          <a:xfrm>
            <a:off x="5872870" y="3684588"/>
            <a:ext cx="777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2</a:t>
            </a:r>
            <a:endParaRPr lang="en-US" sz="1200" b="1">
              <a:ea typeface="MS PGothic" pitchFamily="34" charset="-128"/>
            </a:endParaRPr>
          </a:p>
        </p:txBody>
      </p:sp>
      <p:sp>
        <p:nvSpPr>
          <p:cNvPr id="34" name="Line 104"/>
          <p:cNvSpPr>
            <a:spLocks noChangeShapeType="1"/>
          </p:cNvSpPr>
          <p:nvPr/>
        </p:nvSpPr>
        <p:spPr bwMode="auto">
          <a:xfrm flipH="1">
            <a:off x="5876045" y="4406900"/>
            <a:ext cx="744537" cy="158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5" name="Rectangle 107"/>
          <p:cNvSpPr>
            <a:spLocks noChangeArrowheads="1"/>
          </p:cNvSpPr>
          <p:nvPr/>
        </p:nvSpPr>
        <p:spPr bwMode="auto">
          <a:xfrm>
            <a:off x="5712532" y="5578475"/>
            <a:ext cx="1349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M</a:t>
            </a:r>
            <a:endParaRPr lang="en-US" sz="1200" b="1">
              <a:ea typeface="MS PGothic" pitchFamily="34" charset="-128"/>
            </a:endParaRPr>
          </a:p>
        </p:txBody>
      </p:sp>
      <p:sp>
        <p:nvSpPr>
          <p:cNvPr id="36" name="Rectangle 108"/>
          <p:cNvSpPr>
            <a:spLocks noChangeArrowheads="1"/>
          </p:cNvSpPr>
          <p:nvPr/>
        </p:nvSpPr>
        <p:spPr bwMode="auto">
          <a:xfrm>
            <a:off x="5799845" y="5626100"/>
            <a:ext cx="1158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 2</a:t>
            </a:r>
            <a:endParaRPr lang="en-US" sz="1200" b="1">
              <a:ea typeface="MS PGothic" pitchFamily="34" charset="-128"/>
            </a:endParaRPr>
          </a:p>
        </p:txBody>
      </p:sp>
      <p:sp>
        <p:nvSpPr>
          <p:cNvPr id="37" name="Line 110"/>
          <p:cNvSpPr>
            <a:spLocks noChangeShapeType="1"/>
          </p:cNvSpPr>
          <p:nvPr/>
        </p:nvSpPr>
        <p:spPr bwMode="auto">
          <a:xfrm>
            <a:off x="5791907" y="3819525"/>
            <a:ext cx="1588" cy="1712913"/>
          </a:xfrm>
          <a:prstGeom prst="line">
            <a:avLst/>
          </a:prstGeom>
          <a:noFill/>
          <a:ln w="38100">
            <a:solidFill>
              <a:srgbClr val="F3716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 name="Line 112"/>
          <p:cNvSpPr>
            <a:spLocks noChangeShapeType="1"/>
          </p:cNvSpPr>
          <p:nvPr/>
        </p:nvSpPr>
        <p:spPr bwMode="auto">
          <a:xfrm>
            <a:off x="6257045" y="3492500"/>
            <a:ext cx="1587" cy="903288"/>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 name="Freeform 113"/>
          <p:cNvSpPr>
            <a:spLocks/>
          </p:cNvSpPr>
          <p:nvPr/>
        </p:nvSpPr>
        <p:spPr bwMode="auto">
          <a:xfrm>
            <a:off x="5723645" y="2928938"/>
            <a:ext cx="1447800" cy="639762"/>
          </a:xfrm>
          <a:custGeom>
            <a:avLst/>
            <a:gdLst>
              <a:gd name="T0" fmla="*/ 3421536 w 245"/>
              <a:gd name="T1" fmla="*/ 1438469 h 98"/>
              <a:gd name="T2" fmla="*/ 3185161 w 245"/>
              <a:gd name="T3" fmla="*/ 1803918 h 98"/>
              <a:gd name="T4" fmla="*/ 236376 w 245"/>
              <a:gd name="T5" fmla="*/ 1803918 h 98"/>
              <a:gd name="T6" fmla="*/ 0 w 245"/>
              <a:gd name="T7" fmla="*/ 1438469 h 98"/>
              <a:gd name="T8" fmla="*/ 0 w 245"/>
              <a:gd name="T9" fmla="*/ 349898 h 98"/>
              <a:gd name="T10" fmla="*/ 236376 w 245"/>
              <a:gd name="T11" fmla="*/ 0 h 98"/>
              <a:gd name="T12" fmla="*/ 3185161 w 245"/>
              <a:gd name="T13" fmla="*/ 0 h 98"/>
              <a:gd name="T14" fmla="*/ 3421536 w 245"/>
              <a:gd name="T15" fmla="*/ 349898 h 98"/>
              <a:gd name="T16" fmla="*/ 3421536 w 245"/>
              <a:gd name="T17" fmla="*/ 1438469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98"/>
              <a:gd name="T29" fmla="*/ 245 w 245"/>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98">
                <a:moveTo>
                  <a:pt x="245" y="78"/>
                </a:moveTo>
                <a:cubicBezTo>
                  <a:pt x="245" y="89"/>
                  <a:pt x="238" y="98"/>
                  <a:pt x="228" y="98"/>
                </a:cubicBezTo>
                <a:cubicBezTo>
                  <a:pt x="17" y="98"/>
                  <a:pt x="17" y="98"/>
                  <a:pt x="17" y="98"/>
                </a:cubicBezTo>
                <a:cubicBezTo>
                  <a:pt x="8" y="98"/>
                  <a:pt x="0" y="89"/>
                  <a:pt x="0" y="78"/>
                </a:cubicBezTo>
                <a:cubicBezTo>
                  <a:pt x="0" y="19"/>
                  <a:pt x="0" y="19"/>
                  <a:pt x="0" y="19"/>
                </a:cubicBezTo>
                <a:cubicBezTo>
                  <a:pt x="0" y="9"/>
                  <a:pt x="8" y="0"/>
                  <a:pt x="17" y="0"/>
                </a:cubicBezTo>
                <a:cubicBezTo>
                  <a:pt x="228" y="0"/>
                  <a:pt x="228" y="0"/>
                  <a:pt x="228" y="0"/>
                </a:cubicBezTo>
                <a:cubicBezTo>
                  <a:pt x="238" y="0"/>
                  <a:pt x="245" y="9"/>
                  <a:pt x="245" y="19"/>
                </a:cubicBezTo>
                <a:lnTo>
                  <a:pt x="245" y="7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dirty="0"/>
          </a:p>
        </p:txBody>
      </p:sp>
      <p:sp>
        <p:nvSpPr>
          <p:cNvPr id="40" name="Oval 179"/>
          <p:cNvSpPr>
            <a:spLocks noChangeArrowheads="1"/>
          </p:cNvSpPr>
          <p:nvPr/>
        </p:nvSpPr>
        <p:spPr bwMode="auto">
          <a:xfrm>
            <a:off x="5747457" y="4710113"/>
            <a:ext cx="87313" cy="936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00" b="1">
              <a:ea typeface="MS PGothic" pitchFamily="34" charset="-128"/>
            </a:endParaRPr>
          </a:p>
        </p:txBody>
      </p:sp>
      <p:grpSp>
        <p:nvGrpSpPr>
          <p:cNvPr id="41" name="Group 33"/>
          <p:cNvGrpSpPr>
            <a:grpSpLocks/>
          </p:cNvGrpSpPr>
          <p:nvPr/>
        </p:nvGrpSpPr>
        <p:grpSpPr bwMode="auto">
          <a:xfrm>
            <a:off x="6028445" y="4787900"/>
            <a:ext cx="619125" cy="233363"/>
            <a:chOff x="4320" y="2253"/>
            <a:chExt cx="390" cy="147"/>
          </a:xfrm>
        </p:grpSpPr>
        <p:sp>
          <p:nvSpPr>
            <p:cNvPr id="42" name="Freeform 234"/>
            <p:cNvSpPr>
              <a:spLocks/>
            </p:cNvSpPr>
            <p:nvPr/>
          </p:nvSpPr>
          <p:spPr bwMode="auto">
            <a:xfrm>
              <a:off x="4464" y="2304"/>
              <a:ext cx="85" cy="49"/>
            </a:xfrm>
            <a:custGeom>
              <a:avLst/>
              <a:gdLst>
                <a:gd name="T0" fmla="*/ 5661055 w 31"/>
                <a:gd name="T1" fmla="*/ 2219190 h 17"/>
                <a:gd name="T2" fmla="*/ 7630110 w 31"/>
                <a:gd name="T3" fmla="*/ 317024 h 17"/>
                <a:gd name="T4" fmla="*/ 7383950 w 31"/>
                <a:gd name="T5" fmla="*/ 0 h 17"/>
                <a:gd name="T6" fmla="*/ 3692005 w 31"/>
                <a:gd name="T7" fmla="*/ 634031 h 17"/>
                <a:gd name="T8" fmla="*/ 0 w 31"/>
                <a:gd name="T9" fmla="*/ 317024 h 17"/>
                <a:gd name="T10" fmla="*/ 3199735 w 31"/>
                <a:gd name="T11" fmla="*/ 2536220 h 17"/>
                <a:gd name="T12" fmla="*/ 6153309 w 31"/>
                <a:gd name="T13" fmla="*/ 5389539 h 17"/>
                <a:gd name="T14" fmla="*/ 6399425 w 31"/>
                <a:gd name="T15" fmla="*/ 5389539 h 17"/>
                <a:gd name="T16" fmla="*/ 5661055 w 31"/>
                <a:gd name="T17" fmla="*/ 221919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7"/>
                <a:gd name="T29" fmla="*/ 31 w 3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7">
                  <a:moveTo>
                    <a:pt x="23" y="7"/>
                  </a:moveTo>
                  <a:cubicBezTo>
                    <a:pt x="31" y="1"/>
                    <a:pt x="31" y="1"/>
                    <a:pt x="31" y="1"/>
                  </a:cubicBezTo>
                  <a:cubicBezTo>
                    <a:pt x="30" y="0"/>
                    <a:pt x="30" y="0"/>
                    <a:pt x="30" y="0"/>
                  </a:cubicBezTo>
                  <a:cubicBezTo>
                    <a:pt x="15" y="2"/>
                    <a:pt x="15" y="2"/>
                    <a:pt x="15" y="2"/>
                  </a:cubicBezTo>
                  <a:cubicBezTo>
                    <a:pt x="10" y="1"/>
                    <a:pt x="5" y="1"/>
                    <a:pt x="0" y="1"/>
                  </a:cubicBezTo>
                  <a:cubicBezTo>
                    <a:pt x="5" y="3"/>
                    <a:pt x="9" y="6"/>
                    <a:pt x="13" y="8"/>
                  </a:cubicBezTo>
                  <a:cubicBezTo>
                    <a:pt x="25" y="17"/>
                    <a:pt x="25" y="17"/>
                    <a:pt x="25" y="17"/>
                  </a:cubicBezTo>
                  <a:cubicBezTo>
                    <a:pt x="26" y="17"/>
                    <a:pt x="26" y="17"/>
                    <a:pt x="26" y="17"/>
                  </a:cubicBez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235"/>
            <p:cNvSpPr>
              <a:spLocks/>
            </p:cNvSpPr>
            <p:nvPr/>
          </p:nvSpPr>
          <p:spPr bwMode="auto">
            <a:xfrm>
              <a:off x="4326" y="2253"/>
              <a:ext cx="82" cy="51"/>
            </a:xfrm>
            <a:custGeom>
              <a:avLst/>
              <a:gdLst>
                <a:gd name="T0" fmla="*/ 5301546 w 30"/>
                <a:gd name="T1" fmla="*/ 2669436 h 17"/>
                <a:gd name="T2" fmla="*/ 7229377 w 30"/>
                <a:gd name="T3" fmla="*/ 381348 h 17"/>
                <a:gd name="T4" fmla="*/ 7229377 w 30"/>
                <a:gd name="T5" fmla="*/ 0 h 17"/>
                <a:gd name="T6" fmla="*/ 3614688 w 30"/>
                <a:gd name="T7" fmla="*/ 381348 h 17"/>
                <a:gd name="T8" fmla="*/ 0 w 30"/>
                <a:gd name="T9" fmla="*/ 0 h 17"/>
                <a:gd name="T10" fmla="*/ 3132712 w 30"/>
                <a:gd name="T11" fmla="*/ 2669436 h 17"/>
                <a:gd name="T12" fmla="*/ 5783485 w 30"/>
                <a:gd name="T13" fmla="*/ 6482997 h 17"/>
                <a:gd name="T14" fmla="*/ 6024494 w 30"/>
                <a:gd name="T15" fmla="*/ 6482997 h 17"/>
                <a:gd name="T16" fmla="*/ 5301546 w 30"/>
                <a:gd name="T17" fmla="*/ 266943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7"/>
                <a:gd name="T29" fmla="*/ 30 w 3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7">
                  <a:moveTo>
                    <a:pt x="22" y="7"/>
                  </a:moveTo>
                  <a:cubicBezTo>
                    <a:pt x="30" y="1"/>
                    <a:pt x="30" y="1"/>
                    <a:pt x="30" y="1"/>
                  </a:cubicBezTo>
                  <a:cubicBezTo>
                    <a:pt x="30" y="0"/>
                    <a:pt x="30" y="0"/>
                    <a:pt x="30" y="0"/>
                  </a:cubicBezTo>
                  <a:cubicBezTo>
                    <a:pt x="15" y="1"/>
                    <a:pt x="15" y="1"/>
                    <a:pt x="15" y="1"/>
                  </a:cubicBezTo>
                  <a:cubicBezTo>
                    <a:pt x="10" y="1"/>
                    <a:pt x="5" y="0"/>
                    <a:pt x="0" y="0"/>
                  </a:cubicBezTo>
                  <a:cubicBezTo>
                    <a:pt x="4" y="2"/>
                    <a:pt x="8" y="5"/>
                    <a:pt x="13" y="7"/>
                  </a:cubicBezTo>
                  <a:cubicBezTo>
                    <a:pt x="24" y="17"/>
                    <a:pt x="24" y="17"/>
                    <a:pt x="24" y="17"/>
                  </a:cubicBezTo>
                  <a:cubicBezTo>
                    <a:pt x="25" y="17"/>
                    <a:pt x="25" y="17"/>
                    <a:pt x="25" y="17"/>
                  </a:cubicBez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36"/>
            <p:cNvSpPr>
              <a:spLocks/>
            </p:cNvSpPr>
            <p:nvPr/>
          </p:nvSpPr>
          <p:spPr bwMode="auto">
            <a:xfrm>
              <a:off x="4605" y="2347"/>
              <a:ext cx="82" cy="53"/>
            </a:xfrm>
            <a:custGeom>
              <a:avLst/>
              <a:gdLst>
                <a:gd name="T0" fmla="*/ 5542511 w 30"/>
                <a:gd name="T1" fmla="*/ 2804153 h 18"/>
                <a:gd name="T2" fmla="*/ 7229377 w 30"/>
                <a:gd name="T3" fmla="*/ 0 h 18"/>
                <a:gd name="T4" fmla="*/ 7229377 w 30"/>
                <a:gd name="T5" fmla="*/ 0 h 18"/>
                <a:gd name="T6" fmla="*/ 3614688 w 30"/>
                <a:gd name="T7" fmla="*/ 1051564 h 18"/>
                <a:gd name="T8" fmla="*/ 0 w 30"/>
                <a:gd name="T9" fmla="*/ 1402133 h 18"/>
                <a:gd name="T10" fmla="*/ 3373723 w 30"/>
                <a:gd name="T11" fmla="*/ 3505226 h 18"/>
                <a:gd name="T12" fmla="*/ 6506427 w 30"/>
                <a:gd name="T13" fmla="*/ 6309406 h 18"/>
                <a:gd name="T14" fmla="*/ 6506427 w 30"/>
                <a:gd name="T15" fmla="*/ 5958911 h 18"/>
                <a:gd name="T16" fmla="*/ 5542511 w 30"/>
                <a:gd name="T17" fmla="*/ 2804153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8"/>
                <a:gd name="T29" fmla="*/ 30 w 3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8">
                  <a:moveTo>
                    <a:pt x="23" y="8"/>
                  </a:moveTo>
                  <a:cubicBezTo>
                    <a:pt x="30" y="0"/>
                    <a:pt x="30" y="0"/>
                    <a:pt x="30" y="0"/>
                  </a:cubicBezTo>
                  <a:cubicBezTo>
                    <a:pt x="30" y="0"/>
                    <a:pt x="30" y="0"/>
                    <a:pt x="30" y="0"/>
                  </a:cubicBezTo>
                  <a:cubicBezTo>
                    <a:pt x="15" y="3"/>
                    <a:pt x="15" y="3"/>
                    <a:pt x="15" y="3"/>
                  </a:cubicBezTo>
                  <a:cubicBezTo>
                    <a:pt x="10" y="4"/>
                    <a:pt x="5" y="4"/>
                    <a:pt x="0" y="4"/>
                  </a:cubicBezTo>
                  <a:cubicBezTo>
                    <a:pt x="4" y="6"/>
                    <a:pt x="9" y="8"/>
                    <a:pt x="14" y="10"/>
                  </a:cubicBezTo>
                  <a:cubicBezTo>
                    <a:pt x="27" y="18"/>
                    <a:pt x="27" y="18"/>
                    <a:pt x="27" y="18"/>
                  </a:cubicBezTo>
                  <a:cubicBezTo>
                    <a:pt x="27" y="17"/>
                    <a:pt x="27" y="17"/>
                    <a:pt x="27" y="17"/>
                  </a:cubicBezTo>
                  <a:lnTo>
                    <a:pt x="2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33"/>
            <p:cNvSpPr>
              <a:spLocks/>
            </p:cNvSpPr>
            <p:nvPr/>
          </p:nvSpPr>
          <p:spPr bwMode="auto">
            <a:xfrm>
              <a:off x="4320" y="2256"/>
              <a:ext cx="390" cy="118"/>
            </a:xfrm>
            <a:custGeom>
              <a:avLst/>
              <a:gdLst>
                <a:gd name="T0" fmla="*/ 33370171 w 144"/>
                <a:gd name="T1" fmla="*/ 12857798 h 41"/>
                <a:gd name="T2" fmla="*/ 17380285 w 144"/>
                <a:gd name="T3" fmla="*/ 8153699 h 41"/>
                <a:gd name="T4" fmla="*/ 0 w 144"/>
                <a:gd name="T5" fmla="*/ 0 h 41"/>
                <a:gd name="T6" fmla="*/ 0 60000 65536"/>
                <a:gd name="T7" fmla="*/ 0 60000 65536"/>
                <a:gd name="T8" fmla="*/ 0 60000 65536"/>
                <a:gd name="T9" fmla="*/ 0 w 144"/>
                <a:gd name="T10" fmla="*/ 0 h 41"/>
                <a:gd name="T11" fmla="*/ 144 w 144"/>
                <a:gd name="T12" fmla="*/ 41 h 41"/>
              </a:gdLst>
              <a:ahLst/>
              <a:cxnLst>
                <a:cxn ang="T6">
                  <a:pos x="T0" y="T1"/>
                </a:cxn>
                <a:cxn ang="T7">
                  <a:pos x="T2" y="T3"/>
                </a:cxn>
                <a:cxn ang="T8">
                  <a:pos x="T4" y="T5"/>
                </a:cxn>
              </a:cxnLst>
              <a:rect l="T9" t="T10" r="T11" b="T12"/>
              <a:pathLst>
                <a:path w="144" h="41">
                  <a:moveTo>
                    <a:pt x="144" y="41"/>
                  </a:moveTo>
                  <a:cubicBezTo>
                    <a:pt x="144" y="41"/>
                    <a:pt x="118" y="39"/>
                    <a:pt x="75" y="26"/>
                  </a:cubicBezTo>
                  <a:cubicBezTo>
                    <a:pt x="29" y="12"/>
                    <a:pt x="0" y="0"/>
                    <a:pt x="0" y="0"/>
                  </a:cubicBezTo>
                </a:path>
              </a:pathLst>
            </a:custGeom>
            <a:noFill/>
            <a:ln w="19">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 name="Line 243"/>
          <p:cNvSpPr>
            <a:spLocks noChangeShapeType="1"/>
          </p:cNvSpPr>
          <p:nvPr/>
        </p:nvSpPr>
        <p:spPr bwMode="auto">
          <a:xfrm flipH="1">
            <a:off x="5952245" y="5702300"/>
            <a:ext cx="690562" cy="158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7" name="Rectangle 39"/>
          <p:cNvSpPr>
            <a:spLocks noChangeArrowheads="1"/>
          </p:cNvSpPr>
          <p:nvPr/>
        </p:nvSpPr>
        <p:spPr bwMode="auto">
          <a:xfrm>
            <a:off x="5599820" y="2976563"/>
            <a:ext cx="1712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400">
                <a:ea typeface="MS PGothic" pitchFamily="34" charset="-128"/>
              </a:rPr>
              <a:t>An open-market</a:t>
            </a:r>
          </a:p>
          <a:p>
            <a:pPr algn="ctr"/>
            <a:r>
              <a:rPr lang="en-US" sz="1400">
                <a:ea typeface="MS PGothic" pitchFamily="34" charset="-128"/>
              </a:rPr>
              <a:t>sale . . .</a:t>
            </a:r>
          </a:p>
        </p:txBody>
      </p:sp>
      <p:sp>
        <p:nvSpPr>
          <p:cNvPr id="48" name="Line 40"/>
          <p:cNvSpPr>
            <a:spLocks noChangeShapeType="1"/>
          </p:cNvSpPr>
          <p:nvPr/>
        </p:nvSpPr>
        <p:spPr bwMode="auto">
          <a:xfrm flipH="1" flipV="1">
            <a:off x="4820357" y="5092700"/>
            <a:ext cx="1862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Rectangle 81"/>
          <p:cNvSpPr>
            <a:spLocks noChangeArrowheads="1"/>
          </p:cNvSpPr>
          <p:nvPr/>
        </p:nvSpPr>
        <p:spPr bwMode="auto">
          <a:xfrm>
            <a:off x="4626682" y="4618038"/>
            <a:ext cx="53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r</a:t>
            </a:r>
            <a:endParaRPr lang="en-US" sz="1200" b="1">
              <a:ea typeface="MS PGothic" pitchFamily="34" charset="-128"/>
            </a:endParaRPr>
          </a:p>
        </p:txBody>
      </p:sp>
      <p:sp>
        <p:nvSpPr>
          <p:cNvPr id="50" name="Rectangle 82"/>
          <p:cNvSpPr>
            <a:spLocks noChangeArrowheads="1"/>
          </p:cNvSpPr>
          <p:nvPr/>
        </p:nvSpPr>
        <p:spPr bwMode="auto">
          <a:xfrm>
            <a:off x="4682245" y="4705350"/>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ea typeface="MS PGothic" pitchFamily="34" charset="-128"/>
              </a:rPr>
              <a:t>T</a:t>
            </a:r>
            <a:endParaRPr lang="en-US" sz="1200" b="1">
              <a:ea typeface="MS PGothic" pitchFamily="34" charset="-128"/>
            </a:endParaRPr>
          </a:p>
        </p:txBody>
      </p:sp>
      <p:sp>
        <p:nvSpPr>
          <p:cNvPr id="51" name="Line 182"/>
          <p:cNvSpPr>
            <a:spLocks noChangeShapeType="1"/>
          </p:cNvSpPr>
          <p:nvPr/>
        </p:nvSpPr>
        <p:spPr bwMode="auto">
          <a:xfrm flipH="1">
            <a:off x="4047245" y="4864100"/>
            <a:ext cx="457200" cy="1588"/>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2" name="Freeform 183"/>
          <p:cNvSpPr>
            <a:spLocks/>
          </p:cNvSpPr>
          <p:nvPr/>
        </p:nvSpPr>
        <p:spPr bwMode="auto">
          <a:xfrm>
            <a:off x="2878845" y="4483100"/>
            <a:ext cx="1320800" cy="838200"/>
          </a:xfrm>
          <a:custGeom>
            <a:avLst/>
            <a:gdLst>
              <a:gd name="T0" fmla="*/ 2881745 w 154"/>
              <a:gd name="T1" fmla="*/ 1756229 h 168"/>
              <a:gd name="T2" fmla="*/ 2580904 w 154"/>
              <a:gd name="T3" fmla="*/ 1980746 h 168"/>
              <a:gd name="T4" fmla="*/ 300842 w 154"/>
              <a:gd name="T5" fmla="*/ 1980746 h 168"/>
              <a:gd name="T6" fmla="*/ 0 w 154"/>
              <a:gd name="T7" fmla="*/ 1756229 h 168"/>
              <a:gd name="T8" fmla="*/ 0 w 154"/>
              <a:gd name="T9" fmla="*/ 224518 h 168"/>
              <a:gd name="T10" fmla="*/ 300842 w 154"/>
              <a:gd name="T11" fmla="*/ 0 h 168"/>
              <a:gd name="T12" fmla="*/ 2580904 w 154"/>
              <a:gd name="T13" fmla="*/ 0 h 168"/>
              <a:gd name="T14" fmla="*/ 2881745 w 154"/>
              <a:gd name="T15" fmla="*/ 224518 h 168"/>
              <a:gd name="T16" fmla="*/ 2881745 w 154"/>
              <a:gd name="T17" fmla="*/ 1756229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68"/>
              <a:gd name="T29" fmla="*/ 154 w 154"/>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68">
                <a:moveTo>
                  <a:pt x="154" y="149"/>
                </a:moveTo>
                <a:cubicBezTo>
                  <a:pt x="154" y="159"/>
                  <a:pt x="147" y="168"/>
                  <a:pt x="138" y="168"/>
                </a:cubicBezTo>
                <a:cubicBezTo>
                  <a:pt x="16" y="168"/>
                  <a:pt x="16" y="168"/>
                  <a:pt x="16" y="168"/>
                </a:cubicBezTo>
                <a:cubicBezTo>
                  <a:pt x="8" y="168"/>
                  <a:pt x="0" y="159"/>
                  <a:pt x="0" y="149"/>
                </a:cubicBezTo>
                <a:cubicBezTo>
                  <a:pt x="0" y="19"/>
                  <a:pt x="0" y="19"/>
                  <a:pt x="0" y="19"/>
                </a:cubicBezTo>
                <a:cubicBezTo>
                  <a:pt x="0" y="8"/>
                  <a:pt x="8" y="0"/>
                  <a:pt x="16" y="0"/>
                </a:cubicBezTo>
                <a:cubicBezTo>
                  <a:pt x="138" y="0"/>
                  <a:pt x="138" y="0"/>
                  <a:pt x="138" y="0"/>
                </a:cubicBezTo>
                <a:cubicBezTo>
                  <a:pt x="147" y="0"/>
                  <a:pt x="154" y="8"/>
                  <a:pt x="154" y="19"/>
                </a:cubicBezTo>
                <a:lnTo>
                  <a:pt x="154" y="14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Aft>
                <a:spcPts val="0"/>
              </a:spcAft>
              <a:defRPr/>
            </a:pPr>
            <a:r>
              <a:rPr lang="en-US" sz="1400" dirty="0">
                <a:ea typeface="ＭＳ Ｐゴシック" pitchFamily="34" charset="-128"/>
              </a:rPr>
              <a:t>. . . drives the interest rate up.</a:t>
            </a:r>
          </a:p>
        </p:txBody>
      </p:sp>
      <p:sp>
        <p:nvSpPr>
          <p:cNvPr id="53" name="Line 45"/>
          <p:cNvSpPr>
            <a:spLocks noChangeShapeType="1"/>
          </p:cNvSpPr>
          <p:nvPr/>
        </p:nvSpPr>
        <p:spPr bwMode="auto">
          <a:xfrm flipH="1" flipV="1">
            <a:off x="4828295" y="4752975"/>
            <a:ext cx="876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46"/>
          <p:cNvSpPr>
            <a:spLocks noChangeShapeType="1"/>
          </p:cNvSpPr>
          <p:nvPr/>
        </p:nvSpPr>
        <p:spPr bwMode="auto">
          <a:xfrm flipH="1" flipV="1">
            <a:off x="4504445" y="4711700"/>
            <a:ext cx="0" cy="3810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 name="TextBox 54"/>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42968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dissolve">
                                      <p:cBhvr>
                                        <p:cTn id="11" dur="500"/>
                                        <p:tgtEl>
                                          <p:spTgt spid="4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right)">
                                      <p:cBhvr>
                                        <p:cTn id="22" dur="500"/>
                                        <p:tgtEl>
                                          <p:spTgt spid="4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2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500"/>
                                        <p:tgtEl>
                                          <p:spTgt spid="3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right)">
                                      <p:cBhvr>
                                        <p:cTn id="42" dur="500"/>
                                        <p:tgtEl>
                                          <p:spTgt spid="38"/>
                                        </p:tgtEl>
                                      </p:cBhvr>
                                    </p:animEffect>
                                  </p:childTnLst>
                                </p:cTn>
                              </p:par>
                              <p:par>
                                <p:cTn id="43" presetID="22" presetClass="entr" presetSubtype="2"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right)">
                                      <p:cBhvr>
                                        <p:cTn id="45" dur="500"/>
                                        <p:tgtEl>
                                          <p:spTgt spid="39"/>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500"/>
                                        <p:tgtEl>
                                          <p:spTgt spid="53"/>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31" grpId="0"/>
      <p:bldP spid="32" grpId="0"/>
      <p:bldP spid="33" grpId="0"/>
      <p:bldP spid="34" grpId="0" animBg="1"/>
      <p:bldP spid="35" grpId="0"/>
      <p:bldP spid="36" grpId="0"/>
      <p:bldP spid="37" grpId="0" animBg="1"/>
      <p:bldP spid="38" grpId="0" animBg="1"/>
      <p:bldP spid="40" grpId="0" animBg="1"/>
      <p:bldP spid="46" grpId="0" animBg="1"/>
      <p:bldP spid="47" grpId="0"/>
      <p:bldP spid="49" grpId="0"/>
      <p:bldP spid="50" grpId="0"/>
      <p:bldP spid="51" grpId="0" animBg="1"/>
      <p:bldP spid="52" grpId="0" animBg="1"/>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3397020" cy="461665"/>
          </a:xfrm>
          <a:prstGeom prst="rect">
            <a:avLst/>
          </a:prstGeom>
          <a:noFill/>
        </p:spPr>
        <p:txBody>
          <a:bodyPr wrap="none" rtlCol="0">
            <a:spAutoFit/>
          </a:bodyPr>
          <a:lstStyle/>
          <a:p>
            <a:pPr>
              <a:buClr>
                <a:schemeClr val="tx1"/>
              </a:buClr>
              <a:defRPr/>
            </a:pPr>
            <a:r>
              <a:rPr lang="en-US" sz="2400" b="1" dirty="0">
                <a:solidFill>
                  <a:schemeClr val="bg1"/>
                </a:solidFill>
              </a:rPr>
              <a:t>The Fed Reverses Course</a:t>
            </a:r>
            <a:r>
              <a:rPr lang="en-US" sz="2400" dirty="0">
                <a:solidFill>
                  <a:schemeClr val="bg1"/>
                </a:solidFill>
              </a:rPr>
              <a:t> </a:t>
            </a:r>
          </a:p>
        </p:txBody>
      </p:sp>
      <p:sp>
        <p:nvSpPr>
          <p:cNvPr id="13" name="TextBox 12"/>
          <p:cNvSpPr txBox="1"/>
          <p:nvPr/>
        </p:nvSpPr>
        <p:spPr>
          <a:xfrm>
            <a:off x="320948" y="1468011"/>
            <a:ext cx="5362319" cy="5336846"/>
          </a:xfrm>
          <a:prstGeom prst="rect">
            <a:avLst/>
          </a:prstGeom>
          <a:noFill/>
        </p:spPr>
        <p:txBody>
          <a:bodyPr wrap="square" rtlCol="0">
            <a:spAutoFit/>
          </a:bodyPr>
          <a:lstStyle/>
          <a:p>
            <a:pPr marL="295275" lvl="0" indent="-206375">
              <a:spcBef>
                <a:spcPct val="20000"/>
              </a:spcBef>
              <a:buClr>
                <a:prstClr val="black"/>
              </a:buClr>
              <a:buFont typeface="Arial" pitchFamily="34" charset="0"/>
              <a:buChar char="•"/>
              <a:defRPr/>
            </a:pPr>
            <a:r>
              <a:rPr lang="en-US" sz="2000" dirty="0">
                <a:solidFill>
                  <a:prstClr val="black"/>
                </a:solidFill>
              </a:rPr>
              <a:t>On August 7, 2007, the Federal Open Market Committee decided to make no change in its interest rate policy.</a:t>
            </a:r>
          </a:p>
          <a:p>
            <a:pPr marL="295275" lvl="0" indent="-206375">
              <a:spcBef>
                <a:spcPct val="20000"/>
              </a:spcBef>
              <a:buClr>
                <a:prstClr val="black"/>
              </a:buClr>
              <a:buFont typeface="Arial" pitchFamily="34" charset="0"/>
              <a:buChar char="•"/>
              <a:defRPr/>
            </a:pPr>
            <a:endParaRPr lang="en-US" sz="800" dirty="0">
              <a:solidFill>
                <a:prstClr val="black"/>
              </a:solidFill>
            </a:endParaRPr>
          </a:p>
          <a:p>
            <a:pPr marL="295275" lvl="0" indent="-206375">
              <a:spcBef>
                <a:spcPct val="20000"/>
              </a:spcBef>
              <a:buClr>
                <a:prstClr val="black"/>
              </a:buClr>
              <a:buFont typeface="Arial" pitchFamily="34" charset="0"/>
              <a:buChar char="•"/>
              <a:defRPr/>
            </a:pPr>
            <a:r>
              <a:rPr lang="en-US" sz="2000" dirty="0">
                <a:solidFill>
                  <a:prstClr val="black"/>
                </a:solidFill>
              </a:rPr>
              <a:t>On September 18, the Fed cut the target federal funds rate “to help forestall some of the adverse effects on the broader economy that might otherwise arise from the disruptions in financial markets.” </a:t>
            </a:r>
          </a:p>
          <a:p>
            <a:pPr marL="295275" lvl="0" indent="-206375">
              <a:spcBef>
                <a:spcPct val="20000"/>
              </a:spcBef>
              <a:buClr>
                <a:prstClr val="black"/>
              </a:buClr>
              <a:buFont typeface="Arial" pitchFamily="34" charset="0"/>
              <a:buChar char="•"/>
              <a:defRPr/>
            </a:pPr>
            <a:endParaRPr lang="en-US" sz="800" dirty="0">
              <a:solidFill>
                <a:prstClr val="black"/>
              </a:solidFill>
            </a:endParaRPr>
          </a:p>
          <a:p>
            <a:pPr marL="295275" lvl="0" indent="-206375">
              <a:spcBef>
                <a:spcPct val="20000"/>
              </a:spcBef>
              <a:buClr>
                <a:prstClr val="black"/>
              </a:buClr>
              <a:buFont typeface="Arial" pitchFamily="34" charset="0"/>
              <a:buChar char="•"/>
              <a:defRPr/>
            </a:pPr>
            <a:r>
              <a:rPr lang="en-US" sz="2000" dirty="0">
                <a:solidFill>
                  <a:prstClr val="black"/>
                </a:solidFill>
              </a:rPr>
              <a:t>This was a reversal of previous policy.  Previously the Fed had generally been raising rates, not reducing them, out of concern that inflation might become a problem.</a:t>
            </a:r>
          </a:p>
          <a:p>
            <a:pPr marL="295275" lvl="0" indent="-206375">
              <a:spcBef>
                <a:spcPct val="20000"/>
              </a:spcBef>
              <a:buClr>
                <a:prstClr val="black"/>
              </a:buClr>
              <a:buFont typeface="Arial" pitchFamily="34" charset="0"/>
              <a:buChar char="•"/>
              <a:defRPr/>
            </a:pPr>
            <a:endParaRPr lang="en-US" sz="800" dirty="0">
              <a:solidFill>
                <a:prstClr val="black"/>
              </a:solidFill>
            </a:endParaRPr>
          </a:p>
          <a:p>
            <a:pPr marL="295275" lvl="0" indent="-206375">
              <a:spcBef>
                <a:spcPct val="20000"/>
              </a:spcBef>
              <a:buClr>
                <a:prstClr val="black"/>
              </a:buClr>
              <a:buFont typeface="Arial" pitchFamily="34" charset="0"/>
              <a:buChar char="•"/>
              <a:defRPr/>
            </a:pPr>
            <a:r>
              <a:rPr lang="en-US" sz="2000" dirty="0">
                <a:solidFill>
                  <a:prstClr val="black"/>
                </a:solidFill>
              </a:rPr>
              <a:t>Starting in September 2007, fighting the financial crisis took priority.</a:t>
            </a:r>
          </a:p>
          <a:p>
            <a:endParaRPr lang="en-US" sz="2000" dirty="0"/>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pic>
        <p:nvPicPr>
          <p:cNvPr id="16" name="Picture 1" descr="Krug_AP_2e_Econ_31UN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0857" y="1974309"/>
            <a:ext cx="5881631" cy="357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09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Monetary Policy and Aggregate Demand</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846371" y="2302538"/>
            <a:ext cx="8932792" cy="2252924"/>
          </a:xfrm>
          <a:prstGeom prst="rect">
            <a:avLst/>
          </a:prstGeom>
          <a:noFill/>
        </p:spPr>
        <p:txBody>
          <a:bodyPr wrap="square" rtlCol="0">
            <a:spAutoFit/>
          </a:bodyPr>
          <a:lstStyle/>
          <a:p>
            <a:pPr marL="295275" lvl="0" indent="-206375" fontAlgn="base">
              <a:spcBef>
                <a:spcPct val="20000"/>
              </a:spcBef>
              <a:spcAft>
                <a:spcPct val="0"/>
              </a:spcAft>
              <a:buFont typeface="Arial" pitchFamily="34" charset="0"/>
              <a:buChar char="•"/>
            </a:pPr>
            <a:r>
              <a:rPr lang="en-US" sz="2600" b="1" dirty="0">
                <a:solidFill>
                  <a:prstClr val="black"/>
                </a:solidFill>
              </a:rPr>
              <a:t>Expansionary monetary policy</a:t>
            </a:r>
            <a:r>
              <a:rPr lang="en-US" sz="2600" dirty="0">
                <a:solidFill>
                  <a:prstClr val="black"/>
                </a:solidFill>
              </a:rPr>
              <a:t> is monetary policy that increases aggregate demand. </a:t>
            </a:r>
          </a:p>
          <a:p>
            <a:pPr marL="295275" lvl="0" indent="-206375" fontAlgn="base">
              <a:spcBef>
                <a:spcPct val="20000"/>
              </a:spcBef>
              <a:spcAft>
                <a:spcPct val="0"/>
              </a:spcAft>
              <a:buFont typeface="Arial" pitchFamily="34" charset="0"/>
              <a:buChar char="•"/>
            </a:pPr>
            <a:endParaRPr lang="en-US" sz="2600" dirty="0">
              <a:solidFill>
                <a:prstClr val="black"/>
              </a:solidFill>
            </a:endParaRPr>
          </a:p>
          <a:p>
            <a:pPr marL="295275" lvl="0" indent="-206375" fontAlgn="base">
              <a:spcBef>
                <a:spcPct val="20000"/>
              </a:spcBef>
              <a:spcAft>
                <a:spcPct val="0"/>
              </a:spcAft>
              <a:buFont typeface="Arial" pitchFamily="34" charset="0"/>
              <a:buChar char="•"/>
            </a:pPr>
            <a:r>
              <a:rPr lang="en-US" sz="2600" b="1" dirty="0" err="1">
                <a:solidFill>
                  <a:prstClr val="black"/>
                </a:solidFill>
              </a:rPr>
              <a:t>Contractionary</a:t>
            </a:r>
            <a:r>
              <a:rPr lang="en-US" sz="2600" b="1" dirty="0">
                <a:solidFill>
                  <a:prstClr val="black"/>
                </a:solidFill>
              </a:rPr>
              <a:t> monetary policy</a:t>
            </a:r>
            <a:r>
              <a:rPr lang="en-US" sz="2600" dirty="0">
                <a:solidFill>
                  <a:prstClr val="black"/>
                </a:solidFill>
              </a:rPr>
              <a:t> is monetary policy that reduces aggregate demand.</a:t>
            </a:r>
            <a:endParaRPr lang="en-US" sz="2600" b="1" dirty="0">
              <a:solidFill>
                <a:prstClr val="black"/>
              </a:solidFill>
            </a:endParaRP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42968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Expansionary and </a:t>
            </a:r>
            <a:r>
              <a:rPr lang="en-US" sz="3200" dirty="0" err="1"/>
              <a:t>Contractionary</a:t>
            </a:r>
            <a:r>
              <a:rPr lang="en-US" sz="3200" dirty="0"/>
              <a:t> Monetary Policy</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pic>
        <p:nvPicPr>
          <p:cNvPr id="12" name="Picture 1" descr="Krug_AP_2e_Econ_fig_31_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8616" y="1974358"/>
            <a:ext cx="9687261" cy="344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40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Monetary Policy and Aggregate Demand</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34" name="Rectangle 39"/>
          <p:cNvSpPr>
            <a:spLocks noChangeArrowheads="1"/>
          </p:cNvSpPr>
          <p:nvPr/>
        </p:nvSpPr>
        <p:spPr bwMode="auto">
          <a:xfrm>
            <a:off x="8387339" y="5462588"/>
            <a:ext cx="222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AD</a:t>
            </a:r>
            <a:endParaRPr lang="en-US" sz="1400" b="1">
              <a:ea typeface="MS PGothic" pitchFamily="34" charset="-128"/>
            </a:endParaRPr>
          </a:p>
        </p:txBody>
      </p:sp>
      <p:sp>
        <p:nvSpPr>
          <p:cNvPr id="35" name="Rectangle 40"/>
          <p:cNvSpPr>
            <a:spLocks noChangeArrowheads="1"/>
          </p:cNvSpPr>
          <p:nvPr/>
        </p:nvSpPr>
        <p:spPr bwMode="auto">
          <a:xfrm>
            <a:off x="8606414" y="5548313"/>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1</a:t>
            </a:r>
            <a:endParaRPr lang="en-US" sz="1400" b="1">
              <a:ea typeface="MS PGothic" pitchFamily="34" charset="-128"/>
            </a:endParaRPr>
          </a:p>
        </p:txBody>
      </p:sp>
      <p:sp>
        <p:nvSpPr>
          <p:cNvPr id="36" name="Rectangle 43"/>
          <p:cNvSpPr>
            <a:spLocks noChangeArrowheads="1"/>
          </p:cNvSpPr>
          <p:nvPr/>
        </p:nvSpPr>
        <p:spPr bwMode="auto">
          <a:xfrm>
            <a:off x="3694689" y="5459413"/>
            <a:ext cx="22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AD</a:t>
            </a:r>
            <a:endParaRPr lang="en-US" sz="1400" b="1">
              <a:ea typeface="MS PGothic" pitchFamily="34" charset="-128"/>
            </a:endParaRPr>
          </a:p>
        </p:txBody>
      </p:sp>
      <p:sp>
        <p:nvSpPr>
          <p:cNvPr id="37" name="Rectangle 44"/>
          <p:cNvSpPr>
            <a:spLocks noChangeArrowheads="1"/>
          </p:cNvSpPr>
          <p:nvPr/>
        </p:nvSpPr>
        <p:spPr bwMode="auto">
          <a:xfrm>
            <a:off x="3913764" y="5557838"/>
            <a:ext cx="904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1</a:t>
            </a:r>
            <a:endParaRPr lang="en-US" sz="1400" b="1">
              <a:ea typeface="MS PGothic" pitchFamily="34" charset="-128"/>
            </a:endParaRPr>
          </a:p>
        </p:txBody>
      </p:sp>
      <p:sp>
        <p:nvSpPr>
          <p:cNvPr id="38" name="Freeform 82"/>
          <p:cNvSpPr>
            <a:spLocks/>
          </p:cNvSpPr>
          <p:nvPr/>
        </p:nvSpPr>
        <p:spPr bwMode="auto">
          <a:xfrm>
            <a:off x="1999239" y="2860675"/>
            <a:ext cx="2868613" cy="3043238"/>
          </a:xfrm>
          <a:custGeom>
            <a:avLst/>
            <a:gdLst>
              <a:gd name="T0" fmla="*/ 2147483647 w 1587"/>
              <a:gd name="T1" fmla="*/ 2147483647 h 1416"/>
              <a:gd name="T2" fmla="*/ 0 w 1587"/>
              <a:gd name="T3" fmla="*/ 2147483647 h 1416"/>
              <a:gd name="T4" fmla="*/ 0 w 1587"/>
              <a:gd name="T5" fmla="*/ 0 h 1416"/>
              <a:gd name="T6" fmla="*/ 0 60000 65536"/>
              <a:gd name="T7" fmla="*/ 0 60000 65536"/>
              <a:gd name="T8" fmla="*/ 0 60000 65536"/>
              <a:gd name="T9" fmla="*/ 0 w 1587"/>
              <a:gd name="T10" fmla="*/ 0 h 1416"/>
              <a:gd name="T11" fmla="*/ 1587 w 1587"/>
              <a:gd name="T12" fmla="*/ 1416 h 1416"/>
            </a:gdLst>
            <a:ahLst/>
            <a:cxnLst>
              <a:cxn ang="T6">
                <a:pos x="T0" y="T1"/>
              </a:cxn>
              <a:cxn ang="T7">
                <a:pos x="T2" y="T3"/>
              </a:cxn>
              <a:cxn ang="T8">
                <a:pos x="T4" y="T5"/>
              </a:cxn>
            </a:cxnLst>
            <a:rect l="T9" t="T10" r="T11" b="T12"/>
            <a:pathLst>
              <a:path w="1587" h="1416">
                <a:moveTo>
                  <a:pt x="1587" y="1416"/>
                </a:moveTo>
                <a:lnTo>
                  <a:pt x="0" y="1416"/>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Rectangle 37"/>
          <p:cNvSpPr>
            <a:spLocks noChangeArrowheads="1"/>
          </p:cNvSpPr>
          <p:nvPr/>
        </p:nvSpPr>
        <p:spPr bwMode="auto">
          <a:xfrm>
            <a:off x="4493202" y="5454650"/>
            <a:ext cx="222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AD</a:t>
            </a:r>
            <a:endParaRPr lang="en-US" sz="1400" b="1">
              <a:ea typeface="MS PGothic" pitchFamily="34" charset="-128"/>
            </a:endParaRPr>
          </a:p>
        </p:txBody>
      </p:sp>
      <p:sp>
        <p:nvSpPr>
          <p:cNvPr id="40" name="Rectangle 38"/>
          <p:cNvSpPr>
            <a:spLocks noChangeArrowheads="1"/>
          </p:cNvSpPr>
          <p:nvPr/>
        </p:nvSpPr>
        <p:spPr bwMode="auto">
          <a:xfrm>
            <a:off x="4712277" y="5551488"/>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2</a:t>
            </a:r>
            <a:endParaRPr lang="en-US" sz="1400" b="1">
              <a:ea typeface="MS PGothic" pitchFamily="34" charset="-128"/>
            </a:endParaRPr>
          </a:p>
        </p:txBody>
      </p:sp>
      <p:sp>
        <p:nvSpPr>
          <p:cNvPr id="41" name="Line 83"/>
          <p:cNvSpPr>
            <a:spLocks noChangeShapeType="1"/>
          </p:cNvSpPr>
          <p:nvPr/>
        </p:nvSpPr>
        <p:spPr bwMode="auto">
          <a:xfrm>
            <a:off x="3062864" y="4379913"/>
            <a:ext cx="528638" cy="1587"/>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2" name="Line 87"/>
          <p:cNvSpPr>
            <a:spLocks noChangeShapeType="1"/>
          </p:cNvSpPr>
          <p:nvPr/>
        </p:nvSpPr>
        <p:spPr bwMode="auto">
          <a:xfrm flipH="1" flipV="1">
            <a:off x="2858077" y="3068638"/>
            <a:ext cx="1641475" cy="2393950"/>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3" name="Line 88"/>
          <p:cNvSpPr>
            <a:spLocks noChangeShapeType="1"/>
          </p:cNvSpPr>
          <p:nvPr/>
        </p:nvSpPr>
        <p:spPr bwMode="auto">
          <a:xfrm flipH="1" flipV="1">
            <a:off x="2067502" y="3065463"/>
            <a:ext cx="1643062" cy="2392362"/>
          </a:xfrm>
          <a:prstGeom prst="line">
            <a:avLst/>
          </a:prstGeom>
          <a:noFill/>
          <a:ln w="38100">
            <a:solidFill>
              <a:srgbClr val="AEC5E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4" name="Line 89"/>
          <p:cNvSpPr>
            <a:spLocks noChangeShapeType="1"/>
          </p:cNvSpPr>
          <p:nvPr/>
        </p:nvSpPr>
        <p:spPr bwMode="auto">
          <a:xfrm flipH="1" flipV="1">
            <a:off x="6766502" y="3062288"/>
            <a:ext cx="1647825" cy="2392362"/>
          </a:xfrm>
          <a:prstGeom prst="line">
            <a:avLst/>
          </a:prstGeom>
          <a:noFill/>
          <a:ln w="38100">
            <a:solidFill>
              <a:srgbClr val="AEC5E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5" name="Rectangle 41"/>
          <p:cNvSpPr>
            <a:spLocks noChangeArrowheads="1"/>
          </p:cNvSpPr>
          <p:nvPr/>
        </p:nvSpPr>
        <p:spPr bwMode="auto">
          <a:xfrm>
            <a:off x="7614227" y="5462588"/>
            <a:ext cx="222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AD</a:t>
            </a:r>
            <a:endParaRPr lang="en-US" sz="1400" b="1">
              <a:ea typeface="MS PGothic" pitchFamily="34" charset="-128"/>
            </a:endParaRPr>
          </a:p>
        </p:txBody>
      </p:sp>
      <p:sp>
        <p:nvSpPr>
          <p:cNvPr id="46" name="Rectangle 42"/>
          <p:cNvSpPr>
            <a:spLocks noChangeArrowheads="1"/>
          </p:cNvSpPr>
          <p:nvPr/>
        </p:nvSpPr>
        <p:spPr bwMode="auto">
          <a:xfrm>
            <a:off x="7830127" y="5548313"/>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ea typeface="MS PGothic" pitchFamily="34" charset="-128"/>
              </a:rPr>
              <a:t>3</a:t>
            </a:r>
            <a:endParaRPr lang="en-US" sz="1400" b="1">
              <a:ea typeface="MS PGothic" pitchFamily="34" charset="-128"/>
            </a:endParaRPr>
          </a:p>
        </p:txBody>
      </p:sp>
      <p:sp>
        <p:nvSpPr>
          <p:cNvPr id="47" name="Line 85"/>
          <p:cNvSpPr>
            <a:spLocks noChangeShapeType="1"/>
          </p:cNvSpPr>
          <p:nvPr/>
        </p:nvSpPr>
        <p:spPr bwMode="auto">
          <a:xfrm flipH="1">
            <a:off x="7284027" y="4722813"/>
            <a:ext cx="525462" cy="3175"/>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 name="Line 90"/>
          <p:cNvSpPr>
            <a:spLocks noChangeShapeType="1"/>
          </p:cNvSpPr>
          <p:nvPr/>
        </p:nvSpPr>
        <p:spPr bwMode="auto">
          <a:xfrm flipH="1" flipV="1">
            <a:off x="5985452" y="3062288"/>
            <a:ext cx="1643062" cy="2397125"/>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9" name="Freeform 91"/>
          <p:cNvSpPr>
            <a:spLocks/>
          </p:cNvSpPr>
          <p:nvPr/>
        </p:nvSpPr>
        <p:spPr bwMode="auto">
          <a:xfrm>
            <a:off x="5915602" y="2857500"/>
            <a:ext cx="2871787" cy="3043238"/>
          </a:xfrm>
          <a:custGeom>
            <a:avLst/>
            <a:gdLst>
              <a:gd name="T0" fmla="*/ 2147483647 w 1588"/>
              <a:gd name="T1" fmla="*/ 2147483647 h 1416"/>
              <a:gd name="T2" fmla="*/ 0 w 1588"/>
              <a:gd name="T3" fmla="*/ 2147483647 h 1416"/>
              <a:gd name="T4" fmla="*/ 0 w 1588"/>
              <a:gd name="T5" fmla="*/ 0 h 1416"/>
              <a:gd name="T6" fmla="*/ 0 60000 65536"/>
              <a:gd name="T7" fmla="*/ 0 60000 65536"/>
              <a:gd name="T8" fmla="*/ 0 60000 65536"/>
              <a:gd name="T9" fmla="*/ 0 w 1588"/>
              <a:gd name="T10" fmla="*/ 0 h 1416"/>
              <a:gd name="T11" fmla="*/ 1588 w 1588"/>
              <a:gd name="T12" fmla="*/ 1416 h 1416"/>
            </a:gdLst>
            <a:ahLst/>
            <a:cxnLst>
              <a:cxn ang="T6">
                <a:pos x="T0" y="T1"/>
              </a:cxn>
              <a:cxn ang="T7">
                <a:pos x="T2" y="T3"/>
              </a:cxn>
              <a:cxn ang="T8">
                <a:pos x="T4" y="T5"/>
              </a:cxn>
            </a:cxnLst>
            <a:rect l="T9" t="T10" r="T11" b="T12"/>
            <a:pathLst>
              <a:path w="1588" h="1416">
                <a:moveTo>
                  <a:pt x="1588" y="1416"/>
                </a:moveTo>
                <a:lnTo>
                  <a:pt x="0" y="1416"/>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Rectangle 19"/>
          <p:cNvSpPr>
            <a:spLocks noChangeArrowheads="1"/>
          </p:cNvSpPr>
          <p:nvPr/>
        </p:nvSpPr>
        <p:spPr bwMode="auto">
          <a:xfrm>
            <a:off x="4351914" y="5907088"/>
            <a:ext cx="1027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ea typeface="MS PGothic" pitchFamily="34" charset="-128"/>
              </a:rPr>
              <a:t>Real GDP</a:t>
            </a:r>
          </a:p>
        </p:txBody>
      </p:sp>
      <p:sp>
        <p:nvSpPr>
          <p:cNvPr id="51" name="Rectangle 20"/>
          <p:cNvSpPr>
            <a:spLocks noChangeArrowheads="1"/>
          </p:cNvSpPr>
          <p:nvPr/>
        </p:nvSpPr>
        <p:spPr bwMode="auto">
          <a:xfrm>
            <a:off x="8285739" y="5894388"/>
            <a:ext cx="1028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ea typeface="MS PGothic" pitchFamily="34" charset="-128"/>
              </a:rPr>
              <a:t>Real GDP</a:t>
            </a:r>
          </a:p>
        </p:txBody>
      </p:sp>
      <p:sp>
        <p:nvSpPr>
          <p:cNvPr id="52" name="Rectangle 21"/>
          <p:cNvSpPr>
            <a:spLocks noChangeArrowheads="1"/>
          </p:cNvSpPr>
          <p:nvPr/>
        </p:nvSpPr>
        <p:spPr bwMode="auto">
          <a:xfrm>
            <a:off x="5290127" y="224155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ea typeface="MS PGothic" pitchFamily="34" charset="-128"/>
              </a:rPr>
              <a:t>Aggregate price level</a:t>
            </a:r>
          </a:p>
        </p:txBody>
      </p:sp>
      <p:sp>
        <p:nvSpPr>
          <p:cNvPr id="53" name="Rectangle 22"/>
          <p:cNvSpPr>
            <a:spLocks noChangeArrowheads="1"/>
          </p:cNvSpPr>
          <p:nvPr/>
        </p:nvSpPr>
        <p:spPr bwMode="auto">
          <a:xfrm>
            <a:off x="1927802" y="1662113"/>
            <a:ext cx="3040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ea typeface="MS PGothic" pitchFamily="34" charset="-128"/>
              </a:rPr>
              <a:t>(a) Expansionary Monetary Policy</a:t>
            </a:r>
          </a:p>
        </p:txBody>
      </p:sp>
      <p:sp>
        <p:nvSpPr>
          <p:cNvPr id="54" name="Rectangle 23"/>
          <p:cNvSpPr>
            <a:spLocks noChangeArrowheads="1"/>
          </p:cNvSpPr>
          <p:nvPr/>
        </p:nvSpPr>
        <p:spPr bwMode="auto">
          <a:xfrm>
            <a:off x="5856864" y="1657350"/>
            <a:ext cx="3176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ea typeface="MS PGothic" pitchFamily="34" charset="-128"/>
              </a:rPr>
              <a:t>(b) Contractionary Monetary Policy</a:t>
            </a:r>
          </a:p>
        </p:txBody>
      </p:sp>
      <p:sp>
        <p:nvSpPr>
          <p:cNvPr id="55" name="Rectangle 24"/>
          <p:cNvSpPr>
            <a:spLocks noChangeArrowheads="1"/>
          </p:cNvSpPr>
          <p:nvPr/>
        </p:nvSpPr>
        <p:spPr bwMode="auto">
          <a:xfrm>
            <a:off x="1370589" y="2241550"/>
            <a:ext cx="1295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dirty="0">
                <a:ea typeface="MS PGothic" pitchFamily="34" charset="-128"/>
              </a:rPr>
              <a:t>Aggregate price level</a:t>
            </a:r>
          </a:p>
        </p:txBody>
      </p:sp>
      <p:sp>
        <p:nvSpPr>
          <p:cNvPr id="30" name="TextBox 29"/>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31</a:t>
            </a:r>
          </a:p>
        </p:txBody>
      </p:sp>
    </p:spTree>
    <p:extLst>
      <p:ext uri="{BB962C8B-B14F-4D97-AF65-F5344CB8AC3E}">
        <p14:creationId xmlns:p14="http://schemas.microsoft.com/office/powerpoint/2010/main" val="142968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animBg="1"/>
      <p:bldP spid="42" grpId="0" animBg="1"/>
      <p:bldP spid="45" grpId="0"/>
      <p:bldP spid="46" grpId="0"/>
      <p:bldP spid="47" grpId="0" animBg="1"/>
      <p:bldP spid="4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941</Words>
  <Application>Microsoft Macintosh PowerPoint</Application>
  <PresentationFormat>Widescreen</PresentationFormat>
  <Paragraphs>271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ＭＳ Ｐゴシック</vt:lpstr>
      <vt:lpstr>Arial</vt:lpstr>
      <vt:lpstr>Arial Rounded MT Bold</vt:lpstr>
      <vt:lpstr>Calibri</vt:lpstr>
      <vt:lpstr>Calibri Light</vt:lpstr>
      <vt:lpstr>Candara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18</cp:revision>
  <dcterms:created xsi:type="dcterms:W3CDTF">2015-01-29T01:02:02Z</dcterms:created>
  <dcterms:modified xsi:type="dcterms:W3CDTF">2019-07-22T14:43:34Z</dcterms:modified>
</cp:coreProperties>
</file>