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4" r:id="rId4"/>
    <p:sldId id="263" r:id="rId5"/>
    <p:sldId id="262" r:id="rId6"/>
    <p:sldId id="260" r:id="rId7"/>
    <p:sldId id="266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70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6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2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4/8/19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4/8/19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4/8/19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AE4F-E05A-4880-B62A-C2AA411592DC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284480"/>
            <a:ext cx="11572240" cy="63398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10160" y="1076960"/>
            <a:ext cx="4124960" cy="468376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What You Will Learn in this Module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5314" y="635516"/>
            <a:ext cx="6967891" cy="740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540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Identify the effects of an inappropriate monetary policy</a:t>
            </a:r>
          </a:p>
          <a:p>
            <a:pPr marL="457200" lvl="0" indent="-3540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Explain the concept of monetary neutrality and its relationship to 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the long-term 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economic effects 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of monetary policy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32</a:t>
            </a:r>
          </a:p>
        </p:txBody>
      </p:sp>
      <p:pic>
        <p:nvPicPr>
          <p:cNvPr id="12" name="Picture 1" descr="Krug_AP_2e_Econ_MO3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836" y="2151530"/>
            <a:ext cx="4490901" cy="375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1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Money, Output, and Prices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2414" y="2164038"/>
            <a:ext cx="10553463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063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Because of its expansionary and </a:t>
            </a:r>
            <a:r>
              <a:rPr lang="en-US" sz="2600" dirty="0" err="1">
                <a:solidFill>
                  <a:prstClr val="black"/>
                </a:solidFill>
              </a:rPr>
              <a:t>contractionary</a:t>
            </a:r>
            <a:r>
              <a:rPr lang="en-US" sz="2600" dirty="0">
                <a:solidFill>
                  <a:prstClr val="black"/>
                </a:solidFill>
              </a:rPr>
              <a:t> effects, monetary policy is generally the policy tool of choice to help stabilize the economy. </a:t>
            </a:r>
          </a:p>
          <a:p>
            <a:pPr marL="295275" lvl="0" indent="-2063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  <a:p>
            <a:pPr marL="295275" lvl="0" indent="-206375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 economy is self-correcting in the long run: a demand shock has only a temporary effect on aggregate output.</a:t>
            </a:r>
            <a:endParaRPr lang="en-US" sz="2600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32</a:t>
            </a:r>
          </a:p>
        </p:txBody>
      </p:sp>
    </p:spTree>
    <p:extLst>
      <p:ext uri="{BB962C8B-B14F-4D97-AF65-F5344CB8AC3E}">
        <p14:creationId xmlns:p14="http://schemas.microsoft.com/office/powerpoint/2010/main" val="162951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Short-Run and Long-Run Effects of an Increase in the Money Supply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176348" y="2904921"/>
            <a:ext cx="968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S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273186" y="2904921"/>
            <a:ext cx="1158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R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822461" y="3295446"/>
            <a:ext cx="984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S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917711" y="3295446"/>
            <a:ext cx="1158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R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8027248" y="3295446"/>
            <a:ext cx="222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AS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8244736" y="3385933"/>
            <a:ext cx="103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368186" y="2466771"/>
            <a:ext cx="85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L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5460261" y="2466771"/>
            <a:ext cx="1158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R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5568211" y="2466771"/>
            <a:ext cx="222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AS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5574561" y="2695371"/>
            <a:ext cx="1587" cy="2887662"/>
          </a:xfrm>
          <a:prstGeom prst="line">
            <a:avLst/>
          </a:prstGeom>
          <a:noFill/>
          <a:ln w="38100">
            <a:solidFill>
              <a:srgbClr val="F794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H="1" flipV="1">
            <a:off x="3772748" y="3170033"/>
            <a:ext cx="2139950" cy="1911350"/>
          </a:xfrm>
          <a:prstGeom prst="line">
            <a:avLst/>
          </a:prstGeom>
          <a:noFill/>
          <a:ln w="38100">
            <a:solidFill>
              <a:srgbClr val="AEC5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flipV="1">
            <a:off x="4836373" y="3476421"/>
            <a:ext cx="2963863" cy="1739900"/>
          </a:xfrm>
          <a:prstGeom prst="line">
            <a:avLst/>
          </a:prstGeom>
          <a:noFill/>
          <a:ln w="38100">
            <a:solidFill>
              <a:srgbClr val="FAC0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5"/>
          <p:cNvSpPr>
            <a:spLocks/>
          </p:cNvSpPr>
          <p:nvPr/>
        </p:nvSpPr>
        <p:spPr bwMode="auto">
          <a:xfrm>
            <a:off x="3271098" y="1685721"/>
            <a:ext cx="5449888" cy="3897312"/>
          </a:xfrm>
          <a:custGeom>
            <a:avLst/>
            <a:gdLst>
              <a:gd name="T0" fmla="*/ 2147483647 w 2615"/>
              <a:gd name="T1" fmla="*/ 2147483647 h 2036"/>
              <a:gd name="T2" fmla="*/ 0 w 2615"/>
              <a:gd name="T3" fmla="*/ 2147483647 h 2036"/>
              <a:gd name="T4" fmla="*/ 0 w 2615"/>
              <a:gd name="T5" fmla="*/ 0 h 2036"/>
              <a:gd name="T6" fmla="*/ 0 60000 65536"/>
              <a:gd name="T7" fmla="*/ 0 60000 65536"/>
              <a:gd name="T8" fmla="*/ 0 60000 65536"/>
              <a:gd name="T9" fmla="*/ 0 w 2615"/>
              <a:gd name="T10" fmla="*/ 0 h 2036"/>
              <a:gd name="T11" fmla="*/ 2615 w 2615"/>
              <a:gd name="T12" fmla="*/ 2036 h 20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5" h="2036">
                <a:moveTo>
                  <a:pt x="2615" y="2036"/>
                </a:moveTo>
                <a:lnTo>
                  <a:pt x="0" y="2036"/>
                </a:lnTo>
                <a:lnTo>
                  <a:pt x="0" y="0"/>
                </a:ln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5492011" y="5595733"/>
            <a:ext cx="107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Y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5598373" y="5686221"/>
            <a:ext cx="104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V="1">
            <a:off x="5574561" y="5852908"/>
            <a:ext cx="1587" cy="19050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9"/>
          <p:cNvSpPr>
            <a:spLocks/>
          </p:cNvSpPr>
          <p:nvPr/>
        </p:nvSpPr>
        <p:spPr bwMode="auto">
          <a:xfrm>
            <a:off x="5095136" y="6006896"/>
            <a:ext cx="1649412" cy="395287"/>
          </a:xfrm>
          <a:custGeom>
            <a:avLst/>
            <a:gdLst>
              <a:gd name="T0" fmla="*/ 155 w 155"/>
              <a:gd name="T1" fmla="*/ 75 h 94"/>
              <a:gd name="T2" fmla="*/ 138 w 155"/>
              <a:gd name="T3" fmla="*/ 94 h 94"/>
              <a:gd name="T4" fmla="*/ 17 w 155"/>
              <a:gd name="T5" fmla="*/ 94 h 94"/>
              <a:gd name="T6" fmla="*/ 0 w 155"/>
              <a:gd name="T7" fmla="*/ 75 h 94"/>
              <a:gd name="T8" fmla="*/ 0 w 155"/>
              <a:gd name="T9" fmla="*/ 19 h 94"/>
              <a:gd name="T10" fmla="*/ 17 w 155"/>
              <a:gd name="T11" fmla="*/ 0 h 94"/>
              <a:gd name="T12" fmla="*/ 138 w 155"/>
              <a:gd name="T13" fmla="*/ 0 h 94"/>
              <a:gd name="T14" fmla="*/ 155 w 155"/>
              <a:gd name="T15" fmla="*/ 19 h 94"/>
              <a:gd name="T16" fmla="*/ 155 w 155"/>
              <a:gd name="T17" fmla="*/ 75 h 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5"/>
              <a:gd name="T28" fmla="*/ 0 h 94"/>
              <a:gd name="T29" fmla="*/ 155 w 155"/>
              <a:gd name="T30" fmla="*/ 94 h 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5" h="94">
                <a:moveTo>
                  <a:pt x="155" y="75"/>
                </a:moveTo>
                <a:cubicBezTo>
                  <a:pt x="155" y="86"/>
                  <a:pt x="148" y="94"/>
                  <a:pt x="138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7" y="94"/>
                  <a:pt x="0" y="86"/>
                  <a:pt x="0" y="75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7" y="0"/>
                  <a:pt x="17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8" y="0"/>
                  <a:pt x="155" y="9"/>
                  <a:pt x="155" y="19"/>
                </a:cubicBezTo>
                <a:lnTo>
                  <a:pt x="155" y="75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5379298" y="4867071"/>
            <a:ext cx="1000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E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5476136" y="4959146"/>
            <a:ext cx="104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3010748" y="4728958"/>
            <a:ext cx="1095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P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3115523" y="4817858"/>
            <a:ext cx="1047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>
            <a:off x="5696798" y="5708446"/>
            <a:ext cx="231775" cy="1587"/>
          </a:xfrm>
          <a:prstGeom prst="line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27"/>
          <p:cNvSpPr>
            <a:spLocks/>
          </p:cNvSpPr>
          <p:nvPr/>
        </p:nvSpPr>
        <p:spPr bwMode="auto">
          <a:xfrm>
            <a:off x="5904761" y="5681458"/>
            <a:ext cx="88900" cy="55563"/>
          </a:xfrm>
          <a:custGeom>
            <a:avLst/>
            <a:gdLst>
              <a:gd name="T0" fmla="*/ 96579972 w 18"/>
              <a:gd name="T1" fmla="*/ 127327245 h 12"/>
              <a:gd name="T2" fmla="*/ 0 w 18"/>
              <a:gd name="T3" fmla="*/ 21220436 h 12"/>
              <a:gd name="T4" fmla="*/ 0 w 18"/>
              <a:gd name="T5" fmla="*/ 0 h 12"/>
              <a:gd name="T6" fmla="*/ 217306172 w 18"/>
              <a:gd name="T7" fmla="*/ 84886373 h 12"/>
              <a:gd name="T8" fmla="*/ 434607406 w 18"/>
              <a:gd name="T9" fmla="*/ 127327245 h 12"/>
              <a:gd name="T10" fmla="*/ 217306172 w 18"/>
              <a:gd name="T11" fmla="*/ 169768116 h 12"/>
              <a:gd name="T12" fmla="*/ 0 w 18"/>
              <a:gd name="T13" fmla="*/ 254654490 h 12"/>
              <a:gd name="T14" fmla="*/ 0 w 18"/>
              <a:gd name="T15" fmla="*/ 233434054 h 12"/>
              <a:gd name="T16" fmla="*/ 96579972 w 18"/>
              <a:gd name="T17" fmla="*/ 127327245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12"/>
              <a:gd name="T29" fmla="*/ 18 w 18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12">
                <a:moveTo>
                  <a:pt x="4" y="6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9" y="4"/>
                  <a:pt x="9" y="4"/>
                  <a:pt x="9" y="4"/>
                </a:cubicBezTo>
                <a:cubicBezTo>
                  <a:pt x="12" y="5"/>
                  <a:pt x="15" y="5"/>
                  <a:pt x="18" y="6"/>
                </a:cubicBezTo>
                <a:cubicBezTo>
                  <a:pt x="15" y="7"/>
                  <a:pt x="12" y="7"/>
                  <a:pt x="9" y="8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1"/>
                  <a:pt x="0" y="11"/>
                  <a:pt x="0" y="11"/>
                </a:cubicBezTo>
                <a:lnTo>
                  <a:pt x="4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8"/>
          <p:cNvSpPr>
            <a:spLocks noChangeShapeType="1"/>
          </p:cNvSpPr>
          <p:nvPr/>
        </p:nvSpPr>
        <p:spPr bwMode="auto">
          <a:xfrm flipV="1">
            <a:off x="3083773" y="4624183"/>
            <a:ext cx="1588" cy="127000"/>
          </a:xfrm>
          <a:prstGeom prst="line">
            <a:avLst/>
          </a:prstGeom>
          <a:noFill/>
          <a:ln w="11176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Oval 29"/>
          <p:cNvSpPr>
            <a:spLocks noChangeArrowheads="1"/>
          </p:cNvSpPr>
          <p:nvPr/>
        </p:nvSpPr>
        <p:spPr bwMode="auto">
          <a:xfrm>
            <a:off x="5525348" y="4733721"/>
            <a:ext cx="100013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6061923" y="5121071"/>
            <a:ext cx="53975" cy="58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8" name="Rectangle 31"/>
          <p:cNvSpPr>
            <a:spLocks noChangeArrowheads="1"/>
          </p:cNvSpPr>
          <p:nvPr/>
        </p:nvSpPr>
        <p:spPr bwMode="auto">
          <a:xfrm>
            <a:off x="1928073" y="1452358"/>
            <a:ext cx="1385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>
                <a:ea typeface="MS PGothic" pitchFamily="34" charset="-128"/>
              </a:rPr>
              <a:t>Aggregate</a:t>
            </a:r>
          </a:p>
          <a:p>
            <a:pPr algn="ctr"/>
            <a:r>
              <a:rPr lang="en-US" sz="1600" b="1">
                <a:ea typeface="MS PGothic" pitchFamily="34" charset="-128"/>
              </a:rPr>
              <a:t>price level</a:t>
            </a:r>
          </a:p>
        </p:txBody>
      </p: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7998673" y="5676696"/>
            <a:ext cx="968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ea typeface="MS PGothic" pitchFamily="34" charset="-128"/>
              </a:rPr>
              <a:t>Real GDP</a:t>
            </a:r>
          </a:p>
        </p:txBody>
      </p:sp>
      <p:sp>
        <p:nvSpPr>
          <p:cNvPr id="40" name="Rectangle 33"/>
          <p:cNvSpPr>
            <a:spLocks noChangeArrowheads="1"/>
          </p:cNvSpPr>
          <p:nvPr/>
        </p:nvSpPr>
        <p:spPr bwMode="auto">
          <a:xfrm>
            <a:off x="5188798" y="6059283"/>
            <a:ext cx="14509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>
                <a:ea typeface="MS PGothic" pitchFamily="34" charset="-128"/>
              </a:rPr>
              <a:t>Potential output</a:t>
            </a:r>
          </a:p>
        </p:txBody>
      </p:sp>
      <p:grpSp>
        <p:nvGrpSpPr>
          <p:cNvPr id="41" name="Group 34"/>
          <p:cNvGrpSpPr>
            <a:grpSpLocks/>
          </p:cNvGrpSpPr>
          <p:nvPr/>
        </p:nvGrpSpPr>
        <p:grpSpPr bwMode="auto">
          <a:xfrm>
            <a:off x="3048848" y="2904921"/>
            <a:ext cx="6094413" cy="2628900"/>
            <a:chOff x="936" y="1316"/>
            <a:chExt cx="4432" cy="1912"/>
          </a:xfrm>
        </p:grpSpPr>
        <p:sp>
          <p:nvSpPr>
            <p:cNvPr id="42" name="Rectangle 35"/>
            <p:cNvSpPr>
              <a:spLocks noChangeArrowheads="1"/>
            </p:cNvSpPr>
            <p:nvPr/>
          </p:nvSpPr>
          <p:spPr bwMode="auto">
            <a:xfrm>
              <a:off x="4100" y="1316"/>
              <a:ext cx="16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MS PGothic" pitchFamily="34" charset="-128"/>
                </a:rPr>
                <a:t>AS</a:t>
              </a:r>
              <a:endParaRPr lang="en-US" sz="1600" b="1">
                <a:ea typeface="MS PGothic" pitchFamily="34" charset="-128"/>
              </a:endParaRPr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4257" y="1383"/>
              <a:ext cx="7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MS PGothic" pitchFamily="34" charset="-128"/>
                </a:rPr>
                <a:t>2</a:t>
              </a:r>
              <a:endParaRPr lang="en-US" sz="1600" b="1">
                <a:ea typeface="MS PGothic" pitchFamily="34" charset="-128"/>
              </a:endParaRPr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 flipH="1">
              <a:off x="3295" y="1919"/>
              <a:ext cx="639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3219" y="1890"/>
              <a:ext cx="103" cy="58"/>
            </a:xfrm>
            <a:custGeom>
              <a:avLst/>
              <a:gdLst>
                <a:gd name="T0" fmla="*/ 291 w 29"/>
                <a:gd name="T1" fmla="*/ 93 h 18"/>
                <a:gd name="T2" fmla="*/ 366 w 29"/>
                <a:gd name="T3" fmla="*/ 0 h 18"/>
                <a:gd name="T4" fmla="*/ 352 w 29"/>
                <a:gd name="T5" fmla="*/ 0 h 18"/>
                <a:gd name="T6" fmla="*/ 178 w 29"/>
                <a:gd name="T7" fmla="*/ 61 h 18"/>
                <a:gd name="T8" fmla="*/ 0 w 29"/>
                <a:gd name="T9" fmla="*/ 93 h 18"/>
                <a:gd name="T10" fmla="*/ 178 w 29"/>
                <a:gd name="T11" fmla="*/ 126 h 18"/>
                <a:gd name="T12" fmla="*/ 352 w 29"/>
                <a:gd name="T13" fmla="*/ 187 h 18"/>
                <a:gd name="T14" fmla="*/ 366 w 29"/>
                <a:gd name="T15" fmla="*/ 187 h 18"/>
                <a:gd name="T16" fmla="*/ 291 w 29"/>
                <a:gd name="T17" fmla="*/ 93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18"/>
                <a:gd name="T29" fmla="*/ 29 w 29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18">
                  <a:moveTo>
                    <a:pt x="23" y="9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9" y="7"/>
                    <a:pt x="4" y="8"/>
                    <a:pt x="0" y="9"/>
                  </a:cubicBezTo>
                  <a:cubicBezTo>
                    <a:pt x="4" y="10"/>
                    <a:pt x="9" y="11"/>
                    <a:pt x="14" y="12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18"/>
                    <a:pt x="29" y="18"/>
                    <a:pt x="29" y="18"/>
                  </a:cubicBezTo>
                  <a:lnTo>
                    <a:pt x="2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 flipV="1">
              <a:off x="1779" y="1456"/>
              <a:ext cx="2149" cy="1249"/>
            </a:xfrm>
            <a:prstGeom prst="line">
              <a:avLst/>
            </a:prstGeom>
            <a:noFill/>
            <a:ln w="38100">
              <a:solidFill>
                <a:srgbClr val="EE313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40"/>
            <p:cNvSpPr>
              <a:spLocks noChangeArrowheads="1"/>
            </p:cNvSpPr>
            <p:nvPr/>
          </p:nvSpPr>
          <p:spPr bwMode="auto">
            <a:xfrm>
              <a:off x="936" y="2002"/>
              <a:ext cx="79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MS PGothic" pitchFamily="34" charset="-128"/>
                </a:rPr>
                <a:t>P</a:t>
              </a:r>
              <a:endParaRPr lang="en-US" sz="1600" b="1">
                <a:ea typeface="MS PGothic" pitchFamily="34" charset="-128"/>
              </a:endParaRPr>
            </a:p>
          </p:txBody>
        </p:sp>
        <p:sp>
          <p:nvSpPr>
            <p:cNvPr id="48" name="Rectangle 41"/>
            <p:cNvSpPr>
              <a:spLocks noChangeArrowheads="1"/>
            </p:cNvSpPr>
            <p:nvPr/>
          </p:nvSpPr>
          <p:spPr bwMode="auto">
            <a:xfrm>
              <a:off x="1012" y="2068"/>
              <a:ext cx="7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MS PGothic" pitchFamily="34" charset="-128"/>
                </a:rPr>
                <a:t>3</a:t>
              </a:r>
              <a:endParaRPr lang="en-US" sz="1600" b="1">
                <a:ea typeface="MS PGothic" pitchFamily="34" charset="-128"/>
              </a:endParaRPr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 flipV="1">
              <a:off x="985" y="2206"/>
              <a:ext cx="1" cy="154"/>
            </a:xfrm>
            <a:prstGeom prst="line">
              <a:avLst/>
            </a:prstGeom>
            <a:noFill/>
            <a:ln w="17526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 flipH="1" flipV="1">
              <a:off x="3581" y="1919"/>
              <a:ext cx="282" cy="28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3888" y="2064"/>
              <a:ext cx="1440" cy="1159"/>
            </a:xfrm>
            <a:custGeom>
              <a:avLst/>
              <a:gdLst>
                <a:gd name="T0" fmla="*/ 332 w 332"/>
                <a:gd name="T1" fmla="*/ 266 h 288"/>
                <a:gd name="T2" fmla="*/ 314 w 332"/>
                <a:gd name="T3" fmla="*/ 288 h 288"/>
                <a:gd name="T4" fmla="*/ 18 w 332"/>
                <a:gd name="T5" fmla="*/ 288 h 288"/>
                <a:gd name="T6" fmla="*/ 0 w 332"/>
                <a:gd name="T7" fmla="*/ 266 h 288"/>
                <a:gd name="T8" fmla="*/ 0 w 332"/>
                <a:gd name="T9" fmla="*/ 23 h 288"/>
                <a:gd name="T10" fmla="*/ 18 w 332"/>
                <a:gd name="T11" fmla="*/ 0 h 288"/>
                <a:gd name="T12" fmla="*/ 314 w 332"/>
                <a:gd name="T13" fmla="*/ 0 h 288"/>
                <a:gd name="T14" fmla="*/ 332 w 332"/>
                <a:gd name="T15" fmla="*/ 23 h 288"/>
                <a:gd name="T16" fmla="*/ 332 w 332"/>
                <a:gd name="T17" fmla="*/ 266 h 2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2"/>
                <a:gd name="T28" fmla="*/ 0 h 288"/>
                <a:gd name="T29" fmla="*/ 332 w 332"/>
                <a:gd name="T30" fmla="*/ 288 h 2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2" h="288">
                  <a:moveTo>
                    <a:pt x="332" y="266"/>
                  </a:moveTo>
                  <a:cubicBezTo>
                    <a:pt x="332" y="278"/>
                    <a:pt x="324" y="288"/>
                    <a:pt x="314" y="288"/>
                  </a:cubicBezTo>
                  <a:cubicBezTo>
                    <a:pt x="18" y="288"/>
                    <a:pt x="18" y="288"/>
                    <a:pt x="18" y="288"/>
                  </a:cubicBezTo>
                  <a:cubicBezTo>
                    <a:pt x="8" y="288"/>
                    <a:pt x="0" y="278"/>
                    <a:pt x="0" y="26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8" y="0"/>
                    <a:pt x="18" y="0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324" y="0"/>
                    <a:pt x="332" y="10"/>
                    <a:pt x="332" y="23"/>
                  </a:cubicBezTo>
                  <a:lnTo>
                    <a:pt x="332" y="26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3832" y="2064"/>
              <a:ext cx="1536" cy="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ea typeface="MS PGothic" pitchFamily="34" charset="-128"/>
                </a:rPr>
                <a:t>. . . but the eventual</a:t>
              </a:r>
            </a:p>
            <a:p>
              <a:pPr algn="ctr"/>
              <a:r>
                <a:rPr lang="en-US" sz="1400">
                  <a:ea typeface="MS PGothic" pitchFamily="34" charset="-128"/>
                </a:rPr>
                <a:t>rise in nominal wages</a:t>
              </a:r>
            </a:p>
            <a:p>
              <a:pPr algn="ctr"/>
              <a:r>
                <a:rPr lang="en-US" sz="1400">
                  <a:ea typeface="MS PGothic" pitchFamily="34" charset="-128"/>
                </a:rPr>
                <a:t>leads to a fall in</a:t>
              </a:r>
            </a:p>
            <a:p>
              <a:pPr algn="ctr"/>
              <a:r>
                <a:rPr lang="en-US" sz="1400">
                  <a:ea typeface="MS PGothic" pitchFamily="34" charset="-128"/>
                </a:rPr>
                <a:t>short-run aggregate</a:t>
              </a:r>
            </a:p>
            <a:p>
              <a:pPr algn="ctr"/>
              <a:r>
                <a:rPr lang="en-US" sz="1400">
                  <a:ea typeface="MS PGothic" pitchFamily="34" charset="-128"/>
                </a:rPr>
                <a:t>supply and aggregate</a:t>
              </a:r>
            </a:p>
            <a:p>
              <a:pPr algn="ctr"/>
              <a:r>
                <a:rPr lang="en-US" sz="1400">
                  <a:ea typeface="MS PGothic" pitchFamily="34" charset="-128"/>
                </a:rPr>
                <a:t>output falls back to</a:t>
              </a:r>
            </a:p>
            <a:p>
              <a:pPr algn="ctr"/>
              <a:r>
                <a:rPr lang="en-US" sz="1400">
                  <a:ea typeface="MS PGothic" pitchFamily="34" charset="-128"/>
                </a:rPr>
                <a:t>potential output.</a:t>
              </a:r>
            </a:p>
          </p:txBody>
        </p:sp>
        <p:sp>
          <p:nvSpPr>
            <p:cNvPr id="53" name="Line 46"/>
            <p:cNvSpPr>
              <a:spLocks noChangeShapeType="1"/>
            </p:cNvSpPr>
            <p:nvPr/>
          </p:nvSpPr>
          <p:spPr bwMode="auto">
            <a:xfrm>
              <a:off x="1152" y="2112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Line 47"/>
          <p:cNvSpPr>
            <a:spLocks noChangeShapeType="1"/>
          </p:cNvSpPr>
          <p:nvPr/>
        </p:nvSpPr>
        <p:spPr bwMode="auto">
          <a:xfrm>
            <a:off x="3306023" y="4787696"/>
            <a:ext cx="22447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" name="Group 48"/>
          <p:cNvGrpSpPr>
            <a:grpSpLocks/>
          </p:cNvGrpSpPr>
          <p:nvPr/>
        </p:nvGrpSpPr>
        <p:grpSpPr bwMode="auto">
          <a:xfrm>
            <a:off x="3048848" y="1650796"/>
            <a:ext cx="3789363" cy="4281487"/>
            <a:chOff x="936" y="384"/>
            <a:chExt cx="2756" cy="3114"/>
          </a:xfrm>
        </p:grpSpPr>
        <p:sp>
          <p:nvSpPr>
            <p:cNvPr id="56" name="Line 49"/>
            <p:cNvSpPr>
              <a:spLocks noChangeShapeType="1"/>
            </p:cNvSpPr>
            <p:nvPr/>
          </p:nvSpPr>
          <p:spPr bwMode="auto">
            <a:xfrm>
              <a:off x="1891" y="1755"/>
              <a:ext cx="358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2220" y="1725"/>
              <a:ext cx="103" cy="59"/>
            </a:xfrm>
            <a:custGeom>
              <a:avLst/>
              <a:gdLst>
                <a:gd name="T0" fmla="*/ 75 w 29"/>
                <a:gd name="T1" fmla="*/ 98 h 18"/>
                <a:gd name="T2" fmla="*/ 0 w 29"/>
                <a:gd name="T3" fmla="*/ 0 h 18"/>
                <a:gd name="T4" fmla="*/ 14 w 29"/>
                <a:gd name="T5" fmla="*/ 0 h 18"/>
                <a:gd name="T6" fmla="*/ 188 w 29"/>
                <a:gd name="T7" fmla="*/ 66 h 18"/>
                <a:gd name="T8" fmla="*/ 366 w 29"/>
                <a:gd name="T9" fmla="*/ 98 h 18"/>
                <a:gd name="T10" fmla="*/ 188 w 29"/>
                <a:gd name="T11" fmla="*/ 128 h 18"/>
                <a:gd name="T12" fmla="*/ 14 w 29"/>
                <a:gd name="T13" fmla="*/ 193 h 18"/>
                <a:gd name="T14" fmla="*/ 0 w 29"/>
                <a:gd name="T15" fmla="*/ 193 h 18"/>
                <a:gd name="T16" fmla="*/ 75 w 29"/>
                <a:gd name="T17" fmla="*/ 98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18"/>
                <a:gd name="T29" fmla="*/ 29 w 29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18">
                  <a:moveTo>
                    <a:pt x="6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20" y="7"/>
                    <a:pt x="25" y="8"/>
                    <a:pt x="29" y="9"/>
                  </a:cubicBezTo>
                  <a:cubicBezTo>
                    <a:pt x="25" y="10"/>
                    <a:pt x="20" y="11"/>
                    <a:pt x="15" y="1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51"/>
            <p:cNvSpPr>
              <a:spLocks noChangeShapeType="1"/>
            </p:cNvSpPr>
            <p:nvPr/>
          </p:nvSpPr>
          <p:spPr bwMode="auto">
            <a:xfrm flipH="1" flipV="1">
              <a:off x="1915" y="1298"/>
              <a:ext cx="1548" cy="1404"/>
            </a:xfrm>
            <a:prstGeom prst="line">
              <a:avLst/>
            </a:prstGeom>
            <a:noFill/>
            <a:ln w="38100">
              <a:solidFill>
                <a:srgbClr val="3C5D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52"/>
            <p:cNvSpPr>
              <a:spLocks noChangeArrowheads="1"/>
            </p:cNvSpPr>
            <p:nvPr/>
          </p:nvSpPr>
          <p:spPr bwMode="auto">
            <a:xfrm>
              <a:off x="3124" y="3253"/>
              <a:ext cx="7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MS PGothic" pitchFamily="34" charset="-128"/>
                </a:rPr>
                <a:t>Y</a:t>
              </a:r>
              <a:endParaRPr lang="en-US" sz="1600" b="1">
                <a:ea typeface="MS PGothic" pitchFamily="34" charset="-128"/>
              </a:endParaRPr>
            </a:p>
          </p:txBody>
        </p:sp>
        <p:sp>
          <p:nvSpPr>
            <p:cNvPr id="60" name="Rectangle 53"/>
            <p:cNvSpPr>
              <a:spLocks noChangeArrowheads="1"/>
            </p:cNvSpPr>
            <p:nvPr/>
          </p:nvSpPr>
          <p:spPr bwMode="auto">
            <a:xfrm>
              <a:off x="3201" y="3319"/>
              <a:ext cx="7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MS PGothic" pitchFamily="34" charset="-128"/>
                </a:rPr>
                <a:t>2</a:t>
              </a:r>
              <a:endParaRPr lang="en-US" sz="1600" b="1">
                <a:ea typeface="MS PGothic" pitchFamily="34" charset="-128"/>
              </a:endParaRPr>
            </a:p>
          </p:txBody>
        </p:sp>
        <p:sp>
          <p:nvSpPr>
            <p:cNvPr id="61" name="Rectangle 54"/>
            <p:cNvSpPr>
              <a:spLocks noChangeArrowheads="1"/>
            </p:cNvSpPr>
            <p:nvPr/>
          </p:nvSpPr>
          <p:spPr bwMode="auto">
            <a:xfrm>
              <a:off x="3271" y="2370"/>
              <a:ext cx="73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MS PGothic" pitchFamily="34" charset="-128"/>
                </a:rPr>
                <a:t>E</a:t>
              </a:r>
              <a:endParaRPr lang="en-US" sz="1600" b="1">
                <a:ea typeface="MS PGothic" pitchFamily="34" charset="-128"/>
              </a:endParaRPr>
            </a:p>
          </p:txBody>
        </p:sp>
        <p:sp>
          <p:nvSpPr>
            <p:cNvPr id="62" name="Rectangle 55"/>
            <p:cNvSpPr>
              <a:spLocks noChangeArrowheads="1"/>
            </p:cNvSpPr>
            <p:nvPr/>
          </p:nvSpPr>
          <p:spPr bwMode="auto">
            <a:xfrm>
              <a:off x="3340" y="2437"/>
              <a:ext cx="7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MS PGothic" pitchFamily="34" charset="-128"/>
                </a:rPr>
                <a:t>2</a:t>
              </a:r>
              <a:endParaRPr lang="en-US" sz="1600" b="1">
                <a:ea typeface="MS PGothic" pitchFamily="34" charset="-128"/>
              </a:endParaRPr>
            </a:p>
          </p:txBody>
        </p:sp>
        <p:sp>
          <p:nvSpPr>
            <p:cNvPr id="63" name="Rectangle 56"/>
            <p:cNvSpPr>
              <a:spLocks noChangeArrowheads="1"/>
            </p:cNvSpPr>
            <p:nvPr/>
          </p:nvSpPr>
          <p:spPr bwMode="auto">
            <a:xfrm>
              <a:off x="936" y="2361"/>
              <a:ext cx="79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MS PGothic" pitchFamily="34" charset="-128"/>
                </a:rPr>
                <a:t>P</a:t>
              </a:r>
              <a:endParaRPr lang="en-US" sz="1600" b="1">
                <a:ea typeface="MS PGothic" pitchFamily="34" charset="-128"/>
              </a:endParaRPr>
            </a:p>
          </p:txBody>
        </p:sp>
        <p:sp>
          <p:nvSpPr>
            <p:cNvPr id="64" name="Rectangle 57"/>
            <p:cNvSpPr>
              <a:spLocks noChangeArrowheads="1"/>
            </p:cNvSpPr>
            <p:nvPr/>
          </p:nvSpPr>
          <p:spPr bwMode="auto">
            <a:xfrm>
              <a:off x="1012" y="2428"/>
              <a:ext cx="7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MS PGothic" pitchFamily="34" charset="-128"/>
                </a:rPr>
                <a:t>2</a:t>
              </a:r>
              <a:endParaRPr lang="en-US" sz="1600" b="1">
                <a:ea typeface="MS PGothic" pitchFamily="34" charset="-128"/>
              </a:endParaRPr>
            </a:p>
          </p:txBody>
        </p:sp>
        <p:sp>
          <p:nvSpPr>
            <p:cNvPr id="65" name="Rectangle 58"/>
            <p:cNvSpPr>
              <a:spLocks noChangeArrowheads="1"/>
            </p:cNvSpPr>
            <p:nvPr/>
          </p:nvSpPr>
          <p:spPr bwMode="auto">
            <a:xfrm>
              <a:off x="3433" y="2672"/>
              <a:ext cx="18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MS PGothic" pitchFamily="34" charset="-128"/>
                </a:rPr>
                <a:t>AD</a:t>
              </a:r>
              <a:endParaRPr lang="en-US" sz="1600" b="1">
                <a:ea typeface="MS PGothic" pitchFamily="34" charset="-128"/>
              </a:endParaRPr>
            </a:p>
          </p:txBody>
        </p:sp>
        <p:sp>
          <p:nvSpPr>
            <p:cNvPr id="66" name="Rectangle 59"/>
            <p:cNvSpPr>
              <a:spLocks noChangeArrowheads="1"/>
            </p:cNvSpPr>
            <p:nvPr/>
          </p:nvSpPr>
          <p:spPr bwMode="auto">
            <a:xfrm>
              <a:off x="3616" y="2739"/>
              <a:ext cx="7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MS PGothic" pitchFamily="34" charset="-128"/>
                </a:rPr>
                <a:t>2</a:t>
              </a:r>
              <a:endParaRPr lang="en-US" sz="1600" b="1">
                <a:ea typeface="MS PGothic" pitchFamily="34" charset="-128"/>
              </a:endParaRPr>
            </a:p>
          </p:txBody>
        </p:sp>
        <p:sp>
          <p:nvSpPr>
            <p:cNvPr id="67" name="Oval 60"/>
            <p:cNvSpPr>
              <a:spLocks noChangeArrowheads="1"/>
            </p:cNvSpPr>
            <p:nvPr/>
          </p:nvSpPr>
          <p:spPr bwMode="auto">
            <a:xfrm>
              <a:off x="3137" y="2409"/>
              <a:ext cx="71" cy="6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68" name="Line 61"/>
            <p:cNvSpPr>
              <a:spLocks noChangeShapeType="1"/>
            </p:cNvSpPr>
            <p:nvPr/>
          </p:nvSpPr>
          <p:spPr bwMode="auto">
            <a:xfrm flipH="1" flipV="1">
              <a:off x="1729" y="1186"/>
              <a:ext cx="315" cy="5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1212" y="384"/>
              <a:ext cx="1380" cy="816"/>
            </a:xfrm>
            <a:custGeom>
              <a:avLst/>
              <a:gdLst>
                <a:gd name="T0" fmla="*/ 324 w 324"/>
                <a:gd name="T1" fmla="*/ 188 h 207"/>
                <a:gd name="T2" fmla="*/ 307 w 324"/>
                <a:gd name="T3" fmla="*/ 207 h 207"/>
                <a:gd name="T4" fmla="*/ 17 w 324"/>
                <a:gd name="T5" fmla="*/ 207 h 207"/>
                <a:gd name="T6" fmla="*/ 0 w 324"/>
                <a:gd name="T7" fmla="*/ 188 h 207"/>
                <a:gd name="T8" fmla="*/ 0 w 324"/>
                <a:gd name="T9" fmla="*/ 19 h 207"/>
                <a:gd name="T10" fmla="*/ 17 w 324"/>
                <a:gd name="T11" fmla="*/ 0 h 207"/>
                <a:gd name="T12" fmla="*/ 307 w 324"/>
                <a:gd name="T13" fmla="*/ 0 h 207"/>
                <a:gd name="T14" fmla="*/ 324 w 324"/>
                <a:gd name="T15" fmla="*/ 19 h 207"/>
                <a:gd name="T16" fmla="*/ 324 w 324"/>
                <a:gd name="T17" fmla="*/ 188 h 2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4"/>
                <a:gd name="T28" fmla="*/ 0 h 207"/>
                <a:gd name="T29" fmla="*/ 324 w 324"/>
                <a:gd name="T30" fmla="*/ 207 h 2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4" h="207">
                  <a:moveTo>
                    <a:pt x="324" y="188"/>
                  </a:moveTo>
                  <a:cubicBezTo>
                    <a:pt x="324" y="199"/>
                    <a:pt x="317" y="207"/>
                    <a:pt x="307" y="207"/>
                  </a:cubicBezTo>
                  <a:cubicBezTo>
                    <a:pt x="17" y="207"/>
                    <a:pt x="17" y="207"/>
                    <a:pt x="17" y="207"/>
                  </a:cubicBezTo>
                  <a:cubicBezTo>
                    <a:pt x="8" y="207"/>
                    <a:pt x="0" y="199"/>
                    <a:pt x="0" y="18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7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17" y="0"/>
                    <a:pt x="324" y="9"/>
                    <a:pt x="324" y="19"/>
                  </a:cubicBezTo>
                  <a:lnTo>
                    <a:pt x="324" y="18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/>
            </a:p>
          </p:txBody>
        </p:sp>
        <p:sp>
          <p:nvSpPr>
            <p:cNvPr id="70" name="Line 63"/>
            <p:cNvSpPr>
              <a:spLocks noChangeShapeType="1"/>
            </p:cNvSpPr>
            <p:nvPr/>
          </p:nvSpPr>
          <p:spPr bwMode="auto">
            <a:xfrm>
              <a:off x="1152" y="2448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64"/>
            <p:cNvSpPr>
              <a:spLocks noChangeShapeType="1"/>
            </p:cNvSpPr>
            <p:nvPr/>
          </p:nvSpPr>
          <p:spPr bwMode="auto">
            <a:xfrm>
              <a:off x="3168" y="2496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Rectangle 65"/>
          <p:cNvSpPr>
            <a:spLocks noChangeArrowheads="1"/>
          </p:cNvSpPr>
          <p:nvPr/>
        </p:nvSpPr>
        <p:spPr bwMode="auto">
          <a:xfrm>
            <a:off x="3355236" y="1636508"/>
            <a:ext cx="204628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>
                <a:ea typeface="MS PGothic" pitchFamily="34" charset="-128"/>
              </a:rPr>
              <a:t>An increase in the</a:t>
            </a:r>
          </a:p>
          <a:p>
            <a:pPr algn="ctr"/>
            <a:r>
              <a:rPr lang="en-US" sz="1400">
                <a:ea typeface="MS PGothic" pitchFamily="34" charset="-128"/>
              </a:rPr>
              <a:t>money supply reduces</a:t>
            </a:r>
          </a:p>
          <a:p>
            <a:pPr algn="ctr"/>
            <a:r>
              <a:rPr lang="en-US" sz="1400">
                <a:ea typeface="MS PGothic" pitchFamily="34" charset="-128"/>
              </a:rPr>
              <a:t>the interest rate and</a:t>
            </a:r>
          </a:p>
          <a:p>
            <a:pPr algn="ctr"/>
            <a:r>
              <a:rPr lang="en-US" sz="1400">
                <a:ea typeface="MS PGothic" pitchFamily="34" charset="-128"/>
              </a:rPr>
              <a:t>increases aggregate</a:t>
            </a:r>
          </a:p>
          <a:p>
            <a:pPr algn="ctr"/>
            <a:r>
              <a:rPr lang="en-US" sz="1400">
                <a:ea typeface="MS PGothic" pitchFamily="34" charset="-128"/>
              </a:rPr>
              <a:t>demand . . .</a:t>
            </a:r>
          </a:p>
        </p:txBody>
      </p:sp>
      <p:sp>
        <p:nvSpPr>
          <p:cNvPr id="73" name="Oval 66"/>
          <p:cNvSpPr>
            <a:spLocks noChangeArrowheads="1"/>
          </p:cNvSpPr>
          <p:nvPr/>
        </p:nvSpPr>
        <p:spPr bwMode="auto">
          <a:xfrm>
            <a:off x="5525348" y="3973308"/>
            <a:ext cx="100013" cy="904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4" name="Rectangle 67"/>
          <p:cNvSpPr>
            <a:spLocks noChangeArrowheads="1"/>
          </p:cNvSpPr>
          <p:nvPr/>
        </p:nvSpPr>
        <p:spPr bwMode="auto">
          <a:xfrm>
            <a:off x="5880948" y="5044871"/>
            <a:ext cx="25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AD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75" name="Rectangle 68"/>
          <p:cNvSpPr>
            <a:spLocks noChangeArrowheads="1"/>
          </p:cNvSpPr>
          <p:nvPr/>
        </p:nvSpPr>
        <p:spPr bwMode="auto">
          <a:xfrm>
            <a:off x="6131773" y="5135358"/>
            <a:ext cx="1047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76" name="Rectangle 20"/>
          <p:cNvSpPr>
            <a:spLocks noChangeArrowheads="1"/>
          </p:cNvSpPr>
          <p:nvPr/>
        </p:nvSpPr>
        <p:spPr bwMode="auto">
          <a:xfrm>
            <a:off x="5625361" y="3568496"/>
            <a:ext cx="101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E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77" name="Rectangle 21"/>
          <p:cNvSpPr>
            <a:spLocks noChangeArrowheads="1"/>
          </p:cNvSpPr>
          <p:nvPr/>
        </p:nvSpPr>
        <p:spPr bwMode="auto">
          <a:xfrm>
            <a:off x="5688861" y="3678033"/>
            <a:ext cx="1000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3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32</a:t>
            </a:r>
          </a:p>
        </p:txBody>
      </p:sp>
    </p:spTree>
    <p:extLst>
      <p:ext uri="{BB962C8B-B14F-4D97-AF65-F5344CB8AC3E}">
        <p14:creationId xmlns:p14="http://schemas.microsoft.com/office/powerpoint/2010/main" val="162951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3" grpId="0" animBg="1"/>
      <p:bldP spid="34" grpId="0" animBg="1"/>
      <p:bldP spid="35" grpId="0" animBg="1"/>
      <p:bldP spid="37" grpId="0" animBg="1"/>
      <p:bldP spid="72" grpId="0"/>
      <p:bldP spid="73" grpId="0" animBg="1"/>
      <p:bldP spid="76" grpId="0"/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Monetary Neutrality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2939" y="1924368"/>
            <a:ext cx="9603499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In the long run, changes in the money supply affect the aggregate price level but not real GDP or the interest rate.</a:t>
            </a: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In fact, there is </a:t>
            </a:r>
            <a:r>
              <a:rPr lang="en-US" sz="2600" b="1" dirty="0">
                <a:solidFill>
                  <a:prstClr val="black"/>
                </a:solidFill>
              </a:rPr>
              <a:t>monetary neutrality</a:t>
            </a:r>
            <a:r>
              <a:rPr lang="en-US" sz="2600" dirty="0">
                <a:solidFill>
                  <a:prstClr val="black"/>
                </a:solidFill>
              </a:rPr>
              <a:t>: changes in the money supply have no real effect on the economy. So monetary policy is ineffectual in the long run.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32</a:t>
            </a:r>
          </a:p>
        </p:txBody>
      </p:sp>
    </p:spTree>
    <p:extLst>
      <p:ext uri="{BB962C8B-B14F-4D97-AF65-F5344CB8AC3E}">
        <p14:creationId xmlns:p14="http://schemas.microsoft.com/office/powerpoint/2010/main" val="162951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Long-Run Determination of the Interest Rate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Footer Placeholder 2"/>
          <p:cNvSpPr txBox="1">
            <a:spLocks noGrp="1"/>
          </p:cNvSpPr>
          <p:nvPr/>
        </p:nvSpPr>
        <p:spPr bwMode="auto">
          <a:xfrm>
            <a:off x="7726716" y="6008279"/>
            <a:ext cx="2286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>
                <a:ea typeface="MS PGothic" pitchFamily="34" charset="-128"/>
              </a:rPr>
              <a:t>Quantity of money</a:t>
            </a:r>
          </a:p>
          <a:p>
            <a:pPr algn="ctr" eaLnBrk="1" hangingPunct="1"/>
            <a:endParaRPr lang="en-US" sz="1200" b="1">
              <a:solidFill>
                <a:srgbClr val="898989"/>
              </a:solidFill>
              <a:ea typeface="MS PGothic" pitchFamily="34" charset="-128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565754" y="3685766"/>
            <a:ext cx="73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r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646716" y="3811179"/>
            <a:ext cx="104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264629" y="5301841"/>
            <a:ext cx="3095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MD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632929" y="5425666"/>
            <a:ext cx="1063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26204" y="1652179"/>
            <a:ext cx="277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MS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950054" y="1776004"/>
            <a:ext cx="104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V="1">
            <a:off x="2697516" y="4103279"/>
            <a:ext cx="3175" cy="869950"/>
          </a:xfrm>
          <a:prstGeom prst="line">
            <a:avLst/>
          </a:prstGeom>
          <a:noFill/>
          <a:ln w="14351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>
            <a:off x="3475391" y="2766604"/>
            <a:ext cx="2776538" cy="2651125"/>
          </a:xfrm>
          <a:custGeom>
            <a:avLst/>
            <a:gdLst>
              <a:gd name="T0" fmla="*/ 0 w 443"/>
              <a:gd name="T1" fmla="*/ 0 h 426"/>
              <a:gd name="T2" fmla="*/ 2147483647 w 443"/>
              <a:gd name="T3" fmla="*/ 2147483647 h 426"/>
              <a:gd name="T4" fmla="*/ 0 60000 65536"/>
              <a:gd name="T5" fmla="*/ 0 60000 65536"/>
              <a:gd name="T6" fmla="*/ 0 w 443"/>
              <a:gd name="T7" fmla="*/ 0 h 426"/>
              <a:gd name="T8" fmla="*/ 443 w 443"/>
              <a:gd name="T9" fmla="*/ 426 h 4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3" h="426">
                <a:moveTo>
                  <a:pt x="0" y="0"/>
                </a:moveTo>
                <a:cubicBezTo>
                  <a:pt x="26" y="191"/>
                  <a:pt x="144" y="366"/>
                  <a:pt x="443" y="426"/>
                </a:cubicBezTo>
              </a:path>
            </a:pathLst>
          </a:custGeom>
          <a:noFill/>
          <a:ln w="38100" cap="flat">
            <a:solidFill>
              <a:srgbClr val="89D0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3834166" y="1966504"/>
            <a:ext cx="1588" cy="3930650"/>
          </a:xfrm>
          <a:prstGeom prst="line">
            <a:avLst/>
          </a:prstGeom>
          <a:noFill/>
          <a:ln w="38100">
            <a:solidFill>
              <a:srgbClr val="FDBA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3770666" y="3806416"/>
            <a:ext cx="123825" cy="1238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3" name="Freeform 14"/>
          <p:cNvSpPr>
            <a:spLocks/>
          </p:cNvSpPr>
          <p:nvPr/>
        </p:nvSpPr>
        <p:spPr bwMode="auto">
          <a:xfrm>
            <a:off x="2837216" y="1399766"/>
            <a:ext cx="6261100" cy="4497388"/>
          </a:xfrm>
          <a:custGeom>
            <a:avLst/>
            <a:gdLst>
              <a:gd name="T0" fmla="*/ 2147483647 w 2362"/>
              <a:gd name="T1" fmla="*/ 2147483647 h 1708"/>
              <a:gd name="T2" fmla="*/ 0 w 2362"/>
              <a:gd name="T3" fmla="*/ 2147483647 h 1708"/>
              <a:gd name="T4" fmla="*/ 0 w 2362"/>
              <a:gd name="T5" fmla="*/ 0 h 1708"/>
              <a:gd name="T6" fmla="*/ 0 60000 65536"/>
              <a:gd name="T7" fmla="*/ 0 60000 65536"/>
              <a:gd name="T8" fmla="*/ 0 60000 65536"/>
              <a:gd name="T9" fmla="*/ 0 w 2362"/>
              <a:gd name="T10" fmla="*/ 0 h 1708"/>
              <a:gd name="T11" fmla="*/ 2362 w 2362"/>
              <a:gd name="T12" fmla="*/ 1708 h 17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2" h="1708">
                <a:moveTo>
                  <a:pt x="2362" y="1708"/>
                </a:moveTo>
                <a:lnTo>
                  <a:pt x="0" y="1708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5397854" y="6008279"/>
            <a:ext cx="107950" cy="1587"/>
          </a:xfrm>
          <a:prstGeom prst="line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3705579" y="5973354"/>
            <a:ext cx="179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M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3907191" y="6100354"/>
            <a:ext cx="104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>
            <a:off x="3778604" y="6008279"/>
            <a:ext cx="104775" cy="1587"/>
          </a:xfrm>
          <a:prstGeom prst="line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5577241" y="3598454"/>
            <a:ext cx="101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E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5702654" y="3717516"/>
            <a:ext cx="1063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3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3915129" y="3503204"/>
            <a:ext cx="101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E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4040541" y="3630204"/>
            <a:ext cx="106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32" name="Line 23"/>
          <p:cNvSpPr>
            <a:spLocks noChangeShapeType="1"/>
          </p:cNvSpPr>
          <p:nvPr/>
        </p:nvSpPr>
        <p:spPr bwMode="auto">
          <a:xfrm>
            <a:off x="2849916" y="3874679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1630716" y="1207679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ea typeface="MS PGothic" pitchFamily="34" charset="-128"/>
              </a:rPr>
              <a:t>Interest</a:t>
            </a:r>
          </a:p>
          <a:p>
            <a:pPr algn="ctr"/>
            <a:r>
              <a:rPr lang="en-US" b="1">
                <a:ea typeface="MS PGothic" pitchFamily="34" charset="-128"/>
              </a:rPr>
              <a:t>rate, </a:t>
            </a:r>
            <a:r>
              <a:rPr lang="en-US" b="1" i="1">
                <a:ea typeface="MS PGothic" pitchFamily="34" charset="-128"/>
              </a:rPr>
              <a:t>r</a:t>
            </a:r>
          </a:p>
        </p:txBody>
      </p:sp>
      <p:grpSp>
        <p:nvGrpSpPr>
          <p:cNvPr id="34" name="Group 25"/>
          <p:cNvGrpSpPr>
            <a:grpSpLocks/>
          </p:cNvGrpSpPr>
          <p:nvPr/>
        </p:nvGrpSpPr>
        <p:grpSpPr bwMode="auto">
          <a:xfrm>
            <a:off x="2545116" y="1512479"/>
            <a:ext cx="6196013" cy="4832350"/>
            <a:chOff x="925" y="768"/>
            <a:chExt cx="3903" cy="3044"/>
          </a:xfrm>
        </p:grpSpPr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925" y="2963"/>
              <a:ext cx="4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MS PGothic" pitchFamily="34" charset="-128"/>
                </a:rPr>
                <a:t>r</a:t>
              </a:r>
              <a:endParaRPr lang="en-US" sz="1600" b="1">
                <a:ea typeface="MS PGothic" pitchFamily="34" charset="-128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976" y="3041"/>
              <a:ext cx="6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MS PGothic" pitchFamily="34" charset="-128"/>
                </a:rPr>
                <a:t>2</a:t>
              </a:r>
              <a:endParaRPr lang="en-US" sz="1600" b="1">
                <a:ea typeface="MS PGothic" pitchFamily="34" charset="-128"/>
              </a:endParaRPr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942" y="2357"/>
              <a:ext cx="2" cy="578"/>
            </a:xfrm>
            <a:prstGeom prst="line">
              <a:avLst/>
            </a:prstGeom>
            <a:noFill/>
            <a:ln w="11176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29"/>
            <p:cNvSpPr>
              <a:spLocks noChangeArrowheads="1"/>
            </p:cNvSpPr>
            <p:nvPr/>
          </p:nvSpPr>
          <p:spPr bwMode="auto">
            <a:xfrm>
              <a:off x="2789" y="2837"/>
              <a:ext cx="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MS PGothic" pitchFamily="34" charset="-128"/>
                </a:rPr>
                <a:t>E</a:t>
              </a:r>
              <a:endParaRPr lang="en-US" sz="1600" b="1">
                <a:ea typeface="MS PGothic" pitchFamily="34" charset="-128"/>
              </a:endParaRPr>
            </a:p>
          </p:txBody>
        </p:sp>
        <p:sp>
          <p:nvSpPr>
            <p:cNvPr id="39" name="Rectangle 30"/>
            <p:cNvSpPr>
              <a:spLocks noChangeArrowheads="1"/>
            </p:cNvSpPr>
            <p:nvPr/>
          </p:nvSpPr>
          <p:spPr bwMode="auto">
            <a:xfrm>
              <a:off x="2867" y="2915"/>
              <a:ext cx="6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MS PGothic" pitchFamily="34" charset="-128"/>
                </a:rPr>
                <a:t>2</a:t>
              </a:r>
              <a:endParaRPr lang="en-US" sz="1600" b="1">
                <a:ea typeface="MS PGothic" pitchFamily="34" charset="-128"/>
              </a:endParaRPr>
            </a:p>
          </p:txBody>
        </p:sp>
        <p:sp>
          <p:nvSpPr>
            <p:cNvPr id="40" name="Line 31"/>
            <p:cNvSpPr>
              <a:spLocks noChangeShapeType="1"/>
            </p:cNvSpPr>
            <p:nvPr/>
          </p:nvSpPr>
          <p:spPr bwMode="auto">
            <a:xfrm>
              <a:off x="1104" y="3072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" name="Group 32"/>
            <p:cNvGrpSpPr>
              <a:grpSpLocks/>
            </p:cNvGrpSpPr>
            <p:nvPr/>
          </p:nvGrpSpPr>
          <p:grpSpPr bwMode="auto">
            <a:xfrm>
              <a:off x="1805" y="768"/>
              <a:ext cx="3023" cy="3044"/>
              <a:chOff x="1805" y="768"/>
              <a:chExt cx="3023" cy="3044"/>
            </a:xfrm>
          </p:grpSpPr>
          <p:sp>
            <p:nvSpPr>
              <p:cNvPr id="42" name="Rectangle 33"/>
              <p:cNvSpPr>
                <a:spLocks noChangeArrowheads="1"/>
              </p:cNvSpPr>
              <p:nvPr/>
            </p:nvSpPr>
            <p:spPr bwMode="auto">
              <a:xfrm>
                <a:off x="2614" y="856"/>
                <a:ext cx="17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1">
                    <a:solidFill>
                      <a:srgbClr val="000000"/>
                    </a:solidFill>
                    <a:ea typeface="MS PGothic" pitchFamily="34" charset="-128"/>
                  </a:rPr>
                  <a:t>MS</a:t>
                </a:r>
                <a:endParaRPr lang="en-US" sz="1600" b="1">
                  <a:ea typeface="MS PGothic" pitchFamily="34" charset="-128"/>
                </a:endParaRPr>
              </a:p>
            </p:txBody>
          </p:sp>
          <p:sp>
            <p:nvSpPr>
              <p:cNvPr id="43" name="Rectangle 34"/>
              <p:cNvSpPr>
                <a:spLocks noChangeArrowheads="1"/>
              </p:cNvSpPr>
              <p:nvPr/>
            </p:nvSpPr>
            <p:spPr bwMode="auto">
              <a:xfrm>
                <a:off x="2819" y="934"/>
                <a:ext cx="6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1">
                    <a:solidFill>
                      <a:srgbClr val="000000"/>
                    </a:solidFill>
                    <a:ea typeface="MS PGothic" pitchFamily="34" charset="-128"/>
                  </a:rPr>
                  <a:t>2</a:t>
                </a:r>
                <a:endParaRPr lang="en-US" sz="1600" b="1">
                  <a:ea typeface="MS PGothic" pitchFamily="34" charset="-128"/>
                </a:endParaRPr>
              </a:p>
            </p:txBody>
          </p:sp>
          <p:sp>
            <p:nvSpPr>
              <p:cNvPr id="44" name="Line 35"/>
              <p:cNvSpPr>
                <a:spLocks noChangeShapeType="1"/>
              </p:cNvSpPr>
              <p:nvPr/>
            </p:nvSpPr>
            <p:spPr bwMode="auto">
              <a:xfrm>
                <a:off x="1805" y="1304"/>
                <a:ext cx="785" cy="2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36"/>
              <p:cNvSpPr>
                <a:spLocks/>
              </p:cNvSpPr>
              <p:nvPr/>
            </p:nvSpPr>
            <p:spPr bwMode="auto">
              <a:xfrm>
                <a:off x="2560" y="1269"/>
                <a:ext cx="114" cy="70"/>
              </a:xfrm>
              <a:custGeom>
                <a:avLst/>
                <a:gdLst>
                  <a:gd name="T0" fmla="*/ 79 w 29"/>
                  <a:gd name="T1" fmla="*/ 136 h 18"/>
                  <a:gd name="T2" fmla="*/ 0 w 29"/>
                  <a:gd name="T3" fmla="*/ 0 h 18"/>
                  <a:gd name="T4" fmla="*/ 0 w 29"/>
                  <a:gd name="T5" fmla="*/ 0 h 18"/>
                  <a:gd name="T6" fmla="*/ 216 w 29"/>
                  <a:gd name="T7" fmla="*/ 89 h 18"/>
                  <a:gd name="T8" fmla="*/ 448 w 29"/>
                  <a:gd name="T9" fmla="*/ 136 h 18"/>
                  <a:gd name="T10" fmla="*/ 216 w 29"/>
                  <a:gd name="T11" fmla="*/ 183 h 18"/>
                  <a:gd name="T12" fmla="*/ 0 w 29"/>
                  <a:gd name="T13" fmla="*/ 272 h 18"/>
                  <a:gd name="T14" fmla="*/ 0 w 29"/>
                  <a:gd name="T15" fmla="*/ 272 h 18"/>
                  <a:gd name="T16" fmla="*/ 79 w 29"/>
                  <a:gd name="T17" fmla="*/ 136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18"/>
                  <a:gd name="T29" fmla="*/ 29 w 29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18">
                    <a:moveTo>
                      <a:pt x="5" y="9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9" y="7"/>
                      <a:pt x="24" y="8"/>
                      <a:pt x="29" y="9"/>
                    </a:cubicBezTo>
                    <a:cubicBezTo>
                      <a:pt x="24" y="10"/>
                      <a:pt x="19" y="11"/>
                      <a:pt x="14" y="1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37"/>
              <p:cNvSpPr>
                <a:spLocks noChangeShapeType="1"/>
              </p:cNvSpPr>
              <p:nvPr/>
            </p:nvSpPr>
            <p:spPr bwMode="auto">
              <a:xfrm>
                <a:off x="2746" y="1054"/>
                <a:ext cx="1" cy="2476"/>
              </a:xfrm>
              <a:prstGeom prst="line">
                <a:avLst/>
              </a:prstGeom>
              <a:noFill/>
              <a:ln w="38100">
                <a:solidFill>
                  <a:srgbClr val="F3716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Rectangle 38"/>
              <p:cNvSpPr>
                <a:spLocks noChangeArrowheads="1"/>
              </p:cNvSpPr>
              <p:nvPr/>
            </p:nvSpPr>
            <p:spPr bwMode="auto">
              <a:xfrm>
                <a:off x="2665" y="3578"/>
                <a:ext cx="11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1">
                    <a:solidFill>
                      <a:srgbClr val="000000"/>
                    </a:solidFill>
                    <a:ea typeface="MS PGothic" pitchFamily="34" charset="-128"/>
                  </a:rPr>
                  <a:t>M</a:t>
                </a:r>
                <a:endParaRPr lang="en-US" sz="1600" b="1">
                  <a:ea typeface="MS PGothic" pitchFamily="34" charset="-128"/>
                </a:endParaRPr>
              </a:p>
            </p:txBody>
          </p:sp>
          <p:sp>
            <p:nvSpPr>
              <p:cNvPr id="48" name="Rectangle 39"/>
              <p:cNvSpPr>
                <a:spLocks noChangeArrowheads="1"/>
              </p:cNvSpPr>
              <p:nvPr/>
            </p:nvSpPr>
            <p:spPr bwMode="auto">
              <a:xfrm>
                <a:off x="2792" y="3658"/>
                <a:ext cx="6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1">
                    <a:solidFill>
                      <a:srgbClr val="000000"/>
                    </a:solidFill>
                    <a:ea typeface="MS PGothic" pitchFamily="34" charset="-128"/>
                  </a:rPr>
                  <a:t>2</a:t>
                </a:r>
                <a:endParaRPr lang="en-US" sz="1600" b="1">
                  <a:ea typeface="MS PGothic" pitchFamily="34" charset="-128"/>
                </a:endParaRPr>
              </a:p>
            </p:txBody>
          </p:sp>
          <p:sp>
            <p:nvSpPr>
              <p:cNvPr id="49" name="Line 40"/>
              <p:cNvSpPr>
                <a:spLocks noChangeShapeType="1"/>
              </p:cNvSpPr>
              <p:nvPr/>
            </p:nvSpPr>
            <p:spPr bwMode="auto">
              <a:xfrm flipV="1">
                <a:off x="2141" y="1100"/>
                <a:ext cx="877" cy="20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1"/>
              <p:cNvSpPr>
                <a:spLocks/>
              </p:cNvSpPr>
              <p:nvPr/>
            </p:nvSpPr>
            <p:spPr bwMode="auto">
              <a:xfrm>
                <a:off x="3072" y="768"/>
                <a:ext cx="1756" cy="528"/>
              </a:xfrm>
              <a:custGeom>
                <a:avLst/>
                <a:gdLst>
                  <a:gd name="T0" fmla="*/ 378 w 378"/>
                  <a:gd name="T1" fmla="*/ 116 h 135"/>
                  <a:gd name="T2" fmla="*/ 361 w 378"/>
                  <a:gd name="T3" fmla="*/ 135 h 135"/>
                  <a:gd name="T4" fmla="*/ 17 w 378"/>
                  <a:gd name="T5" fmla="*/ 135 h 135"/>
                  <a:gd name="T6" fmla="*/ 0 w 378"/>
                  <a:gd name="T7" fmla="*/ 116 h 135"/>
                  <a:gd name="T8" fmla="*/ 0 w 378"/>
                  <a:gd name="T9" fmla="*/ 19 h 135"/>
                  <a:gd name="T10" fmla="*/ 17 w 378"/>
                  <a:gd name="T11" fmla="*/ 0 h 135"/>
                  <a:gd name="T12" fmla="*/ 361 w 378"/>
                  <a:gd name="T13" fmla="*/ 0 h 135"/>
                  <a:gd name="T14" fmla="*/ 378 w 378"/>
                  <a:gd name="T15" fmla="*/ 19 h 135"/>
                  <a:gd name="T16" fmla="*/ 378 w 378"/>
                  <a:gd name="T17" fmla="*/ 116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8"/>
                  <a:gd name="T28" fmla="*/ 0 h 135"/>
                  <a:gd name="T29" fmla="*/ 378 w 378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8" h="135">
                    <a:moveTo>
                      <a:pt x="378" y="116"/>
                    </a:moveTo>
                    <a:cubicBezTo>
                      <a:pt x="378" y="127"/>
                      <a:pt x="370" y="135"/>
                      <a:pt x="361" y="135"/>
                    </a:cubicBezTo>
                    <a:cubicBezTo>
                      <a:pt x="17" y="135"/>
                      <a:pt x="17" y="135"/>
                      <a:pt x="17" y="135"/>
                    </a:cubicBezTo>
                    <a:cubicBezTo>
                      <a:pt x="8" y="135"/>
                      <a:pt x="0" y="127"/>
                      <a:pt x="0" y="1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7" y="0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370" y="0"/>
                      <a:pt x="378" y="9"/>
                      <a:pt x="378" y="19"/>
                    </a:cubicBezTo>
                    <a:lnTo>
                      <a:pt x="378" y="116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/>
              </a:p>
            </p:txBody>
          </p:sp>
          <p:sp>
            <p:nvSpPr>
              <p:cNvPr id="51" name="Rectangle 42"/>
              <p:cNvSpPr>
                <a:spLocks noChangeArrowheads="1"/>
              </p:cNvSpPr>
              <p:nvPr/>
            </p:nvSpPr>
            <p:spPr bwMode="auto">
              <a:xfrm>
                <a:off x="3120" y="768"/>
                <a:ext cx="1663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>
                    <a:ea typeface="MS PGothic" pitchFamily="34" charset="-128"/>
                  </a:rPr>
                  <a:t>An increase in the money</a:t>
                </a:r>
              </a:p>
              <a:p>
                <a:pPr algn="ctr"/>
                <a:r>
                  <a:rPr lang="en-US" sz="1600">
                    <a:ea typeface="MS PGothic" pitchFamily="34" charset="-128"/>
                  </a:rPr>
                  <a:t>supply lowers the interest</a:t>
                </a:r>
              </a:p>
              <a:p>
                <a:pPr algn="ctr"/>
                <a:r>
                  <a:rPr lang="en-US" sz="1600">
                    <a:ea typeface="MS PGothic" pitchFamily="34" charset="-128"/>
                  </a:rPr>
                  <a:t>rate in the short run . . .</a:t>
                </a:r>
              </a:p>
            </p:txBody>
          </p:sp>
        </p:grpSp>
      </p:grpSp>
      <p:grpSp>
        <p:nvGrpSpPr>
          <p:cNvPr id="52" name="Group 43"/>
          <p:cNvGrpSpPr>
            <a:grpSpLocks/>
          </p:cNvGrpSpPr>
          <p:nvPr/>
        </p:nvGrpSpPr>
        <p:grpSpPr bwMode="auto">
          <a:xfrm>
            <a:off x="4966054" y="2555466"/>
            <a:ext cx="4275137" cy="2906713"/>
            <a:chOff x="2437" y="1425"/>
            <a:chExt cx="2693" cy="1831"/>
          </a:xfrm>
        </p:grpSpPr>
        <p:sp>
          <p:nvSpPr>
            <p:cNvPr id="53" name="Rectangle 44"/>
            <p:cNvSpPr>
              <a:spLocks noChangeArrowheads="1"/>
            </p:cNvSpPr>
            <p:nvPr/>
          </p:nvSpPr>
          <p:spPr bwMode="auto">
            <a:xfrm>
              <a:off x="4197" y="3022"/>
              <a:ext cx="19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MS PGothic" pitchFamily="34" charset="-128"/>
                </a:rPr>
                <a:t>MD</a:t>
              </a:r>
              <a:endParaRPr lang="en-US" sz="1600" b="1">
                <a:ea typeface="MS PGothic" pitchFamily="34" charset="-128"/>
              </a:endParaRPr>
            </a:p>
          </p:txBody>
        </p:sp>
        <p:sp>
          <p:nvSpPr>
            <p:cNvPr id="54" name="Rectangle 45"/>
            <p:cNvSpPr>
              <a:spLocks noChangeArrowheads="1"/>
            </p:cNvSpPr>
            <p:nvPr/>
          </p:nvSpPr>
          <p:spPr bwMode="auto">
            <a:xfrm>
              <a:off x="4429" y="3102"/>
              <a:ext cx="6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ea typeface="MS PGothic" pitchFamily="34" charset="-128"/>
                </a:rPr>
                <a:t>2</a:t>
              </a:r>
              <a:endParaRPr lang="en-US" sz="1600" b="1">
                <a:ea typeface="MS PGothic" pitchFamily="34" charset="-128"/>
              </a:endParaRPr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2437" y="1425"/>
              <a:ext cx="1748" cy="1670"/>
            </a:xfrm>
            <a:custGeom>
              <a:avLst/>
              <a:gdLst>
                <a:gd name="T0" fmla="*/ 0 w 443"/>
                <a:gd name="T1" fmla="*/ 0 h 426"/>
                <a:gd name="T2" fmla="*/ 6897 w 443"/>
                <a:gd name="T3" fmla="*/ 6547 h 426"/>
                <a:gd name="T4" fmla="*/ 0 60000 65536"/>
                <a:gd name="T5" fmla="*/ 0 60000 65536"/>
                <a:gd name="T6" fmla="*/ 0 w 443"/>
                <a:gd name="T7" fmla="*/ 0 h 426"/>
                <a:gd name="T8" fmla="*/ 443 w 443"/>
                <a:gd name="T9" fmla="*/ 426 h 4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3" h="426">
                  <a:moveTo>
                    <a:pt x="0" y="0"/>
                  </a:moveTo>
                  <a:cubicBezTo>
                    <a:pt x="26" y="191"/>
                    <a:pt x="144" y="366"/>
                    <a:pt x="443" y="426"/>
                  </a:cubicBezTo>
                </a:path>
              </a:pathLst>
            </a:custGeom>
            <a:noFill/>
            <a:ln w="38100" cap="flat">
              <a:solidFill>
                <a:srgbClr val="00B5A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47"/>
            <p:cNvSpPr>
              <a:spLocks noChangeShapeType="1"/>
            </p:cNvSpPr>
            <p:nvPr/>
          </p:nvSpPr>
          <p:spPr bwMode="auto">
            <a:xfrm>
              <a:off x="2911" y="3082"/>
              <a:ext cx="816" cy="2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3696" y="3047"/>
              <a:ext cx="113" cy="72"/>
            </a:xfrm>
            <a:custGeom>
              <a:avLst/>
              <a:gdLst>
                <a:gd name="T0" fmla="*/ 74 w 29"/>
                <a:gd name="T1" fmla="*/ 144 h 18"/>
                <a:gd name="T2" fmla="*/ 0 w 29"/>
                <a:gd name="T3" fmla="*/ 16 h 18"/>
                <a:gd name="T4" fmla="*/ 0 w 29"/>
                <a:gd name="T5" fmla="*/ 0 h 18"/>
                <a:gd name="T6" fmla="*/ 214 w 29"/>
                <a:gd name="T7" fmla="*/ 96 h 18"/>
                <a:gd name="T8" fmla="*/ 440 w 29"/>
                <a:gd name="T9" fmla="*/ 144 h 18"/>
                <a:gd name="T10" fmla="*/ 214 w 29"/>
                <a:gd name="T11" fmla="*/ 208 h 18"/>
                <a:gd name="T12" fmla="*/ 0 w 29"/>
                <a:gd name="T13" fmla="*/ 288 h 18"/>
                <a:gd name="T14" fmla="*/ 0 w 29"/>
                <a:gd name="T15" fmla="*/ 288 h 18"/>
                <a:gd name="T16" fmla="*/ 74 w 29"/>
                <a:gd name="T17" fmla="*/ 144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18"/>
                <a:gd name="T29" fmla="*/ 29 w 29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18">
                  <a:moveTo>
                    <a:pt x="5" y="9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7"/>
                    <a:pt x="24" y="8"/>
                    <a:pt x="29" y="9"/>
                  </a:cubicBezTo>
                  <a:cubicBezTo>
                    <a:pt x="24" y="10"/>
                    <a:pt x="19" y="11"/>
                    <a:pt x="14" y="1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49"/>
            <p:cNvSpPr>
              <a:spLocks noChangeShapeType="1"/>
            </p:cNvSpPr>
            <p:nvPr/>
          </p:nvSpPr>
          <p:spPr bwMode="auto">
            <a:xfrm flipV="1">
              <a:off x="3305" y="2190"/>
              <a:ext cx="726" cy="89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3264" y="1728"/>
              <a:ext cx="1866" cy="677"/>
            </a:xfrm>
            <a:custGeom>
              <a:avLst/>
              <a:gdLst>
                <a:gd name="T0" fmla="*/ 440 w 440"/>
                <a:gd name="T1" fmla="*/ 154 h 173"/>
                <a:gd name="T2" fmla="*/ 423 w 440"/>
                <a:gd name="T3" fmla="*/ 173 h 173"/>
                <a:gd name="T4" fmla="*/ 17 w 440"/>
                <a:gd name="T5" fmla="*/ 173 h 173"/>
                <a:gd name="T6" fmla="*/ 0 w 440"/>
                <a:gd name="T7" fmla="*/ 154 h 173"/>
                <a:gd name="T8" fmla="*/ 0 w 440"/>
                <a:gd name="T9" fmla="*/ 19 h 173"/>
                <a:gd name="T10" fmla="*/ 17 w 440"/>
                <a:gd name="T11" fmla="*/ 0 h 173"/>
                <a:gd name="T12" fmla="*/ 423 w 440"/>
                <a:gd name="T13" fmla="*/ 0 h 173"/>
                <a:gd name="T14" fmla="*/ 440 w 440"/>
                <a:gd name="T15" fmla="*/ 19 h 173"/>
                <a:gd name="T16" fmla="*/ 440 w 440"/>
                <a:gd name="T17" fmla="*/ 154 h 1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0"/>
                <a:gd name="T28" fmla="*/ 0 h 173"/>
                <a:gd name="T29" fmla="*/ 440 w 440"/>
                <a:gd name="T30" fmla="*/ 173 h 1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0" h="173">
                  <a:moveTo>
                    <a:pt x="440" y="154"/>
                  </a:moveTo>
                  <a:cubicBezTo>
                    <a:pt x="440" y="164"/>
                    <a:pt x="432" y="173"/>
                    <a:pt x="423" y="173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8" y="173"/>
                    <a:pt x="0" y="164"/>
                    <a:pt x="0" y="15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32" y="0"/>
                    <a:pt x="440" y="8"/>
                    <a:pt x="440" y="19"/>
                  </a:cubicBezTo>
                  <a:lnTo>
                    <a:pt x="440" y="15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/>
            </a:p>
          </p:txBody>
        </p:sp>
        <p:sp>
          <p:nvSpPr>
            <p:cNvPr id="60" name="Rectangle 51"/>
            <p:cNvSpPr>
              <a:spLocks noChangeArrowheads="1"/>
            </p:cNvSpPr>
            <p:nvPr/>
          </p:nvSpPr>
          <p:spPr bwMode="auto">
            <a:xfrm>
              <a:off x="3309" y="1728"/>
              <a:ext cx="1789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ea typeface="MS PGothic" pitchFamily="34" charset="-128"/>
                </a:rPr>
                <a:t>. . . but in the long run higher</a:t>
              </a:r>
            </a:p>
            <a:p>
              <a:pPr algn="ctr"/>
              <a:r>
                <a:rPr lang="en-US" sz="1600">
                  <a:ea typeface="MS PGothic" pitchFamily="34" charset="-128"/>
                </a:rPr>
                <a:t>prices lead to greater money</a:t>
              </a:r>
            </a:p>
            <a:p>
              <a:pPr algn="ctr"/>
              <a:r>
                <a:rPr lang="en-US" sz="1600">
                  <a:ea typeface="MS PGothic" pitchFamily="34" charset="-128"/>
                </a:rPr>
                <a:t>demand, raising the interest</a:t>
              </a:r>
            </a:p>
            <a:p>
              <a:pPr algn="ctr"/>
              <a:r>
                <a:rPr lang="en-US" sz="1600">
                  <a:ea typeface="MS PGothic" pitchFamily="34" charset="-128"/>
                </a:rPr>
                <a:t>rate to its original level.</a:t>
              </a:r>
            </a:p>
          </p:txBody>
        </p:sp>
      </p:grpSp>
      <p:sp>
        <p:nvSpPr>
          <p:cNvPr id="61" name="Line 52"/>
          <p:cNvSpPr>
            <a:spLocks noChangeShapeType="1"/>
          </p:cNvSpPr>
          <p:nvPr/>
        </p:nvSpPr>
        <p:spPr bwMode="auto">
          <a:xfrm>
            <a:off x="2849916" y="3874679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Oval 53"/>
          <p:cNvSpPr>
            <a:spLocks noChangeArrowheads="1"/>
          </p:cNvSpPr>
          <p:nvPr/>
        </p:nvSpPr>
        <p:spPr bwMode="auto">
          <a:xfrm>
            <a:off x="5393091" y="3806416"/>
            <a:ext cx="123825" cy="1238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3" name="Oval 54"/>
          <p:cNvSpPr>
            <a:spLocks noChangeArrowheads="1"/>
          </p:cNvSpPr>
          <p:nvPr/>
        </p:nvSpPr>
        <p:spPr bwMode="auto">
          <a:xfrm>
            <a:off x="5393091" y="5130391"/>
            <a:ext cx="123825" cy="1238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4" name="TextBox 6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32</a:t>
            </a:r>
          </a:p>
        </p:txBody>
      </p:sp>
    </p:spTree>
    <p:extLst>
      <p:ext uri="{BB962C8B-B14F-4D97-AF65-F5344CB8AC3E}">
        <p14:creationId xmlns:p14="http://schemas.microsoft.com/office/powerpoint/2010/main" val="162951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8" grpId="0"/>
      <p:bldP spid="29" grpId="0"/>
      <p:bldP spid="32" grpId="0" animBg="1"/>
      <p:bldP spid="62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4960" y="518160"/>
            <a:ext cx="11572240" cy="6106160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4960" y="1178560"/>
            <a:ext cx="11572240" cy="54457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51280" y="365125"/>
            <a:ext cx="1595120" cy="94551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640" y="626666"/>
            <a:ext cx="6147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2400" b="1" dirty="0"/>
              <a:t>International Evidence of Monetary Neutrality</a:t>
            </a:r>
            <a:r>
              <a:rPr lang="en-US" sz="24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4348" y="1601748"/>
            <a:ext cx="10553463" cy="811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06375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</a:rPr>
              <a:t>All of the major central banks try to keep the aggregate price level roughly stable.</a:t>
            </a:r>
          </a:p>
          <a:p>
            <a:pPr marL="295275" lvl="0" indent="-206375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</a:rPr>
              <a:t>However, if we look at a longer period and a wider group of countries, we see large differences in the growth of the money supply. Between 1970 and the present, the money supply rose only a few percent per year in some countries.</a:t>
            </a:r>
          </a:p>
          <a:p>
            <a:pPr marL="295275" lvl="0" indent="-206375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</a:rPr>
              <a:t>The figure on the next slide shows the annual percentage increases in the money supply and average annual increases in the aggregate price.</a:t>
            </a:r>
          </a:p>
          <a:p>
            <a:pPr marL="295275" lvl="0" indent="-206375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</a:rPr>
              <a:t>The scatter of points clearly lies close to a 45-degree line, showing a more or less proportional relationship between money and the aggregate price level.</a:t>
            </a:r>
          </a:p>
          <a:p>
            <a:pPr marL="295275" lvl="0" indent="-206375">
              <a:spcBef>
                <a:spcPct val="20000"/>
              </a:spcBef>
              <a:buClr>
                <a:prstClr val="black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</a:rPr>
              <a:t>The data support the concept of monetary neutrality in the long run.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32</a:t>
            </a:r>
          </a:p>
        </p:txBody>
      </p:sp>
    </p:spTree>
    <p:extLst>
      <p:ext uri="{BB962C8B-B14F-4D97-AF65-F5344CB8AC3E}">
        <p14:creationId xmlns:p14="http://schemas.microsoft.com/office/powerpoint/2010/main" val="398121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4960" y="518160"/>
            <a:ext cx="11572240" cy="6106160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4960" y="1178560"/>
            <a:ext cx="11572240" cy="54457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51280" y="365125"/>
            <a:ext cx="1595120" cy="94551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640" y="626666"/>
            <a:ext cx="6147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2400" b="1" dirty="0"/>
              <a:t>International Evidence of Monetary Neutrality</a:t>
            </a:r>
            <a:r>
              <a:rPr lang="en-US" sz="24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32</a:t>
            </a:r>
          </a:p>
        </p:txBody>
      </p:sp>
      <p:pic>
        <p:nvPicPr>
          <p:cNvPr id="16" name="Picture 1" descr="Krug_AP_2e_Econ_32UN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63" y="1561347"/>
            <a:ext cx="7403054" cy="448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893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320" y="1672869"/>
            <a:ext cx="10891520" cy="620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95275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Tx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In the long run, changes in the money supply affect the aggregate price level but not real GDP or the interest rate.</a:t>
            </a:r>
          </a:p>
          <a:p>
            <a:pPr marL="295275" lvl="0" indent="-295275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Tx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Data show that the concept of </a:t>
            </a:r>
            <a:r>
              <a:rPr lang="en-US" sz="2600" b="1" dirty="0">
                <a:solidFill>
                  <a:prstClr val="black"/>
                </a:solidFill>
              </a:rPr>
              <a:t>monetary neutrality </a:t>
            </a:r>
            <a:r>
              <a:rPr lang="en-US" sz="2600" dirty="0">
                <a:solidFill>
                  <a:prstClr val="black"/>
                </a:solidFill>
              </a:rPr>
              <a:t>holds: changes in the money supply have no real effect on the economy in the long run.</a:t>
            </a:r>
            <a:endParaRPr lang="en-US" sz="2600" b="1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32</a:t>
            </a:r>
          </a:p>
        </p:txBody>
      </p:sp>
    </p:spTree>
    <p:extLst>
      <p:ext uri="{BB962C8B-B14F-4D97-AF65-F5344CB8AC3E}">
        <p14:creationId xmlns:p14="http://schemas.microsoft.com/office/powerpoint/2010/main" val="550611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3126</TotalTime>
  <Words>540</Words>
  <Application>Microsoft Macintosh PowerPoint</Application>
  <PresentationFormat>Widescreen</PresentationFormat>
  <Paragraphs>155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MS PGothic</vt:lpstr>
      <vt:lpstr>Arial</vt:lpstr>
      <vt:lpstr>Arial Rounded MT Bold</vt:lpstr>
      <vt:lpstr>Calibri</vt:lpstr>
      <vt:lpstr>Calibri Light</vt:lpstr>
      <vt:lpstr>Candara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Macmillan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Pierce-Bratcher, Janie</dc:creator>
  <cp:lastModifiedBy>Microsoft Office User</cp:lastModifiedBy>
  <cp:revision>15</cp:revision>
  <cp:lastPrinted>2019-04-09T00:23:48Z</cp:lastPrinted>
  <dcterms:created xsi:type="dcterms:W3CDTF">2015-01-29T01:02:02Z</dcterms:created>
  <dcterms:modified xsi:type="dcterms:W3CDTF">2019-04-10T15:51:19Z</dcterms:modified>
</cp:coreProperties>
</file>