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1" r:id="rId3"/>
    <p:sldId id="280" r:id="rId4"/>
    <p:sldId id="279" r:id="rId5"/>
    <p:sldId id="278" r:id="rId6"/>
    <p:sldId id="277" r:id="rId7"/>
    <p:sldId id="276" r:id="rId8"/>
    <p:sldId id="282" r:id="rId9"/>
    <p:sldId id="275" r:id="rId10"/>
    <p:sldId id="274" r:id="rId11"/>
    <p:sldId id="273" r:id="rId12"/>
    <p:sldId id="272" r:id="rId13"/>
    <p:sldId id="271" r:id="rId14"/>
    <p:sldId id="269" r:id="rId15"/>
    <p:sldId id="268" r:id="rId16"/>
    <p:sldId id="267" r:id="rId17"/>
    <p:sldId id="266" r:id="rId18"/>
    <p:sldId id="265" r:id="rId19"/>
    <p:sldId id="264" r:id="rId20"/>
    <p:sldId id="263" r:id="rId21"/>
    <p:sldId id="284" r:id="rId22"/>
    <p:sldId id="286" r:id="rId23"/>
    <p:sldId id="285" r:id="rId24"/>
    <p:sldId id="287" r:id="rId25"/>
    <p:sldId id="289" r:id="rId26"/>
    <p:sldId id="288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5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84" y="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AE4F-E05A-4880-B62A-C2AA411592DC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284480"/>
            <a:ext cx="11572240" cy="63398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10160" y="1076960"/>
            <a:ext cx="4124960" cy="468376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What You Will Learn in this Module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0396" y="284480"/>
            <a:ext cx="6967891" cy="851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9563" lvl="0" indent="-3095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Describe the multiplier process by which initial changes in spending lead to further changes in spending</a:t>
            </a:r>
          </a:p>
          <a:p>
            <a:pPr marL="309563" lvl="0" indent="-3095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Use the consumption function to show how current disposable income affects consumer spending</a:t>
            </a:r>
          </a:p>
          <a:p>
            <a:pPr marL="309563" lvl="0" indent="-3095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Explain how expected future income and aggregate wealth affect consumer spending</a:t>
            </a:r>
          </a:p>
          <a:p>
            <a:pPr marL="309563" lvl="0" indent="-3095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Identify the determinants of investment spending</a:t>
            </a:r>
          </a:p>
          <a:p>
            <a:pPr marL="309563" lvl="0" indent="-30956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Explain why investment spending is considered a leading indicator of the future state of the economy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  <p:pic>
        <p:nvPicPr>
          <p:cNvPr id="13" name="Picture 2" descr="Krug_AP_2e_Econ_MO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533" y="4321881"/>
            <a:ext cx="4005436" cy="200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1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Disposable Income and Consumer Spending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8" y="1126014"/>
            <a:ext cx="82296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04250" y="1912374"/>
            <a:ext cx="355732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Current Disposable Income and Consumer Spending for U.S. Households in 2012</a:t>
            </a:r>
          </a:p>
        </p:txBody>
      </p:sp>
    </p:spTree>
    <p:extLst>
      <p:ext uri="{BB962C8B-B14F-4D97-AF65-F5344CB8AC3E}">
        <p14:creationId xmlns:p14="http://schemas.microsoft.com/office/powerpoint/2010/main" val="25893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Consumption Function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  <p:pic>
        <p:nvPicPr>
          <p:cNvPr id="14" name="Picture 2" descr="Krug_AP_2e_Econ_fig_16_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13" y="1491139"/>
            <a:ext cx="82296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36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Consumption Function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1461" y="2737155"/>
            <a:ext cx="5394325" cy="27813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331258" y="1983617"/>
            <a:ext cx="7539644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9563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Deriving the Slope of the Consumption Function</a:t>
            </a:r>
          </a:p>
          <a:p>
            <a:pPr marL="80962" lvl="0">
              <a:spcBef>
                <a:spcPct val="20000"/>
              </a:spcBef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</p:spTree>
    <p:extLst>
      <p:ext uri="{BB962C8B-B14F-4D97-AF65-F5344CB8AC3E}">
        <p14:creationId xmlns:p14="http://schemas.microsoft.com/office/powerpoint/2010/main" val="2589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Consumption Function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6736" y="1924368"/>
            <a:ext cx="86929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9563" lvl="0" indent="-214313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For American households, the best estimate of the average household’s autonomous consumer spending is $17,484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</p:spTree>
    <p:extLst>
      <p:ext uri="{BB962C8B-B14F-4D97-AF65-F5344CB8AC3E}">
        <p14:creationId xmlns:p14="http://schemas.microsoft.com/office/powerpoint/2010/main" val="258936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Shifts of the Aggregate Consumption Function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0852" y="2302481"/>
            <a:ext cx="8824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9563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aggregate consumption function </a:t>
            </a:r>
            <a:r>
              <a:rPr lang="en-US" sz="2600" dirty="0">
                <a:solidFill>
                  <a:prstClr val="black"/>
                </a:solidFill>
              </a:rPr>
              <a:t>is the relationship for the economy as a whole between aggregate current disposable income and aggregate consumer spending.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</p:spTree>
    <p:extLst>
      <p:ext uri="{BB962C8B-B14F-4D97-AF65-F5344CB8AC3E}">
        <p14:creationId xmlns:p14="http://schemas.microsoft.com/office/powerpoint/2010/main" val="258936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Shifts of the Aggregate Consumption Function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  <p:pic>
        <p:nvPicPr>
          <p:cNvPr id="16" name="Picture 1" descr="Krug_AP_2e_Econ_fig_16_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52" y="1685759"/>
            <a:ext cx="10412685" cy="428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24550" y="1323344"/>
            <a:ext cx="5239101" cy="4650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7035119" y="2513102"/>
            <a:ext cx="4017962" cy="1295400"/>
          </a:xfrm>
          <a:custGeom>
            <a:avLst/>
            <a:gdLst>
              <a:gd name="T0" fmla="*/ 2147483647 w 399"/>
              <a:gd name="T1" fmla="*/ 2147483647 h 138"/>
              <a:gd name="T2" fmla="*/ 2147483647 w 399"/>
              <a:gd name="T3" fmla="*/ 2147483647 h 138"/>
              <a:gd name="T4" fmla="*/ 2147483647 w 399"/>
              <a:gd name="T5" fmla="*/ 2147483647 h 138"/>
              <a:gd name="T6" fmla="*/ 0 w 399"/>
              <a:gd name="T7" fmla="*/ 2147483647 h 138"/>
              <a:gd name="T8" fmla="*/ 0 w 399"/>
              <a:gd name="T9" fmla="*/ 2147483647 h 138"/>
              <a:gd name="T10" fmla="*/ 2147483647 w 399"/>
              <a:gd name="T11" fmla="*/ 0 h 138"/>
              <a:gd name="T12" fmla="*/ 2147483647 w 399"/>
              <a:gd name="T13" fmla="*/ 0 h 138"/>
              <a:gd name="T14" fmla="*/ 2147483647 w 399"/>
              <a:gd name="T15" fmla="*/ 2147483647 h 138"/>
              <a:gd name="T16" fmla="*/ 2147483647 w 399"/>
              <a:gd name="T17" fmla="*/ 2147483647 h 1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99" h="138">
                <a:moveTo>
                  <a:pt x="399" y="108"/>
                </a:moveTo>
                <a:cubicBezTo>
                  <a:pt x="399" y="125"/>
                  <a:pt x="387" y="138"/>
                  <a:pt x="373" y="138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12" y="138"/>
                  <a:pt x="0" y="125"/>
                  <a:pt x="0" y="108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2" y="0"/>
                  <a:pt x="26" y="0"/>
                </a:cubicBezTo>
                <a:cubicBezTo>
                  <a:pt x="373" y="0"/>
                  <a:pt x="373" y="0"/>
                  <a:pt x="373" y="0"/>
                </a:cubicBezTo>
                <a:cubicBezTo>
                  <a:pt x="387" y="0"/>
                  <a:pt x="399" y="14"/>
                  <a:pt x="399" y="31"/>
                </a:cubicBezTo>
                <a:lnTo>
                  <a:pt x="399" y="108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069113" y="2563879"/>
            <a:ext cx="4035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prstDash val="sysDot"/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marL="1588" indent="-158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dirty="0"/>
              <a:t>The aggregate consumption function shifts in response to changes in expected future disposable  income and changes in aggregate wealth.</a:t>
            </a:r>
          </a:p>
        </p:txBody>
      </p:sp>
    </p:spTree>
    <p:extLst>
      <p:ext uri="{BB962C8B-B14F-4D97-AF65-F5344CB8AC3E}">
        <p14:creationId xmlns:p14="http://schemas.microsoft.com/office/powerpoint/2010/main" val="2589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Shifts of the Aggregate Consumption Function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951" y="1337571"/>
            <a:ext cx="5974933" cy="49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6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/>
              <a:t>Plan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Investment Spending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  <p:pic>
        <p:nvPicPr>
          <p:cNvPr id="12" name="Picture 2" descr="Krug_AP_2e_Econ_16UN0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3" y="726009"/>
            <a:ext cx="31337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772988" y="1346631"/>
            <a:ext cx="8114212" cy="447328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Planned investment spending</a:t>
            </a:r>
            <a:r>
              <a:rPr lang="en-US" sz="2600" dirty="0">
                <a:solidFill>
                  <a:prstClr val="black"/>
                </a:solidFill>
              </a:rPr>
              <a:t> is the investment spending that businesses plan to undertake during a given period.</a:t>
            </a: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It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depends </a:t>
            </a:r>
            <a:r>
              <a:rPr lang="en-US" sz="2600" b="1" dirty="0">
                <a:solidFill>
                  <a:prstClr val="black"/>
                </a:solidFill>
              </a:rPr>
              <a:t>negatively</a:t>
            </a:r>
            <a:r>
              <a:rPr lang="en-US" sz="2600" dirty="0">
                <a:solidFill>
                  <a:prstClr val="black"/>
                </a:solidFill>
              </a:rPr>
              <a:t> on:</a:t>
            </a:r>
          </a:p>
          <a:p>
            <a:pPr marL="811213" lvl="1" indent="-287338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2400" i="1" dirty="0">
                <a:solidFill>
                  <a:prstClr val="black"/>
                </a:solidFill>
              </a:rPr>
              <a:t>interest rate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</a:p>
          <a:p>
            <a:pPr marL="811213" lvl="1" indent="-287338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2400" i="1" dirty="0">
                <a:solidFill>
                  <a:prstClr val="black"/>
                </a:solidFill>
              </a:rPr>
              <a:t>existing production capacity</a:t>
            </a:r>
            <a:endParaRPr lang="en-US" sz="2400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and </a:t>
            </a:r>
            <a:r>
              <a:rPr lang="en-US" sz="2600" b="1" dirty="0">
                <a:solidFill>
                  <a:prstClr val="black"/>
                </a:solidFill>
              </a:rPr>
              <a:t>positively</a:t>
            </a:r>
            <a:r>
              <a:rPr lang="en-US" sz="2600" dirty="0">
                <a:solidFill>
                  <a:prstClr val="black"/>
                </a:solidFill>
              </a:rPr>
              <a:t> on:</a:t>
            </a:r>
          </a:p>
          <a:p>
            <a:pPr marL="811213" lvl="1" indent="-287338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2400" i="1" dirty="0">
                <a:solidFill>
                  <a:prstClr val="black"/>
                </a:solidFill>
              </a:rPr>
              <a:t>expected future real GDP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6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Expected Future Real GDP, Production Capacity, and Investment Spending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414" y="1924368"/>
            <a:ext cx="10553463" cy="784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9563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Expected future sales has a positive effect on investment spending.</a:t>
            </a:r>
          </a:p>
          <a:p>
            <a:pPr marL="309563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current level of productive capacity has a negative effect on investment spending.</a:t>
            </a:r>
          </a:p>
          <a:p>
            <a:pPr marL="309563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Therefore, firms will be most likely to undertake high levels of investment when they expect sales to grow rapidly. </a:t>
            </a:r>
          </a:p>
          <a:p>
            <a:pPr marL="309563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This growth of sales will take up any excess capacity and encourage investment.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</p:spTree>
    <p:extLst>
      <p:ext uri="{BB962C8B-B14F-4D97-AF65-F5344CB8AC3E}">
        <p14:creationId xmlns:p14="http://schemas.microsoft.com/office/powerpoint/2010/main" val="258936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Fluctuations in Investment Spending and Consumer Spending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  <p:pic>
        <p:nvPicPr>
          <p:cNvPr id="60" name="Picture 1" descr="Krug_AP_2e_Econ_fig_16_0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33" y="1228249"/>
            <a:ext cx="7946160" cy="498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3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Multiplier: An Informal Introduction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0" y="1636984"/>
            <a:ext cx="1055346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9563">
              <a:defRPr/>
            </a:pPr>
            <a:r>
              <a:rPr lang="en-US" sz="2000" dirty="0"/>
              <a:t>The </a:t>
            </a:r>
            <a:r>
              <a:rPr lang="en-US" sz="2000" b="1" dirty="0"/>
              <a:t>marginal propensity to consume</a:t>
            </a:r>
            <a:r>
              <a:rPr lang="en-US" sz="2000" dirty="0"/>
              <a:t>, or </a:t>
            </a:r>
            <a:r>
              <a:rPr lang="en-US" sz="2000" b="1" dirty="0"/>
              <a:t>MPC</a:t>
            </a:r>
            <a:r>
              <a:rPr lang="en-US" sz="2000" dirty="0"/>
              <a:t>, is the increase in consumer spending when disposable income rises by $1.</a:t>
            </a:r>
          </a:p>
          <a:p>
            <a:pPr marL="95250">
              <a:defRPr/>
            </a:pPr>
            <a:endParaRPr lang="en-US" sz="2000" dirty="0"/>
          </a:p>
          <a:p>
            <a:pPr marL="309563">
              <a:defRPr/>
            </a:pPr>
            <a:r>
              <a:rPr lang="en-US" sz="2000" dirty="0"/>
              <a:t>The </a:t>
            </a:r>
            <a:r>
              <a:rPr lang="en-US" sz="2000" b="1" dirty="0"/>
              <a:t>marginal propensity to save</a:t>
            </a:r>
            <a:r>
              <a:rPr lang="en-US" sz="2000" dirty="0"/>
              <a:t>, or </a:t>
            </a:r>
            <a:r>
              <a:rPr lang="en-US" sz="2000" b="1" dirty="0"/>
              <a:t>MPS</a:t>
            </a:r>
            <a:r>
              <a:rPr lang="en-US" sz="2000" dirty="0"/>
              <a:t>, is the increase in household savings when disposable income rises by $1.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1723" y="3768597"/>
            <a:ext cx="4602982" cy="1146207"/>
          </a:xfrm>
          <a:prstGeom prst="rect">
            <a:avLst/>
          </a:prstGeom>
          <a:noFill/>
          <a:ln w="28575" algn="ctr">
            <a:solidFill>
              <a:schemeClr val="tx1"/>
            </a:solidFill>
            <a:prstDash val="solid"/>
            <a:miter lim="800000"/>
            <a:headEnd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</p:spTree>
    <p:extLst>
      <p:ext uri="{BB962C8B-B14F-4D97-AF65-F5344CB8AC3E}">
        <p14:creationId xmlns:p14="http://schemas.microsoft.com/office/powerpoint/2010/main" val="2589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Inventories and Unplanned Investment Spending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069" y="1593374"/>
            <a:ext cx="5763838" cy="4296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Inventories </a:t>
            </a:r>
            <a:r>
              <a:rPr lang="en-US" sz="2600" dirty="0">
                <a:solidFill>
                  <a:prstClr val="black"/>
                </a:solidFill>
              </a:rPr>
              <a:t>are stocks of goods held to satisfy future sales.</a:t>
            </a:r>
          </a:p>
          <a:p>
            <a:pPr marL="80963" lvl="0">
              <a:spcBef>
                <a:spcPct val="20000"/>
              </a:spcBef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Inventory investment </a:t>
            </a:r>
            <a:r>
              <a:rPr lang="en-US" sz="2600" dirty="0">
                <a:solidFill>
                  <a:prstClr val="black"/>
                </a:solidFill>
              </a:rPr>
              <a:t>is the value of the change in total inventories held in the economy during a given period.</a:t>
            </a:r>
          </a:p>
          <a:p>
            <a:pPr marL="80963" lvl="0">
              <a:spcBef>
                <a:spcPct val="20000"/>
              </a:spcBef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Unplanned inventory investment </a:t>
            </a:r>
            <a:r>
              <a:rPr lang="en-US" sz="2600" dirty="0">
                <a:solidFill>
                  <a:prstClr val="black"/>
                </a:solidFill>
              </a:rPr>
              <a:t>occurs when actual sales are more or less than businesses expected, leading to unplanned changes in inventories.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  <p:pic>
        <p:nvPicPr>
          <p:cNvPr id="14" name="Picture 2" descr="Krug_AP_2e_Econ_16UN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867" y="2155079"/>
            <a:ext cx="4278483" cy="274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36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Inventories and Unplanned Investment Spending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608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b="1" dirty="0">
              <a:solidFill>
                <a:prstClr val="black"/>
              </a:solidFill>
            </a:endParaRP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Actual investment spending </a:t>
            </a:r>
            <a:r>
              <a:rPr lang="en-US" sz="2600" dirty="0">
                <a:solidFill>
                  <a:prstClr val="black"/>
                </a:solidFill>
              </a:rPr>
              <a:t>is the sum of planned investment spending and unplanned inventory investment.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1248" y="3797112"/>
            <a:ext cx="4724400" cy="839788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  <p:pic>
        <p:nvPicPr>
          <p:cNvPr id="15" name="Picture 1" descr="Krug_AP_2e_Econ_16UN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583" y="2352504"/>
            <a:ext cx="3822205" cy="386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2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640" y="626666"/>
            <a:ext cx="5498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Interest Rates and the U.S. Housing Boom</a:t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1797118"/>
            <a:ext cx="1055346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317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The Fed cut mortgage rates in response to the 2001 recession and continued cutting them into 2003 out of concern that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the economy’s recovery was too weak to generate sustained job growth. </a:t>
            </a:r>
          </a:p>
          <a:p>
            <a:pPr marL="269875" lvl="0" indent="-2317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The low interest rates led to a large increase in residential investment spending, reflected in a surge of housing starts.</a:t>
            </a:r>
          </a:p>
          <a:p>
            <a:pPr marL="269875" lvl="0" indent="-2317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By 2006, it was clear that the U.S. housing market was experiencing a bubble: people were buying housing based on unrealistic expectations about future price increases. </a:t>
            </a:r>
          </a:p>
          <a:p>
            <a:pPr marL="269875" lvl="0" indent="-2317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When the bubble burst, housing—and the U.S. economy—took a fall.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</p:spTree>
    <p:extLst>
      <p:ext uri="{BB962C8B-B14F-4D97-AF65-F5344CB8AC3E}">
        <p14:creationId xmlns:p14="http://schemas.microsoft.com/office/powerpoint/2010/main" val="3084175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640" y="626666"/>
            <a:ext cx="549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Interest Rates and the U.S. Housing Boom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326" y="1690688"/>
            <a:ext cx="5171807" cy="431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75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640" y="626666"/>
            <a:ext cx="549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Interest Rates and the U.S. Housing Boom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073" y="1698808"/>
            <a:ext cx="5662303" cy="435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02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320" y="1672869"/>
            <a:ext cx="10891520" cy="8765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4038" lvl="0" indent="-438150">
              <a:spcBef>
                <a:spcPct val="20000"/>
              </a:spcBef>
              <a:buClr>
                <a:srgbClr val="FFCC00"/>
              </a:buClr>
              <a:buFontTx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An </a:t>
            </a:r>
            <a:r>
              <a:rPr lang="en-US" sz="2600" b="1" dirty="0">
                <a:solidFill>
                  <a:prstClr val="black"/>
                </a:solidFill>
              </a:rPr>
              <a:t>autonomous change in aggregate spending </a:t>
            </a:r>
            <a:r>
              <a:rPr lang="en-US" sz="2600" dirty="0">
                <a:solidFill>
                  <a:prstClr val="black"/>
                </a:solidFill>
              </a:rPr>
              <a:t>leads to a chain reaction in which the total change in real GDP is equal to the </a:t>
            </a:r>
            <a:r>
              <a:rPr lang="en-US" sz="2600" b="1" dirty="0">
                <a:solidFill>
                  <a:prstClr val="black"/>
                </a:solidFill>
              </a:rPr>
              <a:t>multiplier </a:t>
            </a:r>
            <a:r>
              <a:rPr lang="en-US" sz="2600" dirty="0">
                <a:solidFill>
                  <a:prstClr val="black"/>
                </a:solidFill>
              </a:rPr>
              <a:t>times the initial change in aggregate spending. </a:t>
            </a:r>
          </a:p>
          <a:p>
            <a:pPr marL="554038" lvl="0" indent="-438150">
              <a:spcBef>
                <a:spcPct val="20000"/>
              </a:spcBef>
              <a:buClr>
                <a:srgbClr val="FFCC00"/>
              </a:buClr>
              <a:buFontTx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The size of the multiplier, 1/(1 − </a:t>
            </a:r>
            <a:r>
              <a:rPr lang="en-US" sz="2600" i="1" dirty="0">
                <a:solidFill>
                  <a:prstClr val="black"/>
                </a:solidFill>
              </a:rPr>
              <a:t>MPC</a:t>
            </a:r>
            <a:r>
              <a:rPr lang="en-US" sz="2600" dirty="0">
                <a:solidFill>
                  <a:prstClr val="black"/>
                </a:solidFill>
              </a:rPr>
              <a:t>), depends on the </a:t>
            </a:r>
            <a:r>
              <a:rPr lang="en-US" sz="2600" b="1" dirty="0">
                <a:solidFill>
                  <a:prstClr val="black"/>
                </a:solidFill>
              </a:rPr>
              <a:t>marginal propensity to consume, </a:t>
            </a:r>
            <a:r>
              <a:rPr lang="en-US" sz="2600" b="1" i="1" dirty="0">
                <a:solidFill>
                  <a:prstClr val="black"/>
                </a:solidFill>
              </a:rPr>
              <a:t>MPC, </a:t>
            </a:r>
            <a:r>
              <a:rPr lang="en-US" sz="2600" dirty="0">
                <a:solidFill>
                  <a:prstClr val="black"/>
                </a:solidFill>
              </a:rPr>
              <a:t>the fraction of an additional dollar of disposable income spent on consumption. </a:t>
            </a:r>
          </a:p>
          <a:p>
            <a:pPr marL="554038" lvl="0" indent="-438150">
              <a:spcBef>
                <a:spcPct val="20000"/>
              </a:spcBef>
              <a:buClr>
                <a:srgbClr val="FFCC00"/>
              </a:buClr>
              <a:buFontTx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consumption function </a:t>
            </a:r>
            <a:r>
              <a:rPr lang="en-US" sz="2600" dirty="0">
                <a:solidFill>
                  <a:prstClr val="black"/>
                </a:solidFill>
              </a:rPr>
              <a:t>shows how an individual household’s consumer spending is determined by its current disposable income. </a:t>
            </a:r>
          </a:p>
          <a:p>
            <a:pPr marL="554038" lvl="0" indent="-438150">
              <a:spcBef>
                <a:spcPct val="20000"/>
              </a:spcBef>
              <a:buClr>
                <a:srgbClr val="FFCC00"/>
              </a:buClr>
              <a:buFontTx/>
              <a:buAutoNum type="arabicPeriod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aggregate consumption function </a:t>
            </a:r>
            <a:r>
              <a:rPr lang="en-US" sz="2600" dirty="0">
                <a:solidFill>
                  <a:prstClr val="black"/>
                </a:solidFill>
              </a:rPr>
              <a:t>shows the relationship for the entire economy.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</p:spTree>
    <p:extLst>
      <p:ext uri="{BB962C8B-B14F-4D97-AF65-F5344CB8AC3E}">
        <p14:creationId xmlns:p14="http://schemas.microsoft.com/office/powerpoint/2010/main" val="2864119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4080" y="1370791"/>
            <a:ext cx="10891520" cy="924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4038" lvl="0" indent="-438150">
              <a:spcBef>
                <a:spcPct val="20000"/>
              </a:spcBef>
              <a:buClr>
                <a:srgbClr val="FFCC00"/>
              </a:buClr>
              <a:buFontTx/>
              <a:buAutoNum type="arabicPeriod" startAt="5"/>
              <a:defRPr/>
            </a:pPr>
            <a:r>
              <a:rPr lang="en-US" sz="2600" b="1" dirty="0">
                <a:solidFill>
                  <a:prstClr val="black"/>
                </a:solidFill>
              </a:rPr>
              <a:t>Planned investment spending </a:t>
            </a:r>
            <a:r>
              <a:rPr lang="en-US" sz="2600" dirty="0">
                <a:solidFill>
                  <a:prstClr val="black"/>
                </a:solidFill>
              </a:rPr>
              <a:t>depends negatively on the interest rate and on existing production capacity; </a:t>
            </a:r>
            <a:br>
              <a:rPr lang="en-US" sz="2600" dirty="0">
                <a:solidFill>
                  <a:prstClr val="black"/>
                </a:solidFill>
              </a:rPr>
            </a:br>
            <a:r>
              <a:rPr lang="en-US" sz="2600" dirty="0">
                <a:solidFill>
                  <a:prstClr val="black"/>
                </a:solidFill>
              </a:rPr>
              <a:t>it depends positively on expected future real GDP. </a:t>
            </a:r>
          </a:p>
          <a:p>
            <a:pPr marL="554038" lvl="0" indent="-438150">
              <a:spcBef>
                <a:spcPct val="20000"/>
              </a:spcBef>
              <a:buClr>
                <a:srgbClr val="FFCC00"/>
              </a:buClr>
              <a:buFontTx/>
              <a:buAutoNum type="arabicPeriod" startAt="5"/>
              <a:defRPr/>
            </a:pPr>
            <a:r>
              <a:rPr lang="en-US" sz="2600" dirty="0">
                <a:solidFill>
                  <a:prstClr val="black"/>
                </a:solidFill>
              </a:rPr>
              <a:t>Firms hold </a:t>
            </a:r>
            <a:r>
              <a:rPr lang="en-US" sz="2600" b="1" dirty="0">
                <a:solidFill>
                  <a:prstClr val="black"/>
                </a:solidFill>
              </a:rPr>
              <a:t>inventories </a:t>
            </a:r>
            <a:r>
              <a:rPr lang="en-US" sz="2600" dirty="0">
                <a:solidFill>
                  <a:prstClr val="black"/>
                </a:solidFill>
              </a:rPr>
              <a:t>of goods so that they can satisfy consumer demand quickly. </a:t>
            </a:r>
          </a:p>
          <a:p>
            <a:pPr marL="554038" lvl="0" indent="-438150">
              <a:spcBef>
                <a:spcPct val="20000"/>
              </a:spcBef>
              <a:buClr>
                <a:srgbClr val="FFCC00"/>
              </a:buClr>
              <a:buFontTx/>
              <a:buAutoNum type="arabicPeriod" startAt="5"/>
              <a:defRPr/>
            </a:pPr>
            <a:r>
              <a:rPr lang="en-US" sz="2600" b="1" dirty="0">
                <a:solidFill>
                  <a:prstClr val="black"/>
                </a:solidFill>
              </a:rPr>
              <a:t>Inventory investment </a:t>
            </a:r>
            <a:r>
              <a:rPr lang="en-US" sz="2600" dirty="0">
                <a:solidFill>
                  <a:prstClr val="black"/>
                </a:solidFill>
              </a:rPr>
              <a:t>is positive when firms add to their inventories, negative when they reduce them.</a:t>
            </a:r>
          </a:p>
          <a:p>
            <a:pPr marL="554038" lvl="0" indent="-438150">
              <a:spcBef>
                <a:spcPct val="20000"/>
              </a:spcBef>
              <a:buClr>
                <a:srgbClr val="FFCC00"/>
              </a:buClr>
              <a:buFontTx/>
              <a:buAutoNum type="arabicPeriod" startAt="5"/>
              <a:defRPr/>
            </a:pPr>
            <a:r>
              <a:rPr lang="en-US" sz="2600" b="1" dirty="0">
                <a:solidFill>
                  <a:prstClr val="black"/>
                </a:solidFill>
              </a:rPr>
              <a:t>Unplanned inventory investment </a:t>
            </a:r>
            <a:r>
              <a:rPr lang="en-US" sz="2600" dirty="0">
                <a:solidFill>
                  <a:prstClr val="black"/>
                </a:solidFill>
              </a:rPr>
              <a:t>occurs because actual sales are higher or lower than expected. </a:t>
            </a:r>
          </a:p>
          <a:p>
            <a:pPr marL="554038" lvl="0" indent="-438150">
              <a:spcBef>
                <a:spcPct val="20000"/>
              </a:spcBef>
              <a:buClr>
                <a:srgbClr val="FFCC00"/>
              </a:buClr>
              <a:buFontTx/>
              <a:buAutoNum type="arabicPeriod" startAt="5"/>
              <a:defRPr/>
            </a:pPr>
            <a:r>
              <a:rPr lang="en-US" sz="2600" b="1" dirty="0">
                <a:solidFill>
                  <a:prstClr val="black"/>
                </a:solidFill>
              </a:rPr>
              <a:t>Actual investment spending </a:t>
            </a:r>
            <a:r>
              <a:rPr lang="en-US" sz="2600" dirty="0">
                <a:solidFill>
                  <a:prstClr val="black"/>
                </a:solidFill>
              </a:rPr>
              <a:t>is the sum of planned investment spending and unplanned inventory investment.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</p:spTree>
    <p:extLst>
      <p:ext uri="{BB962C8B-B14F-4D97-AF65-F5344CB8AC3E}">
        <p14:creationId xmlns:p14="http://schemas.microsoft.com/office/powerpoint/2010/main" val="2864119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43" y="0"/>
            <a:ext cx="11195057" cy="6857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Suppose investment spending increases by $50 billion, and as a result the equilibrium income increases by $200 billion. The value of the MPC is: </a:t>
            </a:r>
          </a:p>
          <a:p>
            <a:pPr marL="514350" indent="-514350">
              <a:buAutoNum type="alphaUcPeriod"/>
            </a:pPr>
            <a:r>
              <a:rPr lang="en-US" dirty="0"/>
              <a:t>0.8. </a:t>
            </a:r>
          </a:p>
          <a:p>
            <a:pPr marL="514350" indent="-514350">
              <a:buAutoNum type="alphaUcPeriod"/>
            </a:pPr>
            <a:r>
              <a:rPr lang="en-US" dirty="0"/>
              <a:t>0.4. </a:t>
            </a:r>
          </a:p>
          <a:p>
            <a:pPr marL="514350" indent="-514350">
              <a:buAutoNum type="alphaUcPeriod"/>
            </a:pPr>
            <a:r>
              <a:rPr lang="en-US" dirty="0"/>
              <a:t>0.75. </a:t>
            </a:r>
          </a:p>
          <a:p>
            <a:pPr marL="514350" indent="-514350">
              <a:buAutoNum type="alphaUcPeriod"/>
            </a:pPr>
            <a:r>
              <a:rPr lang="en-US" dirty="0"/>
              <a:t>4. </a:t>
            </a:r>
          </a:p>
          <a:p>
            <a:pPr marL="0" indent="0">
              <a:buNone/>
            </a:pPr>
            <a:r>
              <a:rPr lang="en-US" dirty="0"/>
              <a:t>E.    0.5. </a:t>
            </a:r>
          </a:p>
          <a:p>
            <a:pPr marL="0" indent="0">
              <a:buNone/>
            </a:pPr>
            <a:r>
              <a:rPr lang="en-US" b="1" dirty="0"/>
              <a:t>If the size of MPS is decreasing, it will:</a:t>
            </a:r>
            <a:br>
              <a:rPr lang="en-US" dirty="0"/>
            </a:br>
            <a:r>
              <a:rPr lang="en-US" dirty="0"/>
              <a:t>A. make the multiplier smaller.</a:t>
            </a:r>
            <a:br>
              <a:rPr lang="en-US" dirty="0"/>
            </a:br>
            <a:r>
              <a:rPr lang="en-US" dirty="0"/>
              <a:t>B. make the multiplier larger.</a:t>
            </a:r>
            <a:br>
              <a:rPr lang="en-US" dirty="0"/>
            </a:br>
            <a:r>
              <a:rPr lang="en-US" dirty="0"/>
              <a:t>C. not affect the value of the multiplier. </a:t>
            </a:r>
          </a:p>
          <a:p>
            <a:pPr marL="0" indent="0">
              <a:buNone/>
            </a:pPr>
            <a:r>
              <a:rPr lang="en-US" dirty="0"/>
              <a:t>D. decrease the interest rate. </a:t>
            </a:r>
          </a:p>
          <a:p>
            <a:pPr marL="0" indent="0">
              <a:buNone/>
            </a:pPr>
            <a:r>
              <a:rPr lang="en-US" dirty="0"/>
              <a:t>E. cause the MPC to also decrease. </a:t>
            </a:r>
          </a:p>
          <a:p>
            <a:pPr marL="0" indent="0">
              <a:buNone/>
            </a:pPr>
            <a:r>
              <a:rPr lang="en-US" b="1" dirty="0"/>
              <a:t>Which of the following will shift the aggregate consumption function upward? </a:t>
            </a:r>
          </a:p>
          <a:p>
            <a:pPr marL="0" indent="0">
              <a:buNone/>
            </a:pPr>
            <a:r>
              <a:rPr lang="en-US" dirty="0"/>
              <a:t>A. Current disposable income rises.</a:t>
            </a:r>
            <a:br>
              <a:rPr lang="en-US" dirty="0"/>
            </a:br>
            <a:r>
              <a:rPr lang="en-US" dirty="0"/>
              <a:t>B. Consumer expectations turn more pessimistic about the future.</a:t>
            </a:r>
            <a:br>
              <a:rPr lang="en-US" dirty="0"/>
            </a:br>
            <a:r>
              <a:rPr lang="en-US" dirty="0"/>
              <a:t>C. The stock market is strong and wealth is rising. </a:t>
            </a:r>
          </a:p>
          <a:p>
            <a:pPr marL="0" indent="0">
              <a:buNone/>
            </a:pPr>
            <a:r>
              <a:rPr lang="en-US" dirty="0"/>
              <a:t>D. Current disposable income falls. </a:t>
            </a:r>
          </a:p>
          <a:p>
            <a:pPr marL="0" indent="0">
              <a:buNone/>
            </a:pPr>
            <a:r>
              <a:rPr lang="en-US" dirty="0"/>
              <a:t>E. Interest rates begin to increase.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6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Multiplier: An Informal Introduction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874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indent="-219075">
              <a:defRPr/>
            </a:pPr>
            <a:r>
              <a:rPr lang="en-US" sz="2600" dirty="0"/>
              <a:t>Increase in investment spending = $100 billion</a:t>
            </a:r>
          </a:p>
          <a:p>
            <a:pPr marL="606426" lvl="1">
              <a:defRPr/>
            </a:pPr>
            <a:r>
              <a:rPr lang="en-US" dirty="0"/>
              <a:t>+ Second-round increase in consumer spending </a:t>
            </a:r>
            <a:br>
              <a:rPr lang="en-US" dirty="0"/>
            </a:br>
            <a:r>
              <a:rPr lang="en-US" dirty="0"/>
              <a:t>= MPC × $100 billion</a:t>
            </a:r>
          </a:p>
          <a:p>
            <a:pPr marL="606426" lvl="1">
              <a:defRPr/>
            </a:pPr>
            <a:r>
              <a:rPr lang="en-US" dirty="0"/>
              <a:t>+ Third-round increase in consumer spending </a:t>
            </a:r>
            <a:br>
              <a:rPr lang="en-US" dirty="0"/>
            </a:br>
            <a:r>
              <a:rPr lang="en-US" dirty="0"/>
              <a:t>= MPC</a:t>
            </a:r>
            <a:r>
              <a:rPr lang="en-US" baseline="30000" dirty="0"/>
              <a:t>2</a:t>
            </a:r>
            <a:r>
              <a:rPr lang="en-US" dirty="0"/>
              <a:t> × $100 billion</a:t>
            </a:r>
          </a:p>
          <a:p>
            <a:pPr marL="606426" lvl="1">
              <a:defRPr/>
            </a:pPr>
            <a:r>
              <a:rPr lang="en-US" dirty="0"/>
              <a:t>+ Fourth-round increase in consumer spending </a:t>
            </a:r>
            <a:br>
              <a:rPr lang="en-US" dirty="0"/>
            </a:br>
            <a:r>
              <a:rPr lang="en-US" dirty="0"/>
              <a:t>= MPC</a:t>
            </a:r>
            <a:r>
              <a:rPr lang="en-US" baseline="30000" dirty="0"/>
              <a:t>3</a:t>
            </a:r>
            <a:r>
              <a:rPr lang="en-US" dirty="0"/>
              <a:t> × $100 billion</a:t>
            </a:r>
          </a:p>
          <a:p>
            <a:pPr marL="300038" indent="-219075">
              <a:defRPr/>
            </a:pPr>
            <a:r>
              <a:rPr lang="en-US" sz="2600" dirty="0"/>
              <a:t>• • • • • • • • • • • •</a:t>
            </a:r>
          </a:p>
          <a:p>
            <a:pPr marL="300038" indent="-219075">
              <a:defRPr/>
            </a:pPr>
            <a:endParaRPr lang="en-US" sz="2600" dirty="0"/>
          </a:p>
          <a:p>
            <a:pPr marL="300038" indent="-219075">
              <a:defRPr/>
            </a:pPr>
            <a:r>
              <a:rPr lang="en-US" sz="2600" b="1" dirty="0"/>
              <a:t>Total increase in real GDP </a:t>
            </a:r>
            <a:br>
              <a:rPr lang="en-US" sz="2600" b="1" dirty="0"/>
            </a:br>
            <a:r>
              <a:rPr lang="en-US" sz="2600" b="1" dirty="0"/>
              <a:t>= (1 + MPC + MPC2 + MPC3 + . . .) × $100 billion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  <p:pic>
        <p:nvPicPr>
          <p:cNvPr id="13" name="Picture 1" descr="Krug_AP_2e_Econ_16UN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679" y="1359694"/>
            <a:ext cx="3092862" cy="440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3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Multiplier: An Informal Introduction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736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$100 billion increase in investment spending sets off a chain reaction in the economy. </a:t>
            </a: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net result of this chain reaction is that a $100 billion increase in investment spending leads to a change in real GDP that is a </a:t>
            </a:r>
            <a:r>
              <a:rPr lang="en-US" sz="2600" i="1" dirty="0">
                <a:solidFill>
                  <a:prstClr val="black"/>
                </a:solidFill>
              </a:rPr>
              <a:t>multiple </a:t>
            </a:r>
            <a:r>
              <a:rPr lang="en-US" sz="2600" dirty="0">
                <a:solidFill>
                  <a:prstClr val="black"/>
                </a:solidFill>
              </a:rPr>
              <a:t>of the size of that initial change in spending.</a:t>
            </a:r>
          </a:p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How large is this multiple?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7298" y="4398645"/>
            <a:ext cx="7167563" cy="1433513"/>
          </a:xfrm>
          <a:prstGeom prst="rect">
            <a:avLst/>
          </a:prstGeom>
          <a:noFill/>
          <a:ln w="28575" algn="ctr">
            <a:solidFill>
              <a:schemeClr val="tx1"/>
            </a:solidFill>
            <a:prstDash val="solid"/>
            <a:miter lim="800000"/>
            <a:headEnd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</p:spTree>
    <p:extLst>
      <p:ext uri="{BB962C8B-B14F-4D97-AF65-F5344CB8AC3E}">
        <p14:creationId xmlns:p14="http://schemas.microsoft.com/office/powerpoint/2010/main" val="2589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Multiplier: Numerical Example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lvl="0" indent="-15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prstClr val="black"/>
                </a:solidFill>
                <a:latin typeface="Calibri" pitchFamily="34" charset="0"/>
              </a:rPr>
              <a:t>Rounds of Increases of Real GDP When </a:t>
            </a:r>
            <a:r>
              <a:rPr lang="en-US" sz="2600" b="1" i="1" dirty="0">
                <a:solidFill>
                  <a:prstClr val="black"/>
                </a:solidFill>
                <a:latin typeface="Calibri" pitchFamily="34" charset="0"/>
              </a:rPr>
              <a:t>MPC </a:t>
            </a:r>
            <a:r>
              <a:rPr lang="en-US" sz="2600" b="1" dirty="0">
                <a:solidFill>
                  <a:prstClr val="black"/>
                </a:solidFill>
                <a:latin typeface="Calibri" pitchFamily="34" charset="0"/>
              </a:rPr>
              <a:t>= 0.6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9828" y="2110758"/>
            <a:ext cx="6795429" cy="352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</p:spTree>
    <p:extLst>
      <p:ext uri="{BB962C8B-B14F-4D97-AF65-F5344CB8AC3E}">
        <p14:creationId xmlns:p14="http://schemas.microsoft.com/office/powerpoint/2010/main" val="25893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Multiplier: Numerical Example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402" y="2165001"/>
            <a:ext cx="10553463" cy="755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lvl="0" indent="-2190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In the end, real GDP rises by $250 billion as a consequence of the initial $100 billion rise in investment spending: </a:t>
            </a:r>
          </a:p>
          <a:p>
            <a:pPr marL="80963" lvl="0">
              <a:spcBef>
                <a:spcPct val="20000"/>
              </a:spcBef>
              <a:defRPr/>
            </a:pPr>
            <a:r>
              <a:rPr lang="en-US" sz="2600" dirty="0">
                <a:solidFill>
                  <a:prstClr val="black"/>
                </a:solidFill>
              </a:rPr>
              <a:t>	1/(1 − 0.6) × $100 billion </a:t>
            </a:r>
          </a:p>
          <a:p>
            <a:pPr marL="80963" lvl="0">
              <a:spcBef>
                <a:spcPct val="20000"/>
              </a:spcBef>
              <a:defRPr/>
            </a:pPr>
            <a:r>
              <a:rPr lang="en-US" sz="2600" dirty="0">
                <a:solidFill>
                  <a:prstClr val="black"/>
                </a:solidFill>
              </a:rPr>
              <a:t>	= 2.5 × $100 billion </a:t>
            </a:r>
          </a:p>
          <a:p>
            <a:pPr marL="80963" lvl="0">
              <a:spcBef>
                <a:spcPct val="20000"/>
              </a:spcBef>
              <a:defRPr/>
            </a:pPr>
            <a:r>
              <a:rPr lang="en-US" sz="2600" dirty="0">
                <a:solidFill>
                  <a:prstClr val="black"/>
                </a:solidFill>
              </a:rPr>
              <a:t>	= $250 billion</a:t>
            </a:r>
          </a:p>
          <a:p>
            <a:pPr marL="295275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</p:spTree>
    <p:extLst>
      <p:ext uri="{BB962C8B-B14F-4D97-AF65-F5344CB8AC3E}">
        <p14:creationId xmlns:p14="http://schemas.microsoft.com/office/powerpoint/2010/main" val="25893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Multiplier: An Informal Introduction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693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9563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An </a:t>
            </a:r>
            <a:r>
              <a:rPr lang="en-US" sz="2600" b="1" dirty="0">
                <a:solidFill>
                  <a:prstClr val="black"/>
                </a:solidFill>
              </a:rPr>
              <a:t>autonomous change in aggregate spending </a:t>
            </a:r>
            <a:r>
              <a:rPr lang="en-US" sz="2600" dirty="0">
                <a:solidFill>
                  <a:prstClr val="black"/>
                </a:solidFill>
              </a:rPr>
              <a:t>is an initial change in the desired level of spending by firms, households, or government at a given level of real GDP.</a:t>
            </a:r>
          </a:p>
          <a:p>
            <a:pPr marL="309563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09563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multiplier</a:t>
            </a:r>
            <a:r>
              <a:rPr lang="en-US" sz="2600" dirty="0">
                <a:solidFill>
                  <a:prstClr val="black"/>
                </a:solidFill>
              </a:rPr>
              <a:t> is the ratio of the total change in real GDP caused by an autonomous change in aggregate spending to the size of that autonomous change.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6354" y="2494915"/>
            <a:ext cx="3378200" cy="1050925"/>
          </a:xfrm>
          <a:prstGeom prst="rect">
            <a:avLst/>
          </a:prstGeom>
          <a:noFill/>
          <a:ln w="28575" algn="ctr">
            <a:solidFill>
              <a:schemeClr val="tx1"/>
            </a:solidFill>
            <a:prstDash val="solid"/>
            <a:miter lim="800000"/>
            <a:headEnd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1451" y="4953635"/>
            <a:ext cx="5164137" cy="1152525"/>
          </a:xfrm>
          <a:prstGeom prst="rect">
            <a:avLst/>
          </a:prstGeom>
          <a:noFill/>
          <a:ln w="28575" algn="ctr">
            <a:solidFill>
              <a:schemeClr val="tx1"/>
            </a:solidFill>
            <a:prstDash val="solid"/>
            <a:miter lim="800000"/>
            <a:headEnd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</p:spTree>
    <p:extLst>
      <p:ext uri="{BB962C8B-B14F-4D97-AF65-F5344CB8AC3E}">
        <p14:creationId xmlns:p14="http://schemas.microsoft.com/office/powerpoint/2010/main" val="2589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640" y="626666"/>
            <a:ext cx="532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Multiplier and the Great Depression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4551" y="1400870"/>
            <a:ext cx="10876186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174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The concept of the multiplier was originally devised by economists trying to understand the Great Depression. Most economists believe that the slump from 1929 to 1933 was driven by a collapse in investment spending. </a:t>
            </a:r>
          </a:p>
          <a:p>
            <a:pPr marL="231775" lvl="0" indent="-2174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But as the economy shrank, consumer spending also fell sharply, multiplying the effect on real GDP. </a:t>
            </a:r>
          </a:p>
          <a:p>
            <a:pPr marL="231775" lvl="0" indent="-2174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In the modern U.S. economy,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taxes are much higher than in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1929, and so is government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spending. </a:t>
            </a:r>
          </a:p>
          <a:p>
            <a:pPr marL="231775" lvl="0" indent="-2174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Why does this matter?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Because taxes and some government programs act as </a:t>
            </a:r>
            <a:r>
              <a:rPr lang="en-US" sz="2400" i="1" dirty="0">
                <a:solidFill>
                  <a:prstClr val="black"/>
                </a:solidFill>
              </a:rPr>
              <a:t>automatic stabilizers, </a:t>
            </a:r>
            <a:r>
              <a:rPr lang="en-US" sz="2400" dirty="0">
                <a:solidFill>
                  <a:prstClr val="black"/>
                </a:solidFill>
              </a:rPr>
              <a:t>reducing the size of the multiplier.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  <p:pic>
        <p:nvPicPr>
          <p:cNvPr id="16" name="Picture 2" descr="Krug_AP_2e_Econ_16UN0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57" y="3125560"/>
            <a:ext cx="6753180" cy="21663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15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Consumer Spending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812" y="1246286"/>
            <a:ext cx="10553463" cy="928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9563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</a:t>
            </a:r>
            <a:r>
              <a:rPr lang="en-US" sz="2600" b="1" dirty="0">
                <a:solidFill>
                  <a:prstClr val="black"/>
                </a:solidFill>
              </a:rPr>
              <a:t>consumption function </a:t>
            </a:r>
            <a:r>
              <a:rPr lang="en-US" sz="2600" dirty="0">
                <a:solidFill>
                  <a:prstClr val="black"/>
                </a:solidFill>
              </a:rPr>
              <a:t>is an equation showing how an individual household’s consumer spending varies with the household’s current disposable income.</a:t>
            </a:r>
          </a:p>
          <a:p>
            <a:pPr marL="309563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9563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9563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9563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9563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Autonomous Consumer Spending </a:t>
            </a:r>
            <a:r>
              <a:rPr lang="en-US" sz="2600" dirty="0">
                <a:solidFill>
                  <a:prstClr val="black"/>
                </a:solidFill>
              </a:rPr>
              <a:t>is the amount of money a household would spend if it had no disposable income</a:t>
            </a:r>
            <a:endParaRPr lang="en-US" sz="2800" b="1" dirty="0">
              <a:solidFill>
                <a:prstClr val="black"/>
              </a:solidFill>
            </a:endParaRPr>
          </a:p>
          <a:p>
            <a:pPr marL="295275" lvl="0" indent="-21431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8617" y="2875656"/>
            <a:ext cx="3844925" cy="78581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non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4 | Module 16</a:t>
            </a:r>
          </a:p>
        </p:txBody>
      </p:sp>
    </p:spTree>
    <p:extLst>
      <p:ext uri="{BB962C8B-B14F-4D97-AF65-F5344CB8AC3E}">
        <p14:creationId xmlns:p14="http://schemas.microsoft.com/office/powerpoint/2010/main" val="2589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8948</TotalTime>
  <Words>1095</Words>
  <Application>Microsoft Macintosh PowerPoint</Application>
  <PresentationFormat>Widescreen</PresentationFormat>
  <Paragraphs>319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Rounded MT Bold</vt:lpstr>
      <vt:lpstr>Calibri</vt:lpstr>
      <vt:lpstr>Calibri Light</vt:lpstr>
      <vt:lpstr>Candara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Microsoft Office User</cp:lastModifiedBy>
  <cp:revision>34</cp:revision>
  <dcterms:created xsi:type="dcterms:W3CDTF">2015-01-29T01:02:02Z</dcterms:created>
  <dcterms:modified xsi:type="dcterms:W3CDTF">2019-03-08T13:00:43Z</dcterms:modified>
</cp:coreProperties>
</file>