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66" r:id="rId4"/>
    <p:sldId id="264" r:id="rId5"/>
    <p:sldId id="265" r:id="rId6"/>
    <p:sldId id="262" r:id="rId7"/>
    <p:sldId id="272" r:id="rId8"/>
    <p:sldId id="271" r:id="rId9"/>
    <p:sldId id="270" r:id="rId10"/>
    <p:sldId id="276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7" autoAdjust="0"/>
    <p:restoredTop sz="94660"/>
  </p:normalViewPr>
  <p:slideViewPr>
    <p:cSldViewPr snapToGrid="0">
      <p:cViewPr varScale="1">
        <p:scale>
          <a:sx n="56" d="100"/>
          <a:sy n="56" d="100"/>
        </p:scale>
        <p:origin x="-680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6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5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6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70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8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0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4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AE4F-E05A-4880-B62A-C2AA411592D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42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6AE4F-E05A-4880-B62A-C2AA411592DC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02BD-98FF-4B1A-B5A1-A2571AA50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Natural Rate of Unemployment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8792" y="1575526"/>
            <a:ext cx="7249456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8938" lvl="0" indent="-3079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Workers who spend time looking for employment are engaged in </a:t>
            </a:r>
            <a:r>
              <a:rPr lang="en-US" sz="2600" b="1" dirty="0">
                <a:solidFill>
                  <a:prstClr val="black"/>
                </a:solidFill>
              </a:rPr>
              <a:t>job search</a:t>
            </a:r>
            <a:r>
              <a:rPr lang="en-US" sz="2600" dirty="0">
                <a:solidFill>
                  <a:prstClr val="black"/>
                </a:solidFill>
              </a:rPr>
              <a:t>.</a:t>
            </a:r>
          </a:p>
          <a:p>
            <a:pPr marL="388938" lvl="0" indent="-3079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b="1" dirty="0">
              <a:solidFill>
                <a:prstClr val="black"/>
              </a:solidFill>
            </a:endParaRPr>
          </a:p>
          <a:p>
            <a:pPr marL="388938" lvl="0" indent="-3079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Frictional unemployment</a:t>
            </a:r>
            <a:r>
              <a:rPr lang="en-US" sz="2600" dirty="0">
                <a:solidFill>
                  <a:prstClr val="black"/>
                </a:solidFill>
              </a:rPr>
              <a:t> is unemployment due to the time workers spend in job search.</a:t>
            </a:r>
          </a:p>
          <a:p>
            <a:pPr marL="80963" lvl="0">
              <a:spcBef>
                <a:spcPct val="20000"/>
              </a:spcBef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88938" lvl="0" indent="-3079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Structural unemployment</a:t>
            </a:r>
            <a:r>
              <a:rPr lang="en-US" sz="2600" dirty="0">
                <a:solidFill>
                  <a:prstClr val="black"/>
                </a:solidFill>
              </a:rPr>
              <a:t> is unemployment that results when there are more people seeking jobs in a labor market than there are jobs available at the current wage.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13</a:t>
            </a:r>
          </a:p>
        </p:txBody>
      </p:sp>
      <p:pic>
        <p:nvPicPr>
          <p:cNvPr id="13" name="Picture 2" descr="Krug_AP_2e_Econ_13UN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35" y="1257459"/>
            <a:ext cx="3451957" cy="481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795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6149" y="223932"/>
            <a:ext cx="10830641" cy="686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aseline="30000" dirty="0"/>
              <a:t>1. Last week Stephanie quit her job as a copywriter at an advertising agency. She has spent the last few days browsing the help-wanted ads, but hasn't found anything that matches her skills. Stephanie is best classified as:</a:t>
            </a:r>
          </a:p>
          <a:p>
            <a:r>
              <a:rPr lang="en-US" sz="3600" baseline="30000" dirty="0"/>
              <a:t>A. Structurally unemployed.</a:t>
            </a:r>
          </a:p>
          <a:p>
            <a:r>
              <a:rPr lang="en-US" sz="3600" baseline="30000" dirty="0"/>
              <a:t>B. Frictionally unemployed.</a:t>
            </a:r>
          </a:p>
          <a:p>
            <a:r>
              <a:rPr lang="en-US" sz="3600" baseline="30000" dirty="0"/>
              <a:t>C. a discouraged worker.</a:t>
            </a:r>
          </a:p>
          <a:p>
            <a:r>
              <a:rPr lang="en-US" sz="3600" baseline="30000" dirty="0"/>
              <a:t>D. out of the labor force.</a:t>
            </a:r>
          </a:p>
          <a:p>
            <a:r>
              <a:rPr lang="en-US" sz="3600" baseline="30000" dirty="0"/>
              <a:t>E. Cyclically unemployed.</a:t>
            </a:r>
          </a:p>
          <a:p>
            <a:r>
              <a:rPr lang="en-US" sz="3600" baseline="30000" dirty="0"/>
              <a:t>2. Which pair of policies is likely to have the effect of reducing the natural rate of unemployment?</a:t>
            </a:r>
          </a:p>
          <a:p>
            <a:r>
              <a:rPr lang="en-US" sz="3600" baseline="30000" dirty="0"/>
              <a:t>A. Job training and employment subsidies.</a:t>
            </a:r>
          </a:p>
          <a:p>
            <a:r>
              <a:rPr lang="en-US" sz="3600" baseline="30000" dirty="0"/>
              <a:t>B. High minimum wages and generous unemployment benefits.</a:t>
            </a:r>
          </a:p>
          <a:p>
            <a:r>
              <a:rPr lang="en-US" sz="3600" baseline="30000" dirty="0"/>
              <a:t>C. Job training and higher minimum wages.</a:t>
            </a:r>
          </a:p>
          <a:p>
            <a:r>
              <a:rPr lang="en-US" sz="3600" baseline="30000" dirty="0"/>
              <a:t>D. Employment subsidies and policies designed to strengthen labor unions.</a:t>
            </a:r>
          </a:p>
          <a:p>
            <a:r>
              <a:rPr lang="en-US" sz="3600" baseline="30000" dirty="0"/>
              <a:t>E. High minimum wages and policies designed to strengthen labor unions.</a:t>
            </a:r>
          </a:p>
          <a:p>
            <a:r>
              <a:rPr lang="en-US" sz="3600" baseline="30000" dirty="0"/>
              <a:t>3. If the actual unemployment rate is 7% and the cyclical unemployment rate is 2%, then the natural rate of unemployment is:</a:t>
            </a:r>
          </a:p>
          <a:p>
            <a:r>
              <a:rPr lang="en-US" sz="3600" baseline="30000" dirty="0"/>
              <a:t>A. 2%. B. 5%. C. 7%. D. 9%. E. 3.5%.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5234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4960" y="518160"/>
            <a:ext cx="11572240" cy="6106160"/>
          </a:xfrm>
          <a:prstGeom prst="roundRect">
            <a:avLst/>
          </a:prstGeom>
          <a:solidFill>
            <a:srgbClr val="00B050"/>
          </a:solidFill>
          <a:ln w="6350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314960" y="1178560"/>
            <a:ext cx="11572240" cy="544576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51280" y="365125"/>
            <a:ext cx="1595120" cy="945516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F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Y</a:t>
            </a:r>
            <a:r>
              <a:rPr lang="en-US" sz="20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5400" dirty="0"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88640" y="626666"/>
            <a:ext cx="6074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</a:rPr>
              <a:t>Structural Unemployment in Eastern Germany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3424" y="1634084"/>
            <a:ext cx="6807180" cy="469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lvl="0" indent="-196850">
              <a:spcBef>
                <a:spcPct val="15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After reunification, employment in East Germany plunged. The economy of the former East Germany has remained persistently depressed, with an unemployment rate of more than 16% in 2008.</a:t>
            </a:r>
          </a:p>
          <a:p>
            <a:pPr marL="288925" lvl="0" indent="-196850">
              <a:spcBef>
                <a:spcPct val="15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East Germany found itself suffering from severe structural unemployment. </a:t>
            </a:r>
          </a:p>
          <a:p>
            <a:pPr marL="288925" lvl="0" indent="-196850">
              <a:spcBef>
                <a:spcPct val="15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It became clear that workers in East Germany were much </a:t>
            </a:r>
            <a:r>
              <a:rPr lang="en-US" sz="2400" i="1" dirty="0">
                <a:solidFill>
                  <a:prstClr val="black"/>
                </a:solidFill>
              </a:rPr>
              <a:t>less productive</a:t>
            </a:r>
            <a:r>
              <a:rPr lang="en-US" sz="2400" dirty="0">
                <a:solidFill>
                  <a:prstClr val="black"/>
                </a:solidFill>
              </a:rPr>
              <a:t> than their cousins in the west.</a:t>
            </a:r>
          </a:p>
          <a:p>
            <a:pPr marL="288925" lvl="0" indent="-196850">
              <a:spcBef>
                <a:spcPct val="15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</a:rPr>
              <a:t>The result has been a persistently large mismatch between the number of workers demanded and the number of those seeking jobs.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13</a:t>
            </a:r>
          </a:p>
        </p:txBody>
      </p:sp>
      <p:pic>
        <p:nvPicPr>
          <p:cNvPr id="16" name="Picture 2" descr="Krug_AP_2e_Econ_13UN04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604" y="1982138"/>
            <a:ext cx="4504554" cy="321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092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849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14960" y="558800"/>
            <a:ext cx="11572240" cy="606552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2" name="Pentagon 1"/>
          <p:cNvSpPr/>
          <p:nvPr/>
        </p:nvSpPr>
        <p:spPr>
          <a:xfrm>
            <a:off x="0" y="186195"/>
            <a:ext cx="4124960" cy="792480"/>
          </a:xfrm>
          <a:prstGeom prst="homePlate">
            <a:avLst>
              <a:gd name="adj" fmla="val 2192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ndara" panose="020E0502030303020204" pitchFamily="34" charset="0"/>
              </a:rPr>
              <a:t>Summary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24929" y="921541"/>
            <a:ext cx="7060671" cy="555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Job creation and destruction lead to </a:t>
            </a:r>
            <a:r>
              <a:rPr lang="en-US" sz="2400" b="1" dirty="0">
                <a:solidFill>
                  <a:prstClr val="black"/>
                </a:solidFill>
              </a:rPr>
              <a:t>job search </a:t>
            </a:r>
            <a:r>
              <a:rPr lang="en-US" sz="2400" dirty="0">
                <a:solidFill>
                  <a:prstClr val="black"/>
                </a:solidFill>
              </a:rPr>
              <a:t>and </a:t>
            </a:r>
            <a:r>
              <a:rPr lang="en-US" sz="2400" b="1" dirty="0">
                <a:solidFill>
                  <a:prstClr val="black"/>
                </a:solidFill>
              </a:rPr>
              <a:t>frictional unemployment. </a:t>
            </a:r>
          </a:p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A variety of factors such as minimum wages, unions, </a:t>
            </a:r>
            <a:r>
              <a:rPr lang="en-US" sz="2400" b="1" dirty="0">
                <a:solidFill>
                  <a:prstClr val="black"/>
                </a:solidFill>
              </a:rPr>
              <a:t>efficiency wages, </a:t>
            </a:r>
            <a:r>
              <a:rPr lang="en-US" sz="2400" dirty="0">
                <a:solidFill>
                  <a:prstClr val="black"/>
                </a:solidFill>
              </a:rPr>
              <a:t>and government policies designed to help laid-off workers result in a situation in which there is a surplus of labor at the market wage rate, creating </a:t>
            </a:r>
            <a:r>
              <a:rPr lang="en-US" sz="2400" b="1" dirty="0">
                <a:solidFill>
                  <a:prstClr val="black"/>
                </a:solidFill>
              </a:rPr>
              <a:t>structural unemployment. </a:t>
            </a:r>
          </a:p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The </a:t>
            </a:r>
            <a:r>
              <a:rPr lang="en-US" sz="2400" b="1" dirty="0">
                <a:solidFill>
                  <a:prstClr val="black"/>
                </a:solidFill>
              </a:rPr>
              <a:t>natural rate of unemployment, </a:t>
            </a:r>
            <a:r>
              <a:rPr lang="en-US" sz="2400" dirty="0">
                <a:solidFill>
                  <a:prstClr val="black"/>
                </a:solidFill>
              </a:rPr>
              <a:t>the sum of frictional and structural employment, is well above zero, even when jobs are plentiful.</a:t>
            </a:r>
          </a:p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Tx/>
              <a:buAutoNum type="arabicPeriod"/>
            </a:pPr>
            <a:r>
              <a:rPr lang="en-US" sz="2400" b="1" dirty="0">
                <a:solidFill>
                  <a:prstClr val="black"/>
                </a:solidFill>
              </a:rPr>
              <a:t>Cyclical unemployment</a:t>
            </a:r>
            <a:r>
              <a:rPr lang="en-US" sz="2400" dirty="0">
                <a:solidFill>
                  <a:prstClr val="black"/>
                </a:solidFill>
              </a:rPr>
              <a:t> is the deviation of the actual rate of unemployment from the natural rate.</a:t>
            </a:r>
            <a:endParaRPr lang="en-US" sz="2400" b="1" dirty="0">
              <a:solidFill>
                <a:prstClr val="black"/>
              </a:solidFill>
            </a:endParaRPr>
          </a:p>
          <a:p>
            <a:pPr marL="288925" lvl="0" indent="-288925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Tx/>
              <a:buAutoNum type="arabicPeriod"/>
            </a:pPr>
            <a:r>
              <a:rPr lang="en-US" sz="2400" dirty="0">
                <a:solidFill>
                  <a:prstClr val="black"/>
                </a:solidFill>
              </a:rPr>
              <a:t>The natural rate of unemployment changes over time.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13</a:t>
            </a:r>
          </a:p>
        </p:txBody>
      </p:sp>
      <p:pic>
        <p:nvPicPr>
          <p:cNvPr id="11" name="Picture 1" descr="Krug_AP_2e_Econ_13UN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2" y="2168404"/>
            <a:ext cx="3928244" cy="253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6389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Nature of Unemployment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830456" y="1305199"/>
            <a:ext cx="71294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Distribution of the Unemployed by Duration of Unemployment 2000 and 2010</a:t>
            </a:r>
          </a:p>
        </p:txBody>
      </p:sp>
      <p:pic>
        <p:nvPicPr>
          <p:cNvPr id="1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395" y="2112961"/>
            <a:ext cx="82296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13</a:t>
            </a:r>
          </a:p>
        </p:txBody>
      </p:sp>
    </p:spTree>
    <p:extLst>
      <p:ext uri="{BB962C8B-B14F-4D97-AF65-F5344CB8AC3E}">
        <p14:creationId xmlns:p14="http://schemas.microsoft.com/office/powerpoint/2010/main" val="70679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Structural Unemployment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12707" y="1244225"/>
            <a:ext cx="8229600" cy="514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2600" b="1"/>
              <a:t>The Effect of a Minimum Wage on the Labor Market</a:t>
            </a:r>
          </a:p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13</a:t>
            </a:r>
          </a:p>
        </p:txBody>
      </p:sp>
      <p:pic>
        <p:nvPicPr>
          <p:cNvPr id="31" name="Picture 2" descr="Krug_AP_2e_Econ_fig_13_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512" y="1860810"/>
            <a:ext cx="5841929" cy="4544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79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Structural Unemployment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868" y="1409876"/>
            <a:ext cx="5766683" cy="493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lvl="0" indent="-304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Minimum wages</a:t>
            </a:r>
            <a:r>
              <a:rPr lang="en-US" sz="2600" dirty="0">
                <a:solidFill>
                  <a:prstClr val="black"/>
                </a:solidFill>
              </a:rPr>
              <a:t> - a government-mandated floor on the price of labor. In the U.S., the national minimum wage in 2009 was $7.25 an hour.</a:t>
            </a:r>
          </a:p>
          <a:p>
            <a:pPr lvl="0">
              <a:spcBef>
                <a:spcPct val="20000"/>
              </a:spcBef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4800" lvl="0" indent="-304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Unions</a:t>
            </a:r>
            <a:r>
              <a:rPr lang="en-US" sz="2600" dirty="0">
                <a:solidFill>
                  <a:prstClr val="black"/>
                </a:solidFill>
              </a:rPr>
              <a:t> - by bargaining for all a firm’s workers collectively (collective bargaining), unions can often win higher wages from employers than the market would have otherwise provided when workers bargained individually.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13</a:t>
            </a:r>
          </a:p>
        </p:txBody>
      </p:sp>
      <p:pic>
        <p:nvPicPr>
          <p:cNvPr id="13" name="Picture 1" descr="Krug_AP_2e_Econ_13UN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031" y="1257459"/>
            <a:ext cx="5194569" cy="461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79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Structural Unemployment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7275" y="1653610"/>
            <a:ext cx="10553463" cy="348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lvl="0" indent="-304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Efficiency wages</a:t>
            </a:r>
            <a:r>
              <a:rPr lang="en-US" sz="2600" dirty="0">
                <a:solidFill>
                  <a:prstClr val="black"/>
                </a:solidFill>
              </a:rPr>
              <a:t> - wages that employers set above the equilibrium wage rate as an incentive for better performance.</a:t>
            </a:r>
          </a:p>
          <a:p>
            <a:pPr lvl="0">
              <a:spcBef>
                <a:spcPct val="20000"/>
              </a:spcBef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4800" lvl="0" indent="-304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Side effects of government policies</a:t>
            </a:r>
            <a:r>
              <a:rPr lang="en-US" sz="2600" dirty="0">
                <a:solidFill>
                  <a:prstClr val="black"/>
                </a:solidFill>
              </a:rPr>
              <a:t> - public policies designed to help workers who lose their jobs; these policies can lead to structural unemployment as an unintended side effect.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13</a:t>
            </a:r>
          </a:p>
        </p:txBody>
      </p:sp>
    </p:spTree>
    <p:extLst>
      <p:ext uri="{BB962C8B-B14F-4D97-AF65-F5344CB8AC3E}">
        <p14:creationId xmlns:p14="http://schemas.microsoft.com/office/powerpoint/2010/main" val="70679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Natural Rate of Unemployment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268" y="1593374"/>
            <a:ext cx="10553463" cy="389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lvl="0" indent="-304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</a:t>
            </a:r>
            <a:r>
              <a:rPr lang="en-US" sz="2600" b="1" dirty="0">
                <a:solidFill>
                  <a:prstClr val="black"/>
                </a:solidFill>
              </a:rPr>
              <a:t> natural rate of unemployment</a:t>
            </a:r>
            <a:r>
              <a:rPr lang="en-US" sz="2600" dirty="0">
                <a:solidFill>
                  <a:prstClr val="black"/>
                </a:solidFill>
              </a:rPr>
              <a:t> is the normal unemployment rate around which the actual unemployment rate fluctuates. </a:t>
            </a:r>
          </a:p>
          <a:p>
            <a:pPr marL="304800" lvl="0" indent="-3048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4800" lvl="0" indent="-304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natural rate of unemployment is the unemployment rate that arises from the effects of frictional plus structural unemployment.</a:t>
            </a:r>
          </a:p>
          <a:p>
            <a:pPr lvl="0">
              <a:spcBef>
                <a:spcPct val="20000"/>
              </a:spcBef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4800" lvl="0" indent="-304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prstClr val="black"/>
                </a:solidFill>
              </a:rPr>
              <a:t>Cyclical unemployment</a:t>
            </a:r>
            <a:r>
              <a:rPr lang="en-US" sz="2600" dirty="0">
                <a:solidFill>
                  <a:prstClr val="black"/>
                </a:solidFill>
              </a:rPr>
              <a:t> is a deviation in the actual rate of unemployment from the natural rate.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13</a:t>
            </a:r>
          </a:p>
        </p:txBody>
      </p:sp>
    </p:spTree>
    <p:extLst>
      <p:ext uri="{BB962C8B-B14F-4D97-AF65-F5344CB8AC3E}">
        <p14:creationId xmlns:p14="http://schemas.microsoft.com/office/powerpoint/2010/main" val="7067950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Natural Rate of Unemployment</a:t>
            </a:r>
            <a:endParaRPr lang="en-US" sz="36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7274" y="2104060"/>
            <a:ext cx="10553463" cy="240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lvl="0" indent="-304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Natural unemployment = Frictional unemployment + Structural unemployment</a:t>
            </a:r>
          </a:p>
          <a:p>
            <a:pPr lvl="0">
              <a:spcBef>
                <a:spcPct val="20000"/>
              </a:spcBef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4800" lvl="0" indent="-304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Actual unemployment = Natural unemployment + Cyclical unemployment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13</a:t>
            </a:r>
          </a:p>
        </p:txBody>
      </p:sp>
    </p:spTree>
    <p:extLst>
      <p:ext uri="{BB962C8B-B14F-4D97-AF65-F5344CB8AC3E}">
        <p14:creationId xmlns:p14="http://schemas.microsoft.com/office/powerpoint/2010/main" val="260730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Changes in the Natural Rate of Unemployment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402" y="1923348"/>
            <a:ext cx="10553463" cy="401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0" lvl="0" indent="-304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Estimates of the natural rate of unemployment show that the U.S. natural rate rises and falls over time.</a:t>
            </a:r>
          </a:p>
          <a:p>
            <a:pPr lvl="0">
              <a:spcBef>
                <a:spcPct val="20000"/>
              </a:spcBef>
              <a:defRPr/>
            </a:pPr>
            <a:endParaRPr lang="en-US" sz="2600" dirty="0">
              <a:solidFill>
                <a:prstClr val="black"/>
              </a:solidFill>
            </a:endParaRPr>
          </a:p>
          <a:p>
            <a:pPr marL="304800" lvl="0" indent="-3048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The factors that affect the natural rate of unemployment include:</a:t>
            </a:r>
          </a:p>
          <a:p>
            <a:pPr marL="854075" lvl="1" indent="-3048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Changes in labor force characteristics</a:t>
            </a:r>
          </a:p>
          <a:p>
            <a:pPr marL="854075" lvl="1" indent="-3048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Changes in labor market institutions</a:t>
            </a:r>
          </a:p>
          <a:p>
            <a:pPr marL="854075" lvl="1" indent="-3048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400" dirty="0">
                <a:solidFill>
                  <a:prstClr val="black"/>
                </a:solidFill>
              </a:rPr>
              <a:t>Changes in government policy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13</a:t>
            </a:r>
          </a:p>
        </p:txBody>
      </p:sp>
    </p:spTree>
    <p:extLst>
      <p:ext uri="{BB962C8B-B14F-4D97-AF65-F5344CB8AC3E}">
        <p14:creationId xmlns:p14="http://schemas.microsoft.com/office/powerpoint/2010/main" val="2607304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8" cy="6858000"/>
          </a:xfrm>
        </p:spPr>
      </p:pic>
      <p:sp>
        <p:nvSpPr>
          <p:cNvPr id="7" name="Rounded Rectangle 6"/>
          <p:cNvSpPr/>
          <p:nvPr/>
        </p:nvSpPr>
        <p:spPr>
          <a:xfrm>
            <a:off x="314960" y="467360"/>
            <a:ext cx="11572240" cy="615696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1335877" y="6106160"/>
            <a:ext cx="449723" cy="436880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865" y="6053594"/>
            <a:ext cx="557745" cy="542011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 flipH="1">
            <a:off x="3772988" y="233680"/>
            <a:ext cx="8473440" cy="892334"/>
          </a:xfrm>
          <a:prstGeom prst="homePlate">
            <a:avLst>
              <a:gd name="adj" fmla="val 21921"/>
            </a:avLst>
          </a:prstGeom>
          <a:solidFill>
            <a:srgbClr val="7030A0"/>
          </a:solidFill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Changes in the Natural Rate of Unemployment</a:t>
            </a:r>
            <a:endParaRPr lang="en-US" sz="3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511944" y="1292225"/>
            <a:ext cx="832008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prstDash val="sysDot"/>
                <a:miter lim="800000"/>
                <a:headEnd/>
                <a:tailEnd type="none" w="med" len="lg"/>
              </a14:hiddenLine>
            </a:ext>
          </a:extLst>
        </p:spPr>
        <p:txBody>
          <a:bodyPr wrap="none"/>
          <a:lstStyle/>
          <a:p>
            <a:pPr marL="1588" indent="-1588" algn="ctr"/>
            <a:r>
              <a:rPr lang="en-US" sz="2400" b="1" dirty="0"/>
              <a:t>The Changing Makeup of the U.S. </a:t>
            </a:r>
          </a:p>
          <a:p>
            <a:pPr marL="1588" indent="-1588" algn="ctr"/>
            <a:r>
              <a:rPr lang="en-US" sz="2400" b="1" dirty="0"/>
              <a:t>Labor Force, 1948–2013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41297" y="6377078"/>
            <a:ext cx="15632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Section 3 | Module 13</a:t>
            </a:r>
          </a:p>
        </p:txBody>
      </p:sp>
      <p:pic>
        <p:nvPicPr>
          <p:cNvPr id="15" name="Picture 2" descr="Krug_AP_2e_Econ_fig_13_04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958" y="1822133"/>
            <a:ext cx="7114057" cy="417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304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811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Pierce-Bratcher, Janie</dc:creator>
  <cp:lastModifiedBy>AAPS Information Technology Department</cp:lastModifiedBy>
  <cp:revision>23</cp:revision>
  <dcterms:created xsi:type="dcterms:W3CDTF">2015-01-29T01:02:02Z</dcterms:created>
  <dcterms:modified xsi:type="dcterms:W3CDTF">2019-02-27T15:18:59Z</dcterms:modified>
</cp:coreProperties>
</file>