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3" r:id="rId4"/>
    <p:sldId id="264" r:id="rId5"/>
    <p:sldId id="279" r:id="rId6"/>
    <p:sldId id="265" r:id="rId7"/>
    <p:sldId id="266" r:id="rId8"/>
    <p:sldId id="267" r:id="rId9"/>
    <p:sldId id="274" r:id="rId10"/>
    <p:sldId id="268" r:id="rId11"/>
    <p:sldId id="269" r:id="rId12"/>
    <p:sldId id="270" r:id="rId13"/>
    <p:sldId id="271" r:id="rId14"/>
    <p:sldId id="281" r:id="rId15"/>
    <p:sldId id="275" r:id="rId16"/>
    <p:sldId id="272" r:id="rId17"/>
    <p:sldId id="273" r:id="rId18"/>
    <p:sldId id="277" r:id="rId19"/>
    <p:sldId id="276" r:id="rId20"/>
    <p:sldId id="278"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7" autoAdjust="0"/>
    <p:restoredTop sz="94660"/>
  </p:normalViewPr>
  <p:slideViewPr>
    <p:cSldViewPr snapToGrid="0">
      <p:cViewPr varScale="1">
        <p:scale>
          <a:sx n="80" d="100"/>
          <a:sy n="80" d="100"/>
        </p:scale>
        <p:origin x="-112"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6AE4F-E05A-4880-B62A-C2AA411592DC}"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6AE4F-E05A-4880-B62A-C2AA411592DC}"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6AE4F-E05A-4880-B62A-C2AA411592DC}" type="datetimeFigureOut">
              <a:rPr lang="en-US" smtClean="0"/>
              <a:t>11/28/16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6AE4F-E05A-4880-B62A-C2AA411592DC}" type="datetimeFigureOut">
              <a:rPr lang="en-US" smtClean="0"/>
              <a:t>11/28/16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11/28/16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11/28/16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endPar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8" name="TextBox 7"/>
          <p:cNvSpPr txBox="1"/>
          <p:nvPr/>
        </p:nvSpPr>
        <p:spPr>
          <a:xfrm>
            <a:off x="4527214" y="595908"/>
            <a:ext cx="6967891" cy="9251763"/>
          </a:xfrm>
          <a:prstGeom prst="rect">
            <a:avLst/>
          </a:prstGeom>
          <a:noFill/>
        </p:spPr>
        <p:txBody>
          <a:bodyPr wrap="square" rtlCol="0">
            <a:spAutoFit/>
          </a:bodyPr>
          <a:lstStyle/>
          <a:p>
            <a:pPr marL="457200" lvl="0" indent="-354013">
              <a:spcBef>
                <a:spcPct val="20000"/>
              </a:spcBef>
              <a:buFont typeface="Arial" pitchFamily="34" charset="0"/>
              <a:buChar char="•"/>
              <a:defRPr/>
            </a:pPr>
            <a:r>
              <a:rPr lang="en-US" sz="2400" dirty="0" smtClean="0">
                <a:solidFill>
                  <a:prstClr val="black"/>
                </a:solidFill>
              </a:rPr>
              <a:t>Use </a:t>
            </a:r>
            <a:r>
              <a:rPr lang="en-US" sz="2400" dirty="0">
                <a:solidFill>
                  <a:prstClr val="black"/>
                </a:solidFill>
              </a:rPr>
              <a:t>the </a:t>
            </a:r>
            <a:r>
              <a:rPr lang="en-US" sz="2400" b="1" dirty="0">
                <a:solidFill>
                  <a:prstClr val="black"/>
                </a:solidFill>
              </a:rPr>
              <a:t>Phillips curve</a:t>
            </a:r>
            <a:r>
              <a:rPr lang="en-US" sz="2400" dirty="0">
                <a:solidFill>
                  <a:prstClr val="black"/>
                </a:solidFill>
              </a:rPr>
              <a:t> </a:t>
            </a:r>
            <a:r>
              <a:rPr lang="en-US" sz="2400" dirty="0" smtClean="0">
                <a:solidFill>
                  <a:prstClr val="black"/>
                </a:solidFill>
              </a:rPr>
              <a:t>to show the nature of the </a:t>
            </a:r>
            <a:r>
              <a:rPr lang="en-US" sz="2400" dirty="0">
                <a:solidFill>
                  <a:prstClr val="black"/>
                </a:solidFill>
              </a:rPr>
              <a:t>short-run trade-off between inflation and unemployment</a:t>
            </a:r>
          </a:p>
          <a:p>
            <a:pPr marL="457200" lvl="0" indent="-354013">
              <a:spcBef>
                <a:spcPct val="20000"/>
              </a:spcBef>
              <a:buFont typeface="Arial" pitchFamily="34" charset="0"/>
              <a:buChar char="•"/>
              <a:defRPr/>
            </a:pPr>
            <a:r>
              <a:rPr lang="en-US" sz="2400" dirty="0" smtClean="0">
                <a:solidFill>
                  <a:prstClr val="black"/>
                </a:solidFill>
              </a:rPr>
              <a:t>Explain why </a:t>
            </a:r>
            <a:r>
              <a:rPr lang="en-US" sz="2400" dirty="0">
                <a:solidFill>
                  <a:prstClr val="black"/>
                </a:solidFill>
              </a:rPr>
              <a:t>there is no long-run trade-off between inflation and unemployment</a:t>
            </a:r>
          </a:p>
          <a:p>
            <a:pPr marL="457200" lvl="0" indent="-354013">
              <a:spcBef>
                <a:spcPct val="20000"/>
              </a:spcBef>
              <a:buFont typeface="Arial" pitchFamily="34" charset="0"/>
              <a:buChar char="•"/>
              <a:defRPr/>
            </a:pPr>
            <a:r>
              <a:rPr lang="en-US" sz="2400" dirty="0" smtClean="0">
                <a:solidFill>
                  <a:prstClr val="black"/>
                </a:solidFill>
              </a:rPr>
              <a:t>Discuss why </a:t>
            </a:r>
            <a:r>
              <a:rPr lang="en-US" sz="2400" dirty="0">
                <a:solidFill>
                  <a:prstClr val="black"/>
                </a:solidFill>
              </a:rPr>
              <a:t>expansionary policies are limited due to the effects of expected inflation</a:t>
            </a:r>
          </a:p>
          <a:p>
            <a:pPr marL="457200" lvl="0" indent="-354013">
              <a:spcBef>
                <a:spcPct val="20000"/>
              </a:spcBef>
              <a:buFont typeface="Arial" pitchFamily="34" charset="0"/>
              <a:buChar char="•"/>
              <a:defRPr/>
            </a:pPr>
            <a:r>
              <a:rPr lang="en-US" sz="2400" dirty="0" smtClean="0">
                <a:solidFill>
                  <a:prstClr val="black"/>
                </a:solidFill>
              </a:rPr>
              <a:t>Explain why </a:t>
            </a:r>
            <a:r>
              <a:rPr lang="en-US" sz="2400" dirty="0">
                <a:solidFill>
                  <a:prstClr val="black"/>
                </a:solidFill>
              </a:rPr>
              <a:t>even moderate levels of inflation can be hard to end</a:t>
            </a:r>
          </a:p>
          <a:p>
            <a:pPr marL="457200" lvl="0" indent="-354013">
              <a:spcBef>
                <a:spcPct val="20000"/>
              </a:spcBef>
              <a:buFont typeface="Arial" pitchFamily="34" charset="0"/>
              <a:buChar char="•"/>
              <a:defRPr/>
            </a:pPr>
            <a:r>
              <a:rPr lang="en-US" sz="2400" dirty="0" smtClean="0">
                <a:solidFill>
                  <a:prstClr val="black"/>
                </a:solidFill>
              </a:rPr>
              <a:t>Identify the problems with deflation that lead </a:t>
            </a:r>
            <a:r>
              <a:rPr lang="en-US" sz="2400" dirty="0">
                <a:solidFill>
                  <a:prstClr val="black"/>
                </a:solidFill>
              </a:rPr>
              <a:t>policy </a:t>
            </a:r>
            <a:r>
              <a:rPr lang="en-US" sz="2400" dirty="0" smtClean="0">
                <a:solidFill>
                  <a:prstClr val="black"/>
                </a:solidFill>
              </a:rPr>
              <a:t>makers to prefer </a:t>
            </a:r>
            <a:r>
              <a:rPr lang="en-US" sz="2400" dirty="0">
                <a:solidFill>
                  <a:prstClr val="black"/>
                </a:solidFill>
              </a:rPr>
              <a:t>a low but positive inflation rate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8052172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Inflation and Unemployment </a:t>
            </a:r>
            <a:r>
              <a:rPr lang="en-US" sz="3200" dirty="0" smtClean="0"/>
              <a:t>in </a:t>
            </a:r>
            <a:r>
              <a:rPr lang="en-US" sz="3200" dirty="0"/>
              <a:t>the Long Run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00337" y="1611363"/>
            <a:ext cx="10553463" cy="4413516"/>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The </a:t>
            </a:r>
            <a:r>
              <a:rPr lang="en-US" sz="2600" b="1" dirty="0">
                <a:solidFill>
                  <a:prstClr val="black"/>
                </a:solidFill>
              </a:rPr>
              <a:t>long-run Phillips curve </a:t>
            </a:r>
            <a:r>
              <a:rPr lang="en-US" sz="2600" dirty="0">
                <a:solidFill>
                  <a:prstClr val="black"/>
                </a:solidFill>
              </a:rPr>
              <a:t>shows the relationship between unemployment and inflation after expectations of inflation have had time to adjust to experience</a:t>
            </a:r>
            <a:r>
              <a:rPr lang="en-US" sz="2600" dirty="0" smtClean="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To avoid accelerating inflation over time, the unemployment rate must be high enough that the actual rate of inflation matches the expected rate of inflation</a:t>
            </a:r>
            <a:r>
              <a:rPr lang="en-US" sz="2600" dirty="0" smtClean="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The </a:t>
            </a:r>
            <a:r>
              <a:rPr lang="en-US" sz="2600" b="1" dirty="0">
                <a:solidFill>
                  <a:prstClr val="black"/>
                </a:solidFill>
              </a:rPr>
              <a:t>nonaccelerating inflation rate of unemployment, </a:t>
            </a:r>
            <a:r>
              <a:rPr lang="en-US" sz="2600" dirty="0">
                <a:solidFill>
                  <a:prstClr val="black"/>
                </a:solidFill>
              </a:rPr>
              <a:t>or </a:t>
            </a:r>
            <a:r>
              <a:rPr lang="en-US" sz="2600" b="1" dirty="0">
                <a:solidFill>
                  <a:prstClr val="black"/>
                </a:solidFill>
              </a:rPr>
              <a:t>NAIRU, </a:t>
            </a:r>
            <a:r>
              <a:rPr lang="en-US" sz="2600" dirty="0">
                <a:solidFill>
                  <a:prstClr val="black"/>
                </a:solidFill>
              </a:rPr>
              <a:t>is the unemployment rate at which inflation does not change over time</a:t>
            </a:r>
            <a:r>
              <a:rPr lang="en-US" sz="2600" dirty="0" smtClean="0">
                <a:solidFill>
                  <a:prstClr val="black"/>
                </a:solidFill>
              </a:rPr>
              <a:t>.</a:t>
            </a:r>
            <a:endParaRPr lang="en-US" sz="2600" dirty="0">
              <a:solidFill>
                <a:prstClr val="black"/>
              </a:solidFill>
            </a:endParaRP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NAIRU and the Long-Run Phillips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Line 3"/>
          <p:cNvSpPr>
            <a:spLocks noChangeShapeType="1"/>
          </p:cNvSpPr>
          <p:nvPr/>
        </p:nvSpPr>
        <p:spPr bwMode="auto">
          <a:xfrm flipV="1">
            <a:off x="5778854" y="2429474"/>
            <a:ext cx="3175" cy="2747962"/>
          </a:xfrm>
          <a:prstGeom prst="line">
            <a:avLst/>
          </a:prstGeom>
          <a:noFill/>
          <a:ln w="38100">
            <a:solidFill>
              <a:srgbClr val="FDBA4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4"/>
          <p:cNvSpPr>
            <a:spLocks noChangeArrowheads="1"/>
          </p:cNvSpPr>
          <p:nvPr/>
        </p:nvSpPr>
        <p:spPr bwMode="auto">
          <a:xfrm>
            <a:off x="2457804" y="1881786"/>
            <a:ext cx="2524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8%</a:t>
            </a:r>
            <a:endParaRPr lang="en-US" sz="1600">
              <a:ea typeface="MS PGothic" pitchFamily="34" charset="-128"/>
            </a:endParaRPr>
          </a:p>
        </p:txBody>
      </p:sp>
      <p:sp>
        <p:nvSpPr>
          <p:cNvPr id="14" name="Rectangle 5"/>
          <p:cNvSpPr>
            <a:spLocks noChangeArrowheads="1"/>
          </p:cNvSpPr>
          <p:nvPr/>
        </p:nvSpPr>
        <p:spPr bwMode="auto">
          <a:xfrm>
            <a:off x="2664179" y="2278661"/>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7</a:t>
            </a:r>
            <a:endParaRPr lang="en-US" sz="1600">
              <a:ea typeface="MS PGothic" pitchFamily="34" charset="-128"/>
            </a:endParaRPr>
          </a:p>
        </p:txBody>
      </p:sp>
      <p:sp>
        <p:nvSpPr>
          <p:cNvPr id="15" name="Rectangle 6"/>
          <p:cNvSpPr>
            <a:spLocks noChangeArrowheads="1"/>
          </p:cNvSpPr>
          <p:nvPr/>
        </p:nvSpPr>
        <p:spPr bwMode="auto">
          <a:xfrm>
            <a:off x="2664179" y="2673949"/>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6</a:t>
            </a:r>
            <a:endParaRPr lang="en-US" sz="1600">
              <a:ea typeface="MS PGothic" pitchFamily="34" charset="-128"/>
            </a:endParaRPr>
          </a:p>
        </p:txBody>
      </p:sp>
      <p:sp>
        <p:nvSpPr>
          <p:cNvPr id="16" name="Rectangle 7"/>
          <p:cNvSpPr>
            <a:spLocks noChangeArrowheads="1"/>
          </p:cNvSpPr>
          <p:nvPr/>
        </p:nvSpPr>
        <p:spPr bwMode="auto">
          <a:xfrm>
            <a:off x="2664179" y="3070824"/>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5</a:t>
            </a:r>
            <a:endParaRPr lang="en-US" sz="1600">
              <a:ea typeface="MS PGothic" pitchFamily="34" charset="-128"/>
            </a:endParaRPr>
          </a:p>
        </p:txBody>
      </p:sp>
      <p:sp>
        <p:nvSpPr>
          <p:cNvPr id="17" name="Rectangle 8"/>
          <p:cNvSpPr>
            <a:spLocks noChangeArrowheads="1"/>
          </p:cNvSpPr>
          <p:nvPr/>
        </p:nvSpPr>
        <p:spPr bwMode="auto">
          <a:xfrm>
            <a:off x="2664179" y="3461349"/>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4</a:t>
            </a:r>
            <a:endParaRPr lang="en-US" sz="1600">
              <a:ea typeface="MS PGothic" pitchFamily="34" charset="-128"/>
            </a:endParaRPr>
          </a:p>
        </p:txBody>
      </p:sp>
      <p:sp>
        <p:nvSpPr>
          <p:cNvPr id="18" name="Rectangle 9"/>
          <p:cNvSpPr>
            <a:spLocks noChangeArrowheads="1"/>
          </p:cNvSpPr>
          <p:nvPr/>
        </p:nvSpPr>
        <p:spPr bwMode="auto">
          <a:xfrm>
            <a:off x="2664179" y="3856636"/>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3</a:t>
            </a:r>
            <a:endParaRPr lang="en-US" sz="1600">
              <a:ea typeface="MS PGothic" pitchFamily="34" charset="-128"/>
            </a:endParaRPr>
          </a:p>
        </p:txBody>
      </p:sp>
      <p:sp>
        <p:nvSpPr>
          <p:cNvPr id="19" name="Rectangle 10"/>
          <p:cNvSpPr>
            <a:spLocks noChangeArrowheads="1"/>
          </p:cNvSpPr>
          <p:nvPr/>
        </p:nvSpPr>
        <p:spPr bwMode="auto">
          <a:xfrm>
            <a:off x="2664179" y="4253511"/>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2</a:t>
            </a:r>
            <a:endParaRPr lang="en-US" sz="1600">
              <a:ea typeface="MS PGothic" pitchFamily="34" charset="-128"/>
            </a:endParaRPr>
          </a:p>
        </p:txBody>
      </p:sp>
      <p:sp>
        <p:nvSpPr>
          <p:cNvPr id="20" name="Rectangle 11"/>
          <p:cNvSpPr>
            <a:spLocks noChangeArrowheads="1"/>
          </p:cNvSpPr>
          <p:nvPr/>
        </p:nvSpPr>
        <p:spPr bwMode="auto">
          <a:xfrm>
            <a:off x="2664179" y="4650386"/>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1</a:t>
            </a:r>
            <a:endParaRPr lang="en-US" sz="1600">
              <a:ea typeface="MS PGothic" pitchFamily="34" charset="-128"/>
            </a:endParaRPr>
          </a:p>
        </p:txBody>
      </p:sp>
      <p:sp>
        <p:nvSpPr>
          <p:cNvPr id="21" name="Rectangle 12"/>
          <p:cNvSpPr>
            <a:spLocks noChangeArrowheads="1"/>
          </p:cNvSpPr>
          <p:nvPr/>
        </p:nvSpPr>
        <p:spPr bwMode="auto">
          <a:xfrm>
            <a:off x="2664179" y="5045674"/>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0</a:t>
            </a:r>
            <a:endParaRPr lang="en-US" sz="1600">
              <a:ea typeface="MS PGothic" pitchFamily="34" charset="-128"/>
            </a:endParaRPr>
          </a:p>
        </p:txBody>
      </p:sp>
      <p:sp>
        <p:nvSpPr>
          <p:cNvPr id="22" name="Rectangle 13"/>
          <p:cNvSpPr>
            <a:spLocks noChangeArrowheads="1"/>
          </p:cNvSpPr>
          <p:nvPr/>
        </p:nvSpPr>
        <p:spPr bwMode="auto">
          <a:xfrm>
            <a:off x="2534004" y="5444136"/>
            <a:ext cx="206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–1</a:t>
            </a:r>
            <a:endParaRPr lang="en-US" sz="1600">
              <a:ea typeface="MS PGothic" pitchFamily="34" charset="-128"/>
            </a:endParaRPr>
          </a:p>
        </p:txBody>
      </p:sp>
      <p:sp>
        <p:nvSpPr>
          <p:cNvPr id="23" name="Rectangle 14"/>
          <p:cNvSpPr>
            <a:spLocks noChangeArrowheads="1"/>
          </p:cNvSpPr>
          <p:nvPr/>
        </p:nvSpPr>
        <p:spPr bwMode="auto">
          <a:xfrm>
            <a:off x="2534004" y="5841011"/>
            <a:ext cx="20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–2</a:t>
            </a:r>
            <a:endParaRPr lang="en-US" sz="1600">
              <a:ea typeface="MS PGothic" pitchFamily="34" charset="-128"/>
            </a:endParaRPr>
          </a:p>
        </p:txBody>
      </p:sp>
      <p:sp>
        <p:nvSpPr>
          <p:cNvPr id="24" name="Rectangle 15"/>
          <p:cNvSpPr>
            <a:spLocks noChangeArrowheads="1"/>
          </p:cNvSpPr>
          <p:nvPr/>
        </p:nvSpPr>
        <p:spPr bwMode="auto">
          <a:xfrm>
            <a:off x="2534004" y="6237886"/>
            <a:ext cx="206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–3</a:t>
            </a:r>
            <a:endParaRPr lang="en-US" sz="1600">
              <a:ea typeface="MS PGothic" pitchFamily="34" charset="-128"/>
            </a:endParaRPr>
          </a:p>
        </p:txBody>
      </p:sp>
      <p:sp>
        <p:nvSpPr>
          <p:cNvPr id="25" name="Line 16"/>
          <p:cNvSpPr>
            <a:spLocks noChangeShapeType="1"/>
          </p:cNvSpPr>
          <p:nvPr/>
        </p:nvSpPr>
        <p:spPr bwMode="auto">
          <a:xfrm>
            <a:off x="2892779" y="1235674"/>
            <a:ext cx="3175" cy="511810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p:cNvSpPr>
            <a:spLocks noChangeShapeType="1"/>
          </p:cNvSpPr>
          <p:nvPr/>
        </p:nvSpPr>
        <p:spPr bwMode="auto">
          <a:xfrm>
            <a:off x="2892779" y="2038949"/>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p:cNvSpPr>
            <a:spLocks noChangeShapeType="1"/>
          </p:cNvSpPr>
          <p:nvPr/>
        </p:nvSpPr>
        <p:spPr bwMode="auto">
          <a:xfrm>
            <a:off x="2892779" y="2429474"/>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a:off x="2892779" y="2826349"/>
            <a:ext cx="173037" cy="15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p:cNvSpPr>
            <a:spLocks noChangeShapeType="1"/>
          </p:cNvSpPr>
          <p:nvPr/>
        </p:nvSpPr>
        <p:spPr bwMode="auto">
          <a:xfrm>
            <a:off x="2892779" y="3216874"/>
            <a:ext cx="173037" cy="15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Line 21"/>
          <p:cNvSpPr>
            <a:spLocks noChangeShapeType="1"/>
          </p:cNvSpPr>
          <p:nvPr/>
        </p:nvSpPr>
        <p:spPr bwMode="auto">
          <a:xfrm>
            <a:off x="2892779" y="3605811"/>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1" name="Line 22"/>
          <p:cNvSpPr>
            <a:spLocks noChangeShapeType="1"/>
          </p:cNvSpPr>
          <p:nvPr/>
        </p:nvSpPr>
        <p:spPr bwMode="auto">
          <a:xfrm>
            <a:off x="2892779" y="3996336"/>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2" name="Line 23"/>
          <p:cNvSpPr>
            <a:spLocks noChangeShapeType="1"/>
          </p:cNvSpPr>
          <p:nvPr/>
        </p:nvSpPr>
        <p:spPr bwMode="auto">
          <a:xfrm>
            <a:off x="2892779" y="4393211"/>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 name="Line 24"/>
          <p:cNvSpPr>
            <a:spLocks noChangeShapeType="1"/>
          </p:cNvSpPr>
          <p:nvPr/>
        </p:nvSpPr>
        <p:spPr bwMode="auto">
          <a:xfrm>
            <a:off x="2892779" y="4786911"/>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4" name="Line 25"/>
          <p:cNvSpPr>
            <a:spLocks noChangeShapeType="1"/>
          </p:cNvSpPr>
          <p:nvPr/>
        </p:nvSpPr>
        <p:spPr bwMode="auto">
          <a:xfrm>
            <a:off x="2892779" y="5567961"/>
            <a:ext cx="173037" cy="158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 name="Line 26"/>
          <p:cNvSpPr>
            <a:spLocks noChangeShapeType="1"/>
          </p:cNvSpPr>
          <p:nvPr/>
        </p:nvSpPr>
        <p:spPr bwMode="auto">
          <a:xfrm>
            <a:off x="2892779" y="5963249"/>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6" name="Line 27"/>
          <p:cNvSpPr>
            <a:spLocks noChangeShapeType="1"/>
          </p:cNvSpPr>
          <p:nvPr/>
        </p:nvSpPr>
        <p:spPr bwMode="auto">
          <a:xfrm>
            <a:off x="2892779" y="6353774"/>
            <a:ext cx="173037"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 name="Rectangle 28"/>
          <p:cNvSpPr>
            <a:spLocks noChangeArrowheads="1"/>
          </p:cNvSpPr>
          <p:nvPr/>
        </p:nvSpPr>
        <p:spPr bwMode="auto">
          <a:xfrm>
            <a:off x="7099654" y="5220299"/>
            <a:ext cx="252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8%</a:t>
            </a:r>
            <a:endParaRPr lang="en-US" sz="1600">
              <a:ea typeface="MS PGothic" pitchFamily="34" charset="-128"/>
            </a:endParaRPr>
          </a:p>
        </p:txBody>
      </p:sp>
      <p:sp>
        <p:nvSpPr>
          <p:cNvPr id="38" name="Rectangle 29"/>
          <p:cNvSpPr>
            <a:spLocks noChangeArrowheads="1"/>
          </p:cNvSpPr>
          <p:nvPr/>
        </p:nvSpPr>
        <p:spPr bwMode="auto">
          <a:xfrm>
            <a:off x="6431316" y="5220299"/>
            <a:ext cx="10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7</a:t>
            </a:r>
            <a:endParaRPr lang="en-US" sz="1600">
              <a:ea typeface="MS PGothic" pitchFamily="34" charset="-128"/>
            </a:endParaRPr>
          </a:p>
        </p:txBody>
      </p:sp>
      <p:sp>
        <p:nvSpPr>
          <p:cNvPr id="39" name="Rectangle 30"/>
          <p:cNvSpPr>
            <a:spLocks noChangeArrowheads="1"/>
          </p:cNvSpPr>
          <p:nvPr/>
        </p:nvSpPr>
        <p:spPr bwMode="auto">
          <a:xfrm>
            <a:off x="5709004" y="5220299"/>
            <a:ext cx="106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6</a:t>
            </a:r>
            <a:endParaRPr lang="en-US" sz="1600">
              <a:ea typeface="MS PGothic" pitchFamily="34" charset="-128"/>
            </a:endParaRPr>
          </a:p>
        </p:txBody>
      </p:sp>
      <p:sp>
        <p:nvSpPr>
          <p:cNvPr id="40" name="Rectangle 31"/>
          <p:cNvSpPr>
            <a:spLocks noChangeArrowheads="1"/>
          </p:cNvSpPr>
          <p:nvPr/>
        </p:nvSpPr>
        <p:spPr bwMode="auto">
          <a:xfrm>
            <a:off x="4988279" y="5220299"/>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5</a:t>
            </a:r>
            <a:endParaRPr lang="en-US" sz="1600">
              <a:ea typeface="MS PGothic" pitchFamily="34" charset="-128"/>
            </a:endParaRPr>
          </a:p>
        </p:txBody>
      </p:sp>
      <p:sp>
        <p:nvSpPr>
          <p:cNvPr id="41" name="Rectangle 32"/>
          <p:cNvSpPr>
            <a:spLocks noChangeArrowheads="1"/>
          </p:cNvSpPr>
          <p:nvPr/>
        </p:nvSpPr>
        <p:spPr bwMode="auto">
          <a:xfrm>
            <a:off x="4269141" y="5220299"/>
            <a:ext cx="106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4</a:t>
            </a:r>
            <a:endParaRPr lang="en-US" sz="1600">
              <a:ea typeface="MS PGothic" pitchFamily="34" charset="-128"/>
            </a:endParaRPr>
          </a:p>
        </p:txBody>
      </p:sp>
      <p:sp>
        <p:nvSpPr>
          <p:cNvPr id="42" name="Rectangle 33"/>
          <p:cNvSpPr>
            <a:spLocks noChangeArrowheads="1"/>
          </p:cNvSpPr>
          <p:nvPr/>
        </p:nvSpPr>
        <p:spPr bwMode="auto">
          <a:xfrm>
            <a:off x="3545241" y="5220299"/>
            <a:ext cx="10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ea typeface="MS PGothic" pitchFamily="34" charset="-128"/>
              </a:rPr>
              <a:t>3</a:t>
            </a:r>
            <a:endParaRPr lang="en-US" sz="1600">
              <a:ea typeface="MS PGothic" pitchFamily="34" charset="-128"/>
            </a:endParaRPr>
          </a:p>
        </p:txBody>
      </p:sp>
      <p:sp>
        <p:nvSpPr>
          <p:cNvPr id="43" name="Line 34"/>
          <p:cNvSpPr>
            <a:spLocks noChangeShapeType="1"/>
          </p:cNvSpPr>
          <p:nvPr/>
        </p:nvSpPr>
        <p:spPr bwMode="auto">
          <a:xfrm flipV="1">
            <a:off x="6496404" y="5013924"/>
            <a:ext cx="1587" cy="1635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4" name="Line 35"/>
          <p:cNvSpPr>
            <a:spLocks noChangeShapeType="1"/>
          </p:cNvSpPr>
          <p:nvPr/>
        </p:nvSpPr>
        <p:spPr bwMode="auto">
          <a:xfrm flipV="1">
            <a:off x="5053366" y="5013924"/>
            <a:ext cx="1588" cy="1635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5" name="Line 36"/>
          <p:cNvSpPr>
            <a:spLocks noChangeShapeType="1"/>
          </p:cNvSpPr>
          <p:nvPr/>
        </p:nvSpPr>
        <p:spPr bwMode="auto">
          <a:xfrm flipV="1">
            <a:off x="4335816" y="5013924"/>
            <a:ext cx="3175" cy="1635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6" name="Line 37"/>
          <p:cNvSpPr>
            <a:spLocks noChangeShapeType="1"/>
          </p:cNvSpPr>
          <p:nvPr/>
        </p:nvSpPr>
        <p:spPr bwMode="auto">
          <a:xfrm flipV="1">
            <a:off x="3611916" y="5013924"/>
            <a:ext cx="3175" cy="163512"/>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7" name="Line 38"/>
          <p:cNvSpPr>
            <a:spLocks noChangeShapeType="1"/>
          </p:cNvSpPr>
          <p:nvPr/>
        </p:nvSpPr>
        <p:spPr bwMode="auto">
          <a:xfrm>
            <a:off x="3611916" y="3996336"/>
            <a:ext cx="3603625" cy="1962150"/>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8" name="Oval 39"/>
          <p:cNvSpPr>
            <a:spLocks noChangeArrowheads="1"/>
          </p:cNvSpPr>
          <p:nvPr/>
        </p:nvSpPr>
        <p:spPr bwMode="auto">
          <a:xfrm>
            <a:off x="5705829" y="5109174"/>
            <a:ext cx="146050"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40"/>
          <p:cNvSpPr>
            <a:spLocks noChangeArrowheads="1"/>
          </p:cNvSpPr>
          <p:nvPr/>
        </p:nvSpPr>
        <p:spPr bwMode="auto">
          <a:xfrm>
            <a:off x="7306029" y="5833074"/>
            <a:ext cx="434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SRPC</a:t>
            </a:r>
            <a:endParaRPr lang="en-US" sz="1600" b="1">
              <a:ea typeface="MS PGothic" pitchFamily="34" charset="-128"/>
            </a:endParaRPr>
          </a:p>
        </p:txBody>
      </p:sp>
      <p:sp>
        <p:nvSpPr>
          <p:cNvPr id="50" name="Rectangle 41"/>
          <p:cNvSpPr>
            <a:spLocks noChangeArrowheads="1"/>
          </p:cNvSpPr>
          <p:nvPr/>
        </p:nvSpPr>
        <p:spPr bwMode="auto">
          <a:xfrm>
            <a:off x="7741004" y="5966424"/>
            <a:ext cx="106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0</a:t>
            </a:r>
            <a:endParaRPr lang="en-US" sz="1600" b="1">
              <a:ea typeface="MS PGothic" pitchFamily="34" charset="-128"/>
            </a:endParaRPr>
          </a:p>
        </p:txBody>
      </p:sp>
      <p:sp>
        <p:nvSpPr>
          <p:cNvPr id="51" name="Rectangle 42"/>
          <p:cNvSpPr>
            <a:spLocks noChangeArrowheads="1"/>
          </p:cNvSpPr>
          <p:nvPr/>
        </p:nvSpPr>
        <p:spPr bwMode="auto">
          <a:xfrm>
            <a:off x="5862991" y="4829774"/>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E</a:t>
            </a:r>
            <a:endParaRPr lang="en-US" sz="1600" b="1">
              <a:ea typeface="MS PGothic" pitchFamily="34" charset="-128"/>
            </a:endParaRPr>
          </a:p>
        </p:txBody>
      </p:sp>
      <p:sp>
        <p:nvSpPr>
          <p:cNvPr id="52" name="Rectangle 43"/>
          <p:cNvSpPr>
            <a:spLocks noChangeArrowheads="1"/>
          </p:cNvSpPr>
          <p:nvPr/>
        </p:nvSpPr>
        <p:spPr bwMode="auto">
          <a:xfrm>
            <a:off x="6004279" y="4966299"/>
            <a:ext cx="106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0</a:t>
            </a:r>
            <a:endParaRPr lang="en-US" sz="1600" b="1">
              <a:ea typeface="MS PGothic" pitchFamily="34" charset="-128"/>
            </a:endParaRPr>
          </a:p>
        </p:txBody>
      </p:sp>
      <p:sp>
        <p:nvSpPr>
          <p:cNvPr id="53" name="Line 44"/>
          <p:cNvSpPr>
            <a:spLocks noChangeShapeType="1"/>
          </p:cNvSpPr>
          <p:nvPr/>
        </p:nvSpPr>
        <p:spPr bwMode="auto">
          <a:xfrm>
            <a:off x="3281716" y="5177436"/>
            <a:ext cx="5972175"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 name="Line 45"/>
          <p:cNvSpPr>
            <a:spLocks noChangeShapeType="1"/>
          </p:cNvSpPr>
          <p:nvPr/>
        </p:nvSpPr>
        <p:spPr bwMode="auto">
          <a:xfrm>
            <a:off x="2892779" y="5177436"/>
            <a:ext cx="273050" cy="3175"/>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5" name="Line 46"/>
          <p:cNvSpPr>
            <a:spLocks noChangeShapeType="1"/>
          </p:cNvSpPr>
          <p:nvPr/>
        </p:nvSpPr>
        <p:spPr bwMode="auto">
          <a:xfrm flipH="1">
            <a:off x="3122966" y="5109174"/>
            <a:ext cx="85725" cy="1412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6" name="Line 47"/>
          <p:cNvSpPr>
            <a:spLocks noChangeShapeType="1"/>
          </p:cNvSpPr>
          <p:nvPr/>
        </p:nvSpPr>
        <p:spPr bwMode="auto">
          <a:xfrm flipH="1">
            <a:off x="3238854" y="5109174"/>
            <a:ext cx="85725" cy="14128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7" name="Line 48"/>
          <p:cNvSpPr>
            <a:spLocks noChangeShapeType="1"/>
          </p:cNvSpPr>
          <p:nvPr/>
        </p:nvSpPr>
        <p:spPr bwMode="auto">
          <a:xfrm flipV="1">
            <a:off x="5762979" y="5485411"/>
            <a:ext cx="9525" cy="22225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 name="Freeform 49"/>
          <p:cNvSpPr>
            <a:spLocks/>
          </p:cNvSpPr>
          <p:nvPr/>
        </p:nvSpPr>
        <p:spPr bwMode="auto">
          <a:xfrm>
            <a:off x="3240441" y="5714011"/>
            <a:ext cx="3124200" cy="631825"/>
          </a:xfrm>
          <a:custGeom>
            <a:avLst/>
            <a:gdLst>
              <a:gd name="T0" fmla="*/ 435 w 435"/>
              <a:gd name="T1" fmla="*/ 75 h 94"/>
              <a:gd name="T2" fmla="*/ 418 w 435"/>
              <a:gd name="T3" fmla="*/ 94 h 94"/>
              <a:gd name="T4" fmla="*/ 17 w 435"/>
              <a:gd name="T5" fmla="*/ 94 h 94"/>
              <a:gd name="T6" fmla="*/ 0 w 435"/>
              <a:gd name="T7" fmla="*/ 75 h 94"/>
              <a:gd name="T8" fmla="*/ 0 w 435"/>
              <a:gd name="T9" fmla="*/ 19 h 94"/>
              <a:gd name="T10" fmla="*/ 17 w 435"/>
              <a:gd name="T11" fmla="*/ 0 h 94"/>
              <a:gd name="T12" fmla="*/ 418 w 435"/>
              <a:gd name="T13" fmla="*/ 0 h 94"/>
              <a:gd name="T14" fmla="*/ 435 w 435"/>
              <a:gd name="T15" fmla="*/ 19 h 94"/>
              <a:gd name="T16" fmla="*/ 435 w 435"/>
              <a:gd name="T17" fmla="*/ 7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5"/>
              <a:gd name="T28" fmla="*/ 0 h 94"/>
              <a:gd name="T29" fmla="*/ 435 w 43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5" h="94">
                <a:moveTo>
                  <a:pt x="435" y="75"/>
                </a:moveTo>
                <a:cubicBezTo>
                  <a:pt x="435" y="86"/>
                  <a:pt x="427" y="94"/>
                  <a:pt x="418" y="94"/>
                </a:cubicBezTo>
                <a:cubicBezTo>
                  <a:pt x="17" y="94"/>
                  <a:pt x="17" y="94"/>
                  <a:pt x="17" y="94"/>
                </a:cubicBezTo>
                <a:cubicBezTo>
                  <a:pt x="7" y="94"/>
                  <a:pt x="0" y="86"/>
                  <a:pt x="0" y="75"/>
                </a:cubicBezTo>
                <a:cubicBezTo>
                  <a:pt x="0" y="19"/>
                  <a:pt x="0" y="19"/>
                  <a:pt x="0" y="19"/>
                </a:cubicBezTo>
                <a:cubicBezTo>
                  <a:pt x="0" y="8"/>
                  <a:pt x="7" y="0"/>
                  <a:pt x="17" y="0"/>
                </a:cubicBezTo>
                <a:cubicBezTo>
                  <a:pt x="418" y="0"/>
                  <a:pt x="418" y="0"/>
                  <a:pt x="418" y="0"/>
                </a:cubicBezTo>
                <a:cubicBezTo>
                  <a:pt x="427" y="0"/>
                  <a:pt x="435" y="8"/>
                  <a:pt x="435" y="19"/>
                </a:cubicBezTo>
                <a:lnTo>
                  <a:pt x="435" y="75"/>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dirty="0"/>
          </a:p>
        </p:txBody>
      </p:sp>
      <p:sp>
        <p:nvSpPr>
          <p:cNvPr id="59" name="Rectangle 50"/>
          <p:cNvSpPr>
            <a:spLocks noChangeArrowheads="1"/>
          </p:cNvSpPr>
          <p:nvPr/>
        </p:nvSpPr>
        <p:spPr bwMode="auto">
          <a:xfrm>
            <a:off x="1751366" y="1100736"/>
            <a:ext cx="11572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a:ea typeface="MS PGothic" pitchFamily="34" charset="-128"/>
              </a:rPr>
              <a:t>Inflation</a:t>
            </a:r>
          </a:p>
          <a:p>
            <a:pPr algn="ctr"/>
            <a:r>
              <a:rPr lang="en-US" sz="1600" b="1">
                <a:ea typeface="MS PGothic" pitchFamily="34" charset="-128"/>
              </a:rPr>
              <a:t>rate</a:t>
            </a:r>
          </a:p>
        </p:txBody>
      </p:sp>
      <p:sp>
        <p:nvSpPr>
          <p:cNvPr id="60" name="Rectangle 51"/>
          <p:cNvSpPr>
            <a:spLocks noChangeArrowheads="1"/>
          </p:cNvSpPr>
          <p:nvPr/>
        </p:nvSpPr>
        <p:spPr bwMode="auto">
          <a:xfrm>
            <a:off x="8098191" y="5256811"/>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ea typeface="MS PGothic" pitchFamily="34" charset="-128"/>
              </a:rPr>
              <a:t>Unemployment</a:t>
            </a:r>
          </a:p>
          <a:p>
            <a:pPr algn="ctr"/>
            <a:r>
              <a:rPr lang="en-US" sz="1600" b="1">
                <a:ea typeface="MS PGothic" pitchFamily="34" charset="-128"/>
              </a:rPr>
              <a:t>rate</a:t>
            </a:r>
          </a:p>
        </p:txBody>
      </p:sp>
      <p:sp>
        <p:nvSpPr>
          <p:cNvPr id="61" name="Rectangle 52"/>
          <p:cNvSpPr>
            <a:spLocks noChangeArrowheads="1"/>
          </p:cNvSpPr>
          <p:nvPr/>
        </p:nvSpPr>
        <p:spPr bwMode="auto">
          <a:xfrm>
            <a:off x="3442054" y="5726711"/>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a:ea typeface="MS PGothic" pitchFamily="34" charset="-128"/>
              </a:rPr>
              <a:t>Nonaccelerating inflation</a:t>
            </a:r>
          </a:p>
          <a:p>
            <a:pPr algn="ctr"/>
            <a:r>
              <a:rPr lang="en-US" sz="1600" b="1">
                <a:ea typeface="MS PGothic" pitchFamily="34" charset="-128"/>
              </a:rPr>
              <a:t>rate of unemployment, NAIRU</a:t>
            </a:r>
          </a:p>
        </p:txBody>
      </p:sp>
      <p:sp>
        <p:nvSpPr>
          <p:cNvPr id="62" name="Line 53"/>
          <p:cNvSpPr>
            <a:spLocks noChangeShapeType="1"/>
          </p:cNvSpPr>
          <p:nvPr/>
        </p:nvSpPr>
        <p:spPr bwMode="auto">
          <a:xfrm>
            <a:off x="3611916" y="2429474"/>
            <a:ext cx="3603625" cy="1957387"/>
          </a:xfrm>
          <a:prstGeom prst="line">
            <a:avLst/>
          </a:prstGeom>
          <a:noFill/>
          <a:ln w="38100">
            <a:solidFill>
              <a:srgbClr val="ED1B2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3" name="Oval 54"/>
          <p:cNvSpPr>
            <a:spLocks noChangeArrowheads="1"/>
          </p:cNvSpPr>
          <p:nvPr/>
        </p:nvSpPr>
        <p:spPr bwMode="auto">
          <a:xfrm>
            <a:off x="4265966" y="4328124"/>
            <a:ext cx="142875"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Rectangle 55"/>
          <p:cNvSpPr>
            <a:spLocks noChangeArrowheads="1"/>
          </p:cNvSpPr>
          <p:nvPr/>
        </p:nvSpPr>
        <p:spPr bwMode="auto">
          <a:xfrm>
            <a:off x="7275866" y="4831361"/>
            <a:ext cx="434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SRPC</a:t>
            </a:r>
            <a:endParaRPr lang="en-US" sz="1600" b="1">
              <a:ea typeface="MS PGothic" pitchFamily="34" charset="-128"/>
            </a:endParaRPr>
          </a:p>
        </p:txBody>
      </p:sp>
      <p:sp>
        <p:nvSpPr>
          <p:cNvPr id="65" name="Rectangle 56"/>
          <p:cNvSpPr>
            <a:spLocks noChangeArrowheads="1"/>
          </p:cNvSpPr>
          <p:nvPr/>
        </p:nvSpPr>
        <p:spPr bwMode="auto">
          <a:xfrm flipH="1">
            <a:off x="7737829" y="4952011"/>
            <a:ext cx="153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66" name="Rectangle 57"/>
          <p:cNvSpPr>
            <a:spLocks noChangeArrowheads="1"/>
          </p:cNvSpPr>
          <p:nvPr/>
        </p:nvSpPr>
        <p:spPr bwMode="auto">
          <a:xfrm>
            <a:off x="7255229" y="4236049"/>
            <a:ext cx="434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SRPC</a:t>
            </a:r>
            <a:endParaRPr lang="en-US" sz="1600" b="1">
              <a:ea typeface="MS PGothic" pitchFamily="34" charset="-128"/>
            </a:endParaRPr>
          </a:p>
        </p:txBody>
      </p:sp>
      <p:sp>
        <p:nvSpPr>
          <p:cNvPr id="67" name="Rectangle 58"/>
          <p:cNvSpPr>
            <a:spLocks noChangeArrowheads="1"/>
          </p:cNvSpPr>
          <p:nvPr/>
        </p:nvSpPr>
        <p:spPr bwMode="auto">
          <a:xfrm>
            <a:off x="7736241" y="4342411"/>
            <a:ext cx="10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4</a:t>
            </a:r>
            <a:endParaRPr lang="en-US" sz="1600" b="1">
              <a:ea typeface="MS PGothic" pitchFamily="34" charset="-128"/>
            </a:endParaRPr>
          </a:p>
        </p:txBody>
      </p:sp>
      <p:sp>
        <p:nvSpPr>
          <p:cNvPr id="68" name="Rectangle 59"/>
          <p:cNvSpPr>
            <a:spLocks noChangeArrowheads="1"/>
          </p:cNvSpPr>
          <p:nvPr/>
        </p:nvSpPr>
        <p:spPr bwMode="auto">
          <a:xfrm>
            <a:off x="5862991" y="4067774"/>
            <a:ext cx="10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E</a:t>
            </a:r>
            <a:endParaRPr lang="en-US" sz="1600" b="1">
              <a:ea typeface="MS PGothic" pitchFamily="34" charset="-128"/>
            </a:endParaRPr>
          </a:p>
        </p:txBody>
      </p:sp>
      <p:sp>
        <p:nvSpPr>
          <p:cNvPr id="69" name="Rectangle 60"/>
          <p:cNvSpPr>
            <a:spLocks noChangeArrowheads="1"/>
          </p:cNvSpPr>
          <p:nvPr/>
        </p:nvSpPr>
        <p:spPr bwMode="auto">
          <a:xfrm>
            <a:off x="6004279" y="4205886"/>
            <a:ext cx="106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70" name="Rectangle 61"/>
          <p:cNvSpPr>
            <a:spLocks noChangeArrowheads="1"/>
          </p:cNvSpPr>
          <p:nvPr/>
        </p:nvSpPr>
        <p:spPr bwMode="auto">
          <a:xfrm>
            <a:off x="5862991" y="3286724"/>
            <a:ext cx="10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E</a:t>
            </a:r>
            <a:endParaRPr lang="en-US" sz="1600" b="1">
              <a:ea typeface="MS PGothic" pitchFamily="34" charset="-128"/>
            </a:endParaRPr>
          </a:p>
        </p:txBody>
      </p:sp>
      <p:sp>
        <p:nvSpPr>
          <p:cNvPr id="71" name="Rectangle 62"/>
          <p:cNvSpPr>
            <a:spLocks noChangeArrowheads="1"/>
          </p:cNvSpPr>
          <p:nvPr/>
        </p:nvSpPr>
        <p:spPr bwMode="auto">
          <a:xfrm>
            <a:off x="6004279" y="3424836"/>
            <a:ext cx="106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4</a:t>
            </a:r>
            <a:endParaRPr lang="en-US" sz="1600" b="1">
              <a:ea typeface="MS PGothic" pitchFamily="34" charset="-128"/>
            </a:endParaRPr>
          </a:p>
        </p:txBody>
      </p:sp>
      <p:sp>
        <p:nvSpPr>
          <p:cNvPr id="72" name="Rectangle 63"/>
          <p:cNvSpPr>
            <a:spLocks noChangeArrowheads="1"/>
          </p:cNvSpPr>
          <p:nvPr/>
        </p:nvSpPr>
        <p:spPr bwMode="auto">
          <a:xfrm>
            <a:off x="4426304" y="2551711"/>
            <a:ext cx="1095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C</a:t>
            </a:r>
            <a:endParaRPr lang="en-US" sz="1600" b="1">
              <a:ea typeface="MS PGothic" pitchFamily="34" charset="-128"/>
            </a:endParaRPr>
          </a:p>
        </p:txBody>
      </p:sp>
      <p:sp>
        <p:nvSpPr>
          <p:cNvPr id="73" name="Rectangle 64"/>
          <p:cNvSpPr>
            <a:spLocks noChangeArrowheads="1"/>
          </p:cNvSpPr>
          <p:nvPr/>
        </p:nvSpPr>
        <p:spPr bwMode="auto">
          <a:xfrm>
            <a:off x="4429479" y="3285136"/>
            <a:ext cx="115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B</a:t>
            </a:r>
            <a:endParaRPr lang="en-US" sz="1600" b="1">
              <a:ea typeface="MS PGothic" pitchFamily="34" charset="-128"/>
            </a:endParaRPr>
          </a:p>
        </p:txBody>
      </p:sp>
      <p:sp>
        <p:nvSpPr>
          <p:cNvPr id="74" name="Rectangle 65"/>
          <p:cNvSpPr>
            <a:spLocks noChangeArrowheads="1"/>
          </p:cNvSpPr>
          <p:nvPr/>
        </p:nvSpPr>
        <p:spPr bwMode="auto">
          <a:xfrm>
            <a:off x="4419954" y="4048724"/>
            <a:ext cx="125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A</a:t>
            </a:r>
            <a:endParaRPr lang="en-US" sz="1600" b="1">
              <a:ea typeface="MS PGothic" pitchFamily="34" charset="-128"/>
            </a:endParaRPr>
          </a:p>
        </p:txBody>
      </p:sp>
      <p:sp>
        <p:nvSpPr>
          <p:cNvPr id="75" name="Line 66"/>
          <p:cNvSpPr>
            <a:spLocks noChangeShapeType="1"/>
          </p:cNvSpPr>
          <p:nvPr/>
        </p:nvSpPr>
        <p:spPr bwMode="auto">
          <a:xfrm>
            <a:off x="3611916" y="3216874"/>
            <a:ext cx="3603625" cy="1960562"/>
          </a:xfrm>
          <a:prstGeom prst="line">
            <a:avLst/>
          </a:prstGeom>
          <a:noFill/>
          <a:ln w="38100">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6" name="Oval 67"/>
          <p:cNvSpPr>
            <a:spLocks noChangeArrowheads="1"/>
          </p:cNvSpPr>
          <p:nvPr/>
        </p:nvSpPr>
        <p:spPr bwMode="auto">
          <a:xfrm>
            <a:off x="4265966" y="2756499"/>
            <a:ext cx="142875" cy="1381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Oval 68"/>
          <p:cNvSpPr>
            <a:spLocks noChangeArrowheads="1"/>
          </p:cNvSpPr>
          <p:nvPr/>
        </p:nvSpPr>
        <p:spPr bwMode="auto">
          <a:xfrm>
            <a:off x="4265966" y="3537549"/>
            <a:ext cx="142875" cy="1381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Oval 69"/>
          <p:cNvSpPr>
            <a:spLocks noChangeArrowheads="1"/>
          </p:cNvSpPr>
          <p:nvPr/>
        </p:nvSpPr>
        <p:spPr bwMode="auto">
          <a:xfrm>
            <a:off x="5705829" y="3537549"/>
            <a:ext cx="146050" cy="1381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Oval 74"/>
          <p:cNvSpPr>
            <a:spLocks noChangeArrowheads="1"/>
          </p:cNvSpPr>
          <p:nvPr/>
        </p:nvSpPr>
        <p:spPr bwMode="auto">
          <a:xfrm>
            <a:off x="5705829" y="4328124"/>
            <a:ext cx="146050"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Line 75"/>
          <p:cNvSpPr>
            <a:spLocks noChangeShapeType="1"/>
          </p:cNvSpPr>
          <p:nvPr/>
        </p:nvSpPr>
        <p:spPr bwMode="auto">
          <a:xfrm>
            <a:off x="3129316" y="3607399"/>
            <a:ext cx="2590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76"/>
          <p:cNvSpPr>
            <a:spLocks noChangeShapeType="1"/>
          </p:cNvSpPr>
          <p:nvPr/>
        </p:nvSpPr>
        <p:spPr bwMode="auto">
          <a:xfrm>
            <a:off x="3088041" y="4397974"/>
            <a:ext cx="2590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77"/>
          <p:cNvSpPr>
            <a:spLocks noChangeShapeType="1"/>
          </p:cNvSpPr>
          <p:nvPr/>
        </p:nvSpPr>
        <p:spPr bwMode="auto">
          <a:xfrm flipV="1">
            <a:off x="3088041" y="2818411"/>
            <a:ext cx="1219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78"/>
          <p:cNvSpPr>
            <a:spLocks noChangeShapeType="1"/>
          </p:cNvSpPr>
          <p:nvPr/>
        </p:nvSpPr>
        <p:spPr bwMode="auto">
          <a:xfrm>
            <a:off x="4334229" y="2873974"/>
            <a:ext cx="0" cy="21050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50"/>
          <p:cNvSpPr>
            <a:spLocks noChangeShapeType="1"/>
          </p:cNvSpPr>
          <p:nvPr/>
        </p:nvSpPr>
        <p:spPr bwMode="auto">
          <a:xfrm flipV="1">
            <a:off x="4327879" y="3751861"/>
            <a:ext cx="3175" cy="4841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5" name="Line 50"/>
          <p:cNvSpPr>
            <a:spLocks noChangeShapeType="1"/>
          </p:cNvSpPr>
          <p:nvPr/>
        </p:nvSpPr>
        <p:spPr bwMode="auto">
          <a:xfrm flipV="1">
            <a:off x="4327879" y="2966049"/>
            <a:ext cx="3175" cy="484187"/>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6" name="TextBox 85"/>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wipe(down)">
                                      <p:cBhvr>
                                        <p:cTn id="15" dur="500"/>
                                        <p:tgtEl>
                                          <p:spTgt spid="8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wipe(down)">
                                      <p:cBhvr>
                                        <p:cTn id="39" dur="500"/>
                                        <p:tgtEl>
                                          <p:spTgt spid="85"/>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down)">
                                      <p:cBhvr>
                                        <p:cTn id="46" dur="500"/>
                                        <p:tgtEl>
                                          <p:spTgt spid="83"/>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childTnLst>
                          </p:cTn>
                        </p:par>
                        <p:par>
                          <p:cTn id="61" fill="hold">
                            <p:stCondLst>
                              <p:cond delay="1000"/>
                            </p:stCondLst>
                            <p:childTnLst>
                              <p:par>
                                <p:cTn id="62" presetID="22" presetClass="entr" presetSubtype="4" fill="hold" grpId="0"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down)">
                                      <p:cBhvr>
                                        <p:cTn id="64" dur="500"/>
                                        <p:tgtEl>
                                          <p:spTgt spid="62"/>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p:bldP spid="65" grpId="0"/>
      <p:bldP spid="66" grpId="0"/>
      <p:bldP spid="67" grpId="0"/>
      <p:bldP spid="68" grpId="0"/>
      <p:bldP spid="69" grpId="0"/>
      <p:bldP spid="70" grpId="0"/>
      <p:bldP spid="71" grpId="0"/>
      <p:bldP spid="72" grpId="0"/>
      <p:bldP spid="73" grpId="0"/>
      <p:bldP spid="74" grpId="0"/>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Natural Rate of </a:t>
            </a:r>
            <a:br>
              <a:rPr lang="en-US" sz="3200" dirty="0"/>
            </a:br>
            <a:r>
              <a:rPr lang="en-US" sz="3200" dirty="0"/>
              <a:t>Unemployment, Revisited</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54349" y="1641005"/>
            <a:ext cx="10553463" cy="4567404"/>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The natural rate of unemployment is the portion of the unemployment rate unaffected by the swings of the business cycle</a:t>
            </a:r>
            <a:r>
              <a:rPr lang="en-US" sz="2600" dirty="0" smtClean="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The level of unemployment the economy “needs” in order to avoid accelerating inflation is equal to the natural rate of unemployment</a:t>
            </a:r>
            <a:r>
              <a:rPr lang="en-US" sz="2600" dirty="0" smtClean="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Economists estimate the natural rate of unemployment by looking for evidence about the NAIRU from the behavior of the inflation rate and the unemployment rate over the course of the business cycle.</a:t>
            </a:r>
          </a:p>
          <a:p>
            <a:endParaRPr lang="en-US" dirty="0" smtClean="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5755210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Cost of Disinflation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728402" y="1308195"/>
            <a:ext cx="10553463" cy="5367623"/>
          </a:xfrm>
          <a:prstGeom prst="rect">
            <a:avLst/>
          </a:prstGeom>
          <a:noFill/>
        </p:spPr>
        <p:txBody>
          <a:bodyPr wrap="square" rtlCol="0">
            <a:spAutoFit/>
          </a:bodyPr>
          <a:lstStyle/>
          <a:p>
            <a:pPr marL="295275" lvl="0" indent="-214313" fontAlgn="base">
              <a:spcBef>
                <a:spcPct val="20000"/>
              </a:spcBef>
              <a:spcAft>
                <a:spcPct val="0"/>
              </a:spcAft>
              <a:buClr>
                <a:prstClr val="black"/>
              </a:buClr>
              <a:buFont typeface="Arial" pitchFamily="34" charset="0"/>
              <a:buChar char="•"/>
            </a:pPr>
            <a:r>
              <a:rPr lang="en-US" sz="2600" dirty="0">
                <a:solidFill>
                  <a:prstClr val="black"/>
                </a:solidFill>
              </a:rPr>
              <a:t>Once inflation has become embedded in expectations, getting inflation back down can be difficult because </a:t>
            </a:r>
            <a:r>
              <a:rPr lang="en-US" sz="2600" b="1" dirty="0">
                <a:solidFill>
                  <a:prstClr val="black"/>
                </a:solidFill>
              </a:rPr>
              <a:t>disinflation </a:t>
            </a:r>
            <a:r>
              <a:rPr lang="en-US" sz="2600" dirty="0">
                <a:solidFill>
                  <a:prstClr val="black"/>
                </a:solidFill>
              </a:rPr>
              <a:t>can be very costly</a:t>
            </a:r>
            <a:r>
              <a:rPr lang="en-US" sz="2600" dirty="0" smtClean="0">
                <a:solidFill>
                  <a:prstClr val="black"/>
                </a:solidFill>
              </a:rPr>
              <a:t>.</a:t>
            </a:r>
          </a:p>
          <a:p>
            <a:pPr marL="295275" lvl="0" indent="-214313" fontAlgn="base">
              <a:spcBef>
                <a:spcPct val="20000"/>
              </a:spcBef>
              <a:spcAft>
                <a:spcPct val="0"/>
              </a:spcAft>
              <a:buClr>
                <a:prstClr val="black"/>
              </a:buClr>
              <a:buFont typeface="Arial" pitchFamily="34" charset="0"/>
              <a:buChar char="•"/>
            </a:pPr>
            <a:endParaRPr lang="en-US" sz="2600" dirty="0">
              <a:solidFill>
                <a:prstClr val="black"/>
              </a:solidFill>
            </a:endParaRPr>
          </a:p>
          <a:p>
            <a:pPr marL="295275" lvl="0" indent="-214313" fontAlgn="base">
              <a:spcBef>
                <a:spcPct val="20000"/>
              </a:spcBef>
              <a:spcAft>
                <a:spcPct val="0"/>
              </a:spcAft>
              <a:buClr>
                <a:prstClr val="black"/>
              </a:buClr>
              <a:buFont typeface="Arial" pitchFamily="34" charset="0"/>
              <a:buChar char="•"/>
            </a:pPr>
            <a:r>
              <a:rPr lang="en-US" sz="2600" dirty="0">
                <a:solidFill>
                  <a:prstClr val="black"/>
                </a:solidFill>
              </a:rPr>
              <a:t>This requires high levels of </a:t>
            </a:r>
            <a:r>
              <a:rPr lang="en-US" sz="2600" dirty="0" smtClean="0">
                <a:solidFill>
                  <a:prstClr val="black"/>
                </a:solidFill>
              </a:rPr>
              <a:t>unemployment</a:t>
            </a:r>
            <a:br>
              <a:rPr lang="en-US" sz="2600" dirty="0" smtClean="0">
                <a:solidFill>
                  <a:prstClr val="black"/>
                </a:solidFill>
              </a:rPr>
            </a:br>
            <a:r>
              <a:rPr lang="en-US" sz="2600" dirty="0" smtClean="0">
                <a:solidFill>
                  <a:prstClr val="black"/>
                </a:solidFill>
              </a:rPr>
              <a:t> </a:t>
            </a:r>
            <a:r>
              <a:rPr lang="en-US" sz="2600" dirty="0">
                <a:solidFill>
                  <a:prstClr val="black"/>
                </a:solidFill>
              </a:rPr>
              <a:t>and the sacrifice of large amounts of </a:t>
            </a:r>
            <a:r>
              <a:rPr lang="en-US" sz="2600" dirty="0" smtClean="0">
                <a:solidFill>
                  <a:prstClr val="black"/>
                </a:solidFill>
              </a:rPr>
              <a:t/>
            </a:r>
            <a:br>
              <a:rPr lang="en-US" sz="2600" dirty="0" smtClean="0">
                <a:solidFill>
                  <a:prstClr val="black"/>
                </a:solidFill>
              </a:rPr>
            </a:br>
            <a:r>
              <a:rPr lang="en-US" sz="2600" dirty="0" smtClean="0">
                <a:solidFill>
                  <a:prstClr val="black"/>
                </a:solidFill>
              </a:rPr>
              <a:t>aggregate </a:t>
            </a:r>
            <a:r>
              <a:rPr lang="en-US" sz="2600" dirty="0">
                <a:solidFill>
                  <a:prstClr val="black"/>
                </a:solidFill>
              </a:rPr>
              <a:t>output</a:t>
            </a:r>
            <a:r>
              <a:rPr lang="en-US" sz="2600" dirty="0" smtClean="0">
                <a:solidFill>
                  <a:prstClr val="black"/>
                </a:solidFill>
              </a:rPr>
              <a:t>.</a:t>
            </a:r>
          </a:p>
          <a:p>
            <a:pPr marL="295275" lvl="0" indent="-214313" fontAlgn="base">
              <a:spcBef>
                <a:spcPct val="20000"/>
              </a:spcBef>
              <a:spcAft>
                <a:spcPct val="0"/>
              </a:spcAft>
              <a:buClr>
                <a:prstClr val="black"/>
              </a:buClr>
              <a:buFont typeface="Arial" pitchFamily="34" charset="0"/>
              <a:buChar char="•"/>
            </a:pPr>
            <a:endParaRPr lang="en-US" sz="2600" dirty="0">
              <a:solidFill>
                <a:prstClr val="black"/>
              </a:solidFill>
            </a:endParaRPr>
          </a:p>
          <a:p>
            <a:pPr marL="295275" lvl="0" indent="-214313" fontAlgn="base">
              <a:spcBef>
                <a:spcPct val="20000"/>
              </a:spcBef>
              <a:spcAft>
                <a:spcPct val="0"/>
              </a:spcAft>
              <a:buClr>
                <a:prstClr val="black"/>
              </a:buClr>
              <a:buFont typeface="Arial" pitchFamily="34" charset="0"/>
              <a:buChar char="•"/>
            </a:pPr>
            <a:r>
              <a:rPr lang="en-US" sz="2600" dirty="0">
                <a:solidFill>
                  <a:prstClr val="black"/>
                </a:solidFill>
              </a:rPr>
              <a:t>However, policy makers in the United </a:t>
            </a:r>
            <a:r>
              <a:rPr lang="en-US" sz="2600" dirty="0" smtClean="0">
                <a:solidFill>
                  <a:prstClr val="black"/>
                </a:solidFill>
              </a:rPr>
              <a:t/>
            </a:r>
            <a:br>
              <a:rPr lang="en-US" sz="2600" dirty="0" smtClean="0">
                <a:solidFill>
                  <a:prstClr val="black"/>
                </a:solidFill>
              </a:rPr>
            </a:br>
            <a:r>
              <a:rPr lang="en-US" sz="2600" dirty="0" smtClean="0">
                <a:solidFill>
                  <a:prstClr val="black"/>
                </a:solidFill>
              </a:rPr>
              <a:t>States </a:t>
            </a:r>
            <a:r>
              <a:rPr lang="en-US" sz="2600" dirty="0">
                <a:solidFill>
                  <a:prstClr val="black"/>
                </a:solidFill>
              </a:rPr>
              <a:t>and other wealthy countries </a:t>
            </a:r>
            <a:r>
              <a:rPr lang="en-US" sz="2600" dirty="0" smtClean="0">
                <a:solidFill>
                  <a:prstClr val="black"/>
                </a:solidFill>
              </a:rPr>
              <a:t/>
            </a:r>
            <a:br>
              <a:rPr lang="en-US" sz="2600" dirty="0" smtClean="0">
                <a:solidFill>
                  <a:prstClr val="black"/>
                </a:solidFill>
              </a:rPr>
            </a:br>
            <a:r>
              <a:rPr lang="en-US" sz="2600" dirty="0" smtClean="0">
                <a:solidFill>
                  <a:prstClr val="black"/>
                </a:solidFill>
              </a:rPr>
              <a:t>were </a:t>
            </a:r>
            <a:r>
              <a:rPr lang="en-US" sz="2600" dirty="0">
                <a:solidFill>
                  <a:prstClr val="black"/>
                </a:solidFill>
              </a:rPr>
              <a:t>willing to pay that price of bringing </a:t>
            </a:r>
            <a:r>
              <a:rPr lang="en-US" sz="2600" dirty="0" smtClean="0">
                <a:solidFill>
                  <a:prstClr val="black"/>
                </a:solidFill>
              </a:rPr>
              <a:t/>
            </a:r>
            <a:br>
              <a:rPr lang="en-US" sz="2600" dirty="0" smtClean="0">
                <a:solidFill>
                  <a:prstClr val="black"/>
                </a:solidFill>
              </a:rPr>
            </a:br>
            <a:r>
              <a:rPr lang="en-US" sz="2600" dirty="0" smtClean="0">
                <a:solidFill>
                  <a:prstClr val="black"/>
                </a:solidFill>
              </a:rPr>
              <a:t>down </a:t>
            </a:r>
            <a:r>
              <a:rPr lang="en-US" sz="2600" dirty="0">
                <a:solidFill>
                  <a:prstClr val="black"/>
                </a:solidFill>
              </a:rPr>
              <a:t>the high inflation of the 1970s.</a:t>
            </a:r>
          </a:p>
          <a:p>
            <a:endParaRPr lang="en-US" dirty="0" smtClean="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pic>
        <p:nvPicPr>
          <p:cNvPr id="13" name="Picture 2" descr="Krug_AP_2e_Econ_34UN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9329" y="2496505"/>
            <a:ext cx="4853352" cy="315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5210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838200" y="1270000"/>
            <a:ext cx="10515600" cy="4906963"/>
          </a:xfrm>
        </p:spPr>
        <p:txBody>
          <a:bodyPr>
            <a:normAutofit fontScale="92500" lnSpcReduction="10000"/>
          </a:bodyPr>
          <a:lstStyle/>
          <a:p>
            <a:pPr marL="0" indent="0">
              <a:buNone/>
            </a:pPr>
            <a:r>
              <a:rPr lang="en-US" dirty="0" smtClean="0"/>
              <a:t>Set up a correctly labeled PC graph. Then, show and explain what happens to the SRPC. Assume natural rate of unemployment is 5%. </a:t>
            </a:r>
          </a:p>
          <a:p>
            <a:pPr marL="0" indent="0">
              <a:buNone/>
            </a:pPr>
            <a:endParaRPr lang="en-US" dirty="0"/>
          </a:p>
          <a:p>
            <a:pPr marL="0" indent="0">
              <a:buNone/>
            </a:pPr>
            <a:r>
              <a:rPr lang="en-US" dirty="0" smtClean="0"/>
              <a:t>Government spending increases</a:t>
            </a:r>
          </a:p>
          <a:p>
            <a:pPr marL="0" indent="0">
              <a:buNone/>
            </a:pPr>
            <a:r>
              <a:rPr lang="en-US" dirty="0" smtClean="0"/>
              <a:t>Price of crude oil and most sources of energy decreases</a:t>
            </a:r>
          </a:p>
          <a:p>
            <a:pPr marL="0" indent="0">
              <a:buNone/>
            </a:pPr>
            <a:r>
              <a:rPr lang="en-US" dirty="0" smtClean="0"/>
              <a:t>Inflation expectations rise from 3% to 6%</a:t>
            </a:r>
          </a:p>
          <a:p>
            <a:pPr marL="0" indent="0">
              <a:buNone/>
            </a:pPr>
            <a:r>
              <a:rPr lang="en-US" dirty="0" smtClean="0"/>
              <a:t>The Fed increases interest rates with </a:t>
            </a:r>
            <a:r>
              <a:rPr lang="en-US" dirty="0" err="1" smtClean="0"/>
              <a:t>contractionary</a:t>
            </a:r>
            <a:r>
              <a:rPr lang="en-US" dirty="0" smtClean="0"/>
              <a:t> monetary policy</a:t>
            </a:r>
          </a:p>
          <a:p>
            <a:pPr marL="0" indent="0">
              <a:buNone/>
            </a:pPr>
            <a:r>
              <a:rPr lang="en-US" dirty="0" smtClean="0"/>
              <a:t>Inflation expectations fall from 5% to 2%</a:t>
            </a:r>
          </a:p>
          <a:p>
            <a:pPr marL="0" indent="0">
              <a:buNone/>
            </a:pPr>
            <a:r>
              <a:rPr lang="en-US" dirty="0" smtClean="0"/>
              <a:t>The government increases income taxes</a:t>
            </a:r>
          </a:p>
          <a:p>
            <a:pPr marL="0" indent="0">
              <a:buNone/>
            </a:pPr>
            <a:r>
              <a:rPr lang="en-US" dirty="0" smtClean="0"/>
              <a:t>Tornados hit the nation! Destroying manufacturing ability</a:t>
            </a:r>
          </a:p>
          <a:p>
            <a:pPr marL="0" indent="0">
              <a:buNone/>
            </a:pPr>
            <a:r>
              <a:rPr lang="en-US" dirty="0" smtClean="0"/>
              <a:t>Consumer confidence falls amid news of political squabbling</a:t>
            </a:r>
            <a:endParaRPr lang="en-US" dirty="0"/>
          </a:p>
        </p:txBody>
      </p:sp>
    </p:spTree>
    <p:extLst>
      <p:ext uri="{BB962C8B-B14F-4D97-AF65-F5344CB8AC3E}">
        <p14:creationId xmlns:p14="http://schemas.microsoft.com/office/powerpoint/2010/main" val="236995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endPar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TextBox 7"/>
          <p:cNvSpPr txBox="1"/>
          <p:nvPr/>
        </p:nvSpPr>
        <p:spPr>
          <a:xfrm>
            <a:off x="2946400" y="641011"/>
            <a:ext cx="4687822" cy="461665"/>
          </a:xfrm>
          <a:prstGeom prst="rect">
            <a:avLst/>
          </a:prstGeom>
          <a:noFill/>
        </p:spPr>
        <p:txBody>
          <a:bodyPr wrap="none" rtlCol="0">
            <a:spAutoFit/>
          </a:bodyPr>
          <a:lstStyle/>
          <a:p>
            <a:pPr algn="ctr">
              <a:buClr>
                <a:schemeClr val="tx1"/>
              </a:buClr>
            </a:pPr>
            <a:r>
              <a:rPr lang="en-US" sz="2400" b="1" dirty="0">
                <a:solidFill>
                  <a:schemeClr val="bg1"/>
                </a:solidFill>
              </a:rPr>
              <a:t>The Great Disinflation of the 1980s </a:t>
            </a:r>
          </a:p>
        </p:txBody>
      </p:sp>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2265817"/>
            <a:ext cx="82296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1657108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Deflation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9916561"/>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b="1" dirty="0">
                <a:solidFill>
                  <a:prstClr val="black"/>
                </a:solidFill>
              </a:rPr>
              <a:t>Debt deflation</a:t>
            </a:r>
            <a:r>
              <a:rPr lang="en-US" sz="2600" dirty="0">
                <a:solidFill>
                  <a:prstClr val="black"/>
                </a:solidFill>
              </a:rPr>
              <a:t> is the reduction in aggregate demand arising from the increase in the real burden of outstanding debt caused by deflation</a:t>
            </a:r>
            <a:r>
              <a:rPr lang="en-US" sz="2600" dirty="0" smtClean="0">
                <a:solidFill>
                  <a:prstClr val="black"/>
                </a:solidFill>
              </a:rPr>
              <a:t>.</a:t>
            </a:r>
          </a:p>
          <a:p>
            <a:pPr marL="295275" lvl="0" indent="-214313" fontAlgn="base">
              <a:spcBef>
                <a:spcPct val="20000"/>
              </a:spcBef>
              <a:spcAft>
                <a:spcPct val="0"/>
              </a:spcAft>
            </a:pPr>
            <a:r>
              <a:rPr lang="en-US" sz="2800" b="1" u="sng" dirty="0">
                <a:solidFill>
                  <a:srgbClr val="006600"/>
                </a:solidFill>
              </a:rPr>
              <a:t>Effects of Expected Deflation</a:t>
            </a:r>
            <a:r>
              <a:rPr lang="en-US" sz="2800" dirty="0">
                <a:solidFill>
                  <a:srgbClr val="006600"/>
                </a:solidFill>
              </a:rPr>
              <a:t>:</a:t>
            </a:r>
          </a:p>
          <a:p>
            <a:pPr marL="295275" lvl="0" indent="-214313" fontAlgn="base">
              <a:spcBef>
                <a:spcPct val="20000"/>
              </a:spcBef>
              <a:spcAft>
                <a:spcPct val="0"/>
              </a:spcAft>
              <a:buFont typeface="Arial" pitchFamily="34" charset="0"/>
              <a:buChar char="•"/>
            </a:pPr>
            <a:r>
              <a:rPr lang="en-US" sz="2600" dirty="0">
                <a:solidFill>
                  <a:prstClr val="black"/>
                </a:solidFill>
              </a:rPr>
              <a:t>There is a </a:t>
            </a:r>
            <a:r>
              <a:rPr lang="en-US" sz="2600" b="1" dirty="0">
                <a:solidFill>
                  <a:prstClr val="black"/>
                </a:solidFill>
              </a:rPr>
              <a:t>zero bound</a:t>
            </a:r>
            <a:r>
              <a:rPr lang="en-US" sz="2600" dirty="0">
                <a:solidFill>
                  <a:prstClr val="black"/>
                </a:solidFill>
              </a:rPr>
              <a:t> on the nominal interest rate: it cannot go below zero.</a:t>
            </a:r>
          </a:p>
          <a:p>
            <a:pPr marL="295275" lvl="0" indent="-214313" fontAlgn="base">
              <a:spcBef>
                <a:spcPct val="20000"/>
              </a:spcBef>
              <a:spcAft>
                <a:spcPct val="0"/>
              </a:spcAft>
              <a:buFont typeface="Arial" pitchFamily="34" charset="0"/>
              <a:buChar char="•"/>
            </a:pPr>
            <a:r>
              <a:rPr lang="en-US" sz="2600" dirty="0">
                <a:solidFill>
                  <a:prstClr val="black"/>
                </a:solidFill>
              </a:rPr>
              <a:t>Monetary policy can’t be used because nominal interest rates cannot fall below the zero bound. </a:t>
            </a:r>
          </a:p>
          <a:p>
            <a:pPr marL="295275" lvl="0" indent="-214313" fontAlgn="base">
              <a:spcBef>
                <a:spcPct val="20000"/>
              </a:spcBef>
              <a:spcAft>
                <a:spcPct val="0"/>
              </a:spcAft>
              <a:buFont typeface="Arial" pitchFamily="34" charset="0"/>
              <a:buChar char="•"/>
            </a:pPr>
            <a:r>
              <a:rPr lang="en-US" sz="2600" dirty="0">
                <a:solidFill>
                  <a:prstClr val="black"/>
                </a:solidFill>
              </a:rPr>
              <a:t>This </a:t>
            </a:r>
            <a:r>
              <a:rPr lang="en-US" sz="2600" b="1" dirty="0">
                <a:solidFill>
                  <a:prstClr val="black"/>
                </a:solidFill>
              </a:rPr>
              <a:t>liquidity trap </a:t>
            </a:r>
            <a:r>
              <a:rPr lang="en-US" sz="2600" dirty="0">
                <a:solidFill>
                  <a:prstClr val="black"/>
                </a:solidFill>
              </a:rPr>
              <a:t>can occur whenever there is a sharp reduction in demand for loanable funds.</a:t>
            </a:r>
          </a:p>
          <a:p>
            <a:pPr marL="820738" lvl="1" indent="-296863" fontAlgn="base">
              <a:spcBef>
                <a:spcPct val="20000"/>
              </a:spcBef>
              <a:spcAft>
                <a:spcPct val="0"/>
              </a:spcAft>
              <a:buFont typeface="Arial" pitchFamily="34" charset="0"/>
              <a:buChar char="–"/>
            </a:pPr>
            <a:r>
              <a:rPr lang="en-US" sz="2000" dirty="0">
                <a:solidFill>
                  <a:prstClr val="black"/>
                </a:solidFill>
              </a:rPr>
              <a:t>A liquidity trap is when monetary policy is unable to stimulate an economy because nominal interest rates are up against the zero bound.</a:t>
            </a:r>
          </a:p>
          <a:p>
            <a:pPr marL="80962" lvl="0" fontAlgn="base">
              <a:spcBef>
                <a:spcPct val="20000"/>
              </a:spcBef>
              <a:spcAft>
                <a:spcPct val="0"/>
              </a:spcAft>
            </a:pPr>
            <a:endParaRPr lang="en-US" sz="2600" dirty="0" smtClean="0">
              <a:solidFill>
                <a:prstClr val="black"/>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575521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Fisher Effect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7495" y="1204913"/>
            <a:ext cx="7534275"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5755210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Zero Bound in U.S. History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pic>
        <p:nvPicPr>
          <p:cNvPr id="14" name="Picture 2" descr="Krug_AP_2e_Econ_fig_34_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8414" y="129136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9531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Japan’s Lost Decade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3111" y="1585913"/>
            <a:ext cx="8135937"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20919531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Short-run Phillips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5601533"/>
          </a:xfrm>
          <a:prstGeom prst="rect">
            <a:avLst/>
          </a:prstGeom>
          <a:noFill/>
        </p:spPr>
        <p:txBody>
          <a:bodyPr wrap="square" rtlCol="0">
            <a:spAutoFit/>
          </a:bodyPr>
          <a:lstStyle/>
          <a:p>
            <a:pPr marL="295275" lvl="0" indent="-206375" fontAlgn="base">
              <a:spcBef>
                <a:spcPct val="20000"/>
              </a:spcBef>
              <a:spcAft>
                <a:spcPct val="0"/>
              </a:spcAft>
              <a:buFont typeface="Arial" pitchFamily="34" charset="0"/>
              <a:buChar char="•"/>
            </a:pPr>
            <a:r>
              <a:rPr lang="en-US" sz="2600" dirty="0">
                <a:solidFill>
                  <a:prstClr val="black"/>
                </a:solidFill>
              </a:rPr>
              <a:t>The </a:t>
            </a:r>
            <a:r>
              <a:rPr lang="en-US" sz="2600" b="1" dirty="0">
                <a:solidFill>
                  <a:prstClr val="black"/>
                </a:solidFill>
              </a:rPr>
              <a:t>short-run Phillips curve </a:t>
            </a:r>
            <a:r>
              <a:rPr lang="en-US" sz="2600" dirty="0">
                <a:solidFill>
                  <a:prstClr val="black"/>
                </a:solidFill>
              </a:rPr>
              <a:t>is the negative short-run relationship between the unemployment rate and the inflation rate.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pic>
        <p:nvPicPr>
          <p:cNvPr id="13" name="Picture 1" descr="Krug_AP_2e_Econ_MO3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2743" y="2195792"/>
            <a:ext cx="82296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Summary</a:t>
            </a:r>
            <a:endPar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7" name="TextBox 6"/>
          <p:cNvSpPr txBox="1"/>
          <p:nvPr/>
        </p:nvSpPr>
        <p:spPr>
          <a:xfrm>
            <a:off x="782320" y="1672869"/>
            <a:ext cx="10891520" cy="8285345"/>
          </a:xfrm>
          <a:prstGeom prst="rect">
            <a:avLst/>
          </a:prstGeom>
          <a:noFill/>
        </p:spPr>
        <p:txBody>
          <a:bodyPr wrap="square" rtlCol="0">
            <a:spAutoFit/>
          </a:bodyPr>
          <a:lstStyle/>
          <a:p>
            <a:pPr marL="295275" lvl="0" indent="-295275" fontAlgn="base">
              <a:spcBef>
                <a:spcPct val="20000"/>
              </a:spcBef>
              <a:spcAft>
                <a:spcPct val="0"/>
              </a:spcAft>
              <a:buClr>
                <a:srgbClr val="FFCC00"/>
              </a:buClr>
              <a:buFontTx/>
              <a:buAutoNum type="arabicPeriod"/>
            </a:pPr>
            <a:r>
              <a:rPr lang="en-US" sz="2600" dirty="0">
                <a:solidFill>
                  <a:prstClr val="black"/>
                </a:solidFill>
              </a:rPr>
              <a:t>At a given point in time, there is a downward-sloping relationship between unemployment and inflation known as the </a:t>
            </a:r>
            <a:r>
              <a:rPr lang="en-US" sz="2600" b="1" dirty="0">
                <a:solidFill>
                  <a:prstClr val="black"/>
                </a:solidFill>
              </a:rPr>
              <a:t>short-run Phillips curve. </a:t>
            </a:r>
            <a:r>
              <a:rPr lang="en-US" sz="2600" dirty="0">
                <a:solidFill>
                  <a:prstClr val="black"/>
                </a:solidFill>
              </a:rPr>
              <a:t>This curve is shifted by changes in the expected rate of inflation.</a:t>
            </a:r>
          </a:p>
          <a:p>
            <a:pPr marL="295275" lvl="0" indent="-295275" fontAlgn="base">
              <a:spcBef>
                <a:spcPct val="20000"/>
              </a:spcBef>
              <a:spcAft>
                <a:spcPct val="0"/>
              </a:spcAft>
              <a:buClr>
                <a:srgbClr val="FFCC00"/>
              </a:buClr>
              <a:buFontTx/>
              <a:buAutoNum type="arabicPeriod"/>
            </a:pPr>
            <a:r>
              <a:rPr lang="en-US" sz="2600" dirty="0">
                <a:solidFill>
                  <a:prstClr val="black"/>
                </a:solidFill>
              </a:rPr>
              <a:t>The </a:t>
            </a:r>
            <a:r>
              <a:rPr lang="en-US" sz="2600" b="1" dirty="0">
                <a:solidFill>
                  <a:prstClr val="black"/>
                </a:solidFill>
              </a:rPr>
              <a:t>long-run Phillips curve, </a:t>
            </a:r>
            <a:r>
              <a:rPr lang="en-US" sz="2600" dirty="0">
                <a:solidFill>
                  <a:prstClr val="black"/>
                </a:solidFill>
              </a:rPr>
              <a:t>which shows the relationship between unemployment and inflation once expectations have had time to adjust, is vertical. It defines the </a:t>
            </a:r>
            <a:r>
              <a:rPr lang="en-US" sz="2600" b="1" dirty="0">
                <a:solidFill>
                  <a:prstClr val="black"/>
                </a:solidFill>
              </a:rPr>
              <a:t>non-accelerating inflation rate of unemployment, </a:t>
            </a:r>
            <a:r>
              <a:rPr lang="en-US" sz="2600" dirty="0">
                <a:solidFill>
                  <a:prstClr val="black"/>
                </a:solidFill>
              </a:rPr>
              <a:t>or </a:t>
            </a:r>
            <a:r>
              <a:rPr lang="en-US" sz="2600" b="1" dirty="0">
                <a:solidFill>
                  <a:prstClr val="black"/>
                </a:solidFill>
              </a:rPr>
              <a:t>NAIRU, </a:t>
            </a:r>
            <a:r>
              <a:rPr lang="en-US" sz="2600" dirty="0">
                <a:solidFill>
                  <a:prstClr val="black"/>
                </a:solidFill>
              </a:rPr>
              <a:t>which is equal to the natural rate of unemployment.</a:t>
            </a:r>
            <a:r>
              <a:rPr lang="en-US" sz="2600" b="1" dirty="0">
                <a:solidFill>
                  <a:prstClr val="black"/>
                </a:solidFill>
              </a:rPr>
              <a:t> </a:t>
            </a:r>
          </a:p>
          <a:p>
            <a:pPr marL="295275" lvl="0" indent="-295275" fontAlgn="base">
              <a:spcBef>
                <a:spcPct val="20000"/>
              </a:spcBef>
              <a:spcAft>
                <a:spcPct val="0"/>
              </a:spcAft>
              <a:buClr>
                <a:srgbClr val="FFCC00"/>
              </a:buClr>
              <a:buFontTx/>
              <a:buAutoNum type="arabicPeriod"/>
            </a:pPr>
            <a:r>
              <a:rPr lang="en-US" sz="2600" dirty="0">
                <a:solidFill>
                  <a:prstClr val="black"/>
                </a:solidFill>
              </a:rPr>
              <a:t>Once inflation has become embedded in expectations, getting inflation back down can be difficult since </a:t>
            </a:r>
            <a:r>
              <a:rPr lang="en-US" sz="2600" b="1" dirty="0">
                <a:solidFill>
                  <a:prstClr val="black"/>
                </a:solidFill>
              </a:rPr>
              <a:t>disinflation </a:t>
            </a:r>
            <a:r>
              <a:rPr lang="en-US" sz="2600" dirty="0">
                <a:solidFill>
                  <a:prstClr val="black"/>
                </a:solidFill>
              </a:rPr>
              <a:t>can be very costly.</a:t>
            </a:r>
            <a:endParaRPr lang="en-US" sz="2600" b="1" dirty="0">
              <a:solidFill>
                <a:prstClr val="black"/>
              </a:solidFill>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1965556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chemeClr val="tx1"/>
                </a:solidFill>
                <a:effectLst>
                  <a:outerShdw blurRad="50800" dist="38100" dir="2700000" algn="tl" rotWithShape="0">
                    <a:prstClr val="black">
                      <a:alpha val="40000"/>
                    </a:prstClr>
                  </a:outerShdw>
                </a:effectLst>
                <a:latin typeface="Candara" panose="020E0502030303020204" pitchFamily="34" charset="0"/>
              </a:rPr>
              <a:t>Summary</a:t>
            </a:r>
            <a:endPar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endParaRPr>
          </a:p>
        </p:txBody>
      </p:sp>
      <p:sp>
        <p:nvSpPr>
          <p:cNvPr id="7" name="TextBox 6"/>
          <p:cNvSpPr txBox="1"/>
          <p:nvPr/>
        </p:nvSpPr>
        <p:spPr>
          <a:xfrm>
            <a:off x="782320" y="1672869"/>
            <a:ext cx="10891520" cy="6604885"/>
          </a:xfrm>
          <a:prstGeom prst="rect">
            <a:avLst/>
          </a:prstGeom>
          <a:noFill/>
        </p:spPr>
        <p:txBody>
          <a:bodyPr wrap="square" rtlCol="0">
            <a:spAutoFit/>
          </a:bodyPr>
          <a:lstStyle/>
          <a:p>
            <a:pPr marL="300038" lvl="0" indent="-300038" fontAlgn="base">
              <a:spcBef>
                <a:spcPct val="20000"/>
              </a:spcBef>
              <a:spcAft>
                <a:spcPct val="0"/>
              </a:spcAft>
              <a:buClr>
                <a:srgbClr val="FFCC00"/>
              </a:buClr>
              <a:buFont typeface="Calibri" pitchFamily="34" charset="0"/>
              <a:buAutoNum type="arabicPeriod" startAt="4"/>
            </a:pPr>
            <a:r>
              <a:rPr lang="en-US" sz="2600" dirty="0">
                <a:solidFill>
                  <a:prstClr val="black"/>
                </a:solidFill>
              </a:rPr>
              <a:t>Deflation can lead to </a:t>
            </a:r>
            <a:r>
              <a:rPr lang="en-US" sz="2600" b="1" dirty="0">
                <a:solidFill>
                  <a:prstClr val="black"/>
                </a:solidFill>
              </a:rPr>
              <a:t>debt deflation, </a:t>
            </a:r>
            <a:r>
              <a:rPr lang="en-US" sz="2600" dirty="0">
                <a:solidFill>
                  <a:prstClr val="black"/>
                </a:solidFill>
              </a:rPr>
              <a:t>in which a rising real burden of outstanding debt intensifies an economic downturn.</a:t>
            </a:r>
          </a:p>
          <a:p>
            <a:pPr marL="300038" lvl="0" indent="-300038" fontAlgn="base">
              <a:spcBef>
                <a:spcPct val="20000"/>
              </a:spcBef>
              <a:spcAft>
                <a:spcPct val="0"/>
              </a:spcAft>
              <a:buClr>
                <a:srgbClr val="FFCC00"/>
              </a:buClr>
              <a:buFont typeface="Calibri" pitchFamily="34" charset="0"/>
              <a:buAutoNum type="arabicPeriod" startAt="4"/>
            </a:pPr>
            <a:r>
              <a:rPr lang="en-US" sz="2600" dirty="0">
                <a:solidFill>
                  <a:prstClr val="black"/>
                </a:solidFill>
              </a:rPr>
              <a:t>Interest rates are more likely to run up against the </a:t>
            </a:r>
            <a:r>
              <a:rPr lang="en-US" sz="2600" b="1" dirty="0">
                <a:solidFill>
                  <a:prstClr val="black"/>
                </a:solidFill>
              </a:rPr>
              <a:t>zero bound </a:t>
            </a:r>
            <a:r>
              <a:rPr lang="en-US" sz="2600" dirty="0">
                <a:solidFill>
                  <a:prstClr val="black"/>
                </a:solidFill>
              </a:rPr>
              <a:t>in an economy experiencing deflation. When this happens, the economy enters a </a:t>
            </a:r>
            <a:r>
              <a:rPr lang="en-US" sz="2600" b="1" dirty="0">
                <a:solidFill>
                  <a:prstClr val="black"/>
                </a:solidFill>
              </a:rPr>
              <a:t>liquidity trap, </a:t>
            </a:r>
            <a:r>
              <a:rPr lang="en-US" sz="2600" dirty="0">
                <a:solidFill>
                  <a:prstClr val="black"/>
                </a:solidFill>
              </a:rPr>
              <a:t>rendering conventional monetary policy ineffective.</a:t>
            </a:r>
            <a:endParaRPr lang="en-US" sz="2600" b="1" dirty="0">
              <a:solidFill>
                <a:prstClr val="black"/>
              </a:solidFill>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550611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Unemployment and Inflation, </a:t>
            </a:r>
            <a:br>
              <a:rPr lang="en-US" sz="3200" dirty="0"/>
            </a:br>
            <a:r>
              <a:rPr lang="en-US" sz="3200" dirty="0"/>
              <a:t>1955-1968 </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6280" y="1332894"/>
            <a:ext cx="82296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Short-Run Phillips Curve </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0" name="TextBox 19"/>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pic>
        <p:nvPicPr>
          <p:cNvPr id="21" name="Picture 2" descr="Krug_AP_2e_Econ_fig_34_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3164" y="1580865"/>
            <a:ext cx="7066643" cy="479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The </a:t>
            </a:r>
            <a:r>
              <a:rPr lang="en-US" sz="2800" dirty="0" smtClean="0"/>
              <a:t>AD-AS Model and the Short-Run Phillips Curve </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pic>
        <p:nvPicPr>
          <p:cNvPr id="12" name="Picture 1" descr="Krug_AP_2e_Econ_fig_34_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9541" y="1924368"/>
            <a:ext cx="10547345" cy="393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199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Short-Run Phillips Curve </a:t>
            </a:r>
            <a:r>
              <a:rPr lang="en-US" sz="3200" dirty="0" smtClean="0"/>
              <a:t>and </a:t>
            </a:r>
            <a:r>
              <a:rPr lang="en-US" sz="3200" dirty="0"/>
              <a:t>Supply Shocks </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39" name="Line 3"/>
          <p:cNvSpPr>
            <a:spLocks noChangeShapeType="1"/>
          </p:cNvSpPr>
          <p:nvPr/>
        </p:nvSpPr>
        <p:spPr bwMode="auto">
          <a:xfrm>
            <a:off x="3169446" y="4258820"/>
            <a:ext cx="5365750" cy="1588"/>
          </a:xfrm>
          <a:prstGeom prst="line">
            <a:avLst/>
          </a:prstGeom>
          <a:noFill/>
          <a:ln w="7938">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40" name="Line 4"/>
          <p:cNvSpPr>
            <a:spLocks noChangeShapeType="1"/>
          </p:cNvSpPr>
          <p:nvPr/>
        </p:nvSpPr>
        <p:spPr bwMode="auto">
          <a:xfrm>
            <a:off x="3177384" y="6043170"/>
            <a:ext cx="150812" cy="1588"/>
          </a:xfrm>
          <a:prstGeom prst="line">
            <a:avLst/>
          </a:prstGeom>
          <a:noFill/>
          <a:ln w="7938">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41" name="Line 5"/>
          <p:cNvSpPr>
            <a:spLocks noChangeShapeType="1"/>
          </p:cNvSpPr>
          <p:nvPr/>
        </p:nvSpPr>
        <p:spPr bwMode="auto">
          <a:xfrm>
            <a:off x="3169446" y="1718820"/>
            <a:ext cx="3175" cy="4316413"/>
          </a:xfrm>
          <a:prstGeom prst="line">
            <a:avLst/>
          </a:prstGeom>
          <a:noFill/>
          <a:ln w="7938">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42" name="Line 6"/>
          <p:cNvSpPr>
            <a:spLocks noChangeShapeType="1"/>
          </p:cNvSpPr>
          <p:nvPr/>
        </p:nvSpPr>
        <p:spPr bwMode="auto">
          <a:xfrm>
            <a:off x="4118771" y="2736408"/>
            <a:ext cx="3371850" cy="2374900"/>
          </a:xfrm>
          <a:prstGeom prst="line">
            <a:avLst/>
          </a:prstGeom>
          <a:noFill/>
          <a:ln w="38100">
            <a:solidFill>
              <a:srgbClr val="F3716D"/>
            </a:solidFill>
            <a:miter lim="800000"/>
            <a:headEnd/>
            <a:tailEnd/>
          </a:ln>
        </p:spPr>
        <p:txBody>
          <a:bodyPr/>
          <a:lstStyle/>
          <a:p>
            <a:pPr fontAlgn="auto">
              <a:spcBef>
                <a:spcPts val="0"/>
              </a:spcBef>
              <a:spcAft>
                <a:spcPts val="0"/>
              </a:spcAft>
              <a:defRPr/>
            </a:pPr>
            <a:endParaRPr lang="en-US" b="1" dirty="0">
              <a:latin typeface="+mj-lt"/>
            </a:endParaRPr>
          </a:p>
        </p:txBody>
      </p:sp>
      <p:sp>
        <p:nvSpPr>
          <p:cNvPr id="43" name="Rectangle 7"/>
          <p:cNvSpPr>
            <a:spLocks noChangeArrowheads="1"/>
          </p:cNvSpPr>
          <p:nvPr/>
        </p:nvSpPr>
        <p:spPr bwMode="auto">
          <a:xfrm>
            <a:off x="2974184" y="4123883"/>
            <a:ext cx="104775" cy="246062"/>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0</a:t>
            </a:r>
            <a:endParaRPr lang="en-US" sz="1600" b="1" dirty="0">
              <a:latin typeface="+mj-lt"/>
              <a:ea typeface="ＭＳ Ｐゴシック" pitchFamily="34" charset="-128"/>
            </a:endParaRPr>
          </a:p>
        </p:txBody>
      </p:sp>
      <p:sp>
        <p:nvSpPr>
          <p:cNvPr id="44" name="Rectangle 8"/>
          <p:cNvSpPr>
            <a:spLocks noChangeArrowheads="1"/>
          </p:cNvSpPr>
          <p:nvPr/>
        </p:nvSpPr>
        <p:spPr bwMode="auto">
          <a:xfrm>
            <a:off x="7495384" y="4977958"/>
            <a:ext cx="430212" cy="246062"/>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SRPC</a:t>
            </a:r>
            <a:endParaRPr lang="en-US" sz="1600" b="1" dirty="0">
              <a:latin typeface="+mj-lt"/>
              <a:ea typeface="ＭＳ Ｐゴシック" pitchFamily="34" charset="-128"/>
            </a:endParaRPr>
          </a:p>
        </p:txBody>
      </p:sp>
      <p:sp>
        <p:nvSpPr>
          <p:cNvPr id="45" name="Rectangle 9"/>
          <p:cNvSpPr>
            <a:spLocks noChangeArrowheads="1"/>
          </p:cNvSpPr>
          <p:nvPr/>
        </p:nvSpPr>
        <p:spPr bwMode="auto">
          <a:xfrm>
            <a:off x="7927184" y="5074795"/>
            <a:ext cx="104775" cy="246063"/>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0</a:t>
            </a:r>
            <a:endParaRPr lang="en-US" sz="1600" b="1" dirty="0">
              <a:latin typeface="+mj-lt"/>
              <a:ea typeface="ＭＳ Ｐゴシック" pitchFamily="34" charset="-128"/>
            </a:endParaRPr>
          </a:p>
        </p:txBody>
      </p:sp>
      <p:sp>
        <p:nvSpPr>
          <p:cNvPr id="46" name="Rectangle 10"/>
          <p:cNvSpPr>
            <a:spLocks noChangeArrowheads="1"/>
          </p:cNvSpPr>
          <p:nvPr/>
        </p:nvSpPr>
        <p:spPr bwMode="auto">
          <a:xfrm>
            <a:off x="2050259" y="1371158"/>
            <a:ext cx="1123950" cy="584200"/>
          </a:xfrm>
          <a:prstGeom prst="rect">
            <a:avLst/>
          </a:prstGeom>
          <a:noFill/>
          <a:ln w="9525">
            <a:noFill/>
            <a:miter lim="800000"/>
            <a:headEnd/>
            <a:tailEnd/>
          </a:ln>
        </p:spPr>
        <p:txBody>
          <a:bodyPr>
            <a:spAutoFit/>
          </a:bodyPr>
          <a:lstStyle/>
          <a:p>
            <a:pPr algn="ctr" fontAlgn="auto">
              <a:spcAft>
                <a:spcPts val="0"/>
              </a:spcAft>
              <a:defRPr/>
            </a:pPr>
            <a:r>
              <a:rPr lang="en-US" sz="1600" b="1" dirty="0">
                <a:latin typeface="+mj-lt"/>
                <a:ea typeface="ＭＳ Ｐゴシック" pitchFamily="34" charset="-128"/>
              </a:rPr>
              <a:t>Inflation rate</a:t>
            </a:r>
          </a:p>
        </p:txBody>
      </p:sp>
      <p:sp>
        <p:nvSpPr>
          <p:cNvPr id="47" name="Rectangle 11"/>
          <p:cNvSpPr>
            <a:spLocks noChangeArrowheads="1"/>
          </p:cNvSpPr>
          <p:nvPr/>
        </p:nvSpPr>
        <p:spPr bwMode="auto">
          <a:xfrm>
            <a:off x="8031959" y="4342958"/>
            <a:ext cx="2078037" cy="584200"/>
          </a:xfrm>
          <a:prstGeom prst="rect">
            <a:avLst/>
          </a:prstGeom>
          <a:noFill/>
          <a:ln w="9525">
            <a:noFill/>
            <a:miter lim="800000"/>
            <a:headEnd/>
            <a:tailEnd/>
          </a:ln>
        </p:spPr>
        <p:txBody>
          <a:bodyPr>
            <a:spAutoFit/>
          </a:bodyPr>
          <a:lstStyle/>
          <a:p>
            <a:pPr algn="ctr" fontAlgn="auto">
              <a:spcAft>
                <a:spcPts val="0"/>
              </a:spcAft>
              <a:defRPr/>
            </a:pPr>
            <a:r>
              <a:rPr lang="en-US" sz="1600" b="1" dirty="0">
                <a:latin typeface="+mj-lt"/>
                <a:ea typeface="ＭＳ Ｐゴシック" pitchFamily="34" charset="-128"/>
              </a:rPr>
              <a:t>Unemployment</a:t>
            </a:r>
          </a:p>
          <a:p>
            <a:pPr algn="ctr" fontAlgn="auto">
              <a:spcAft>
                <a:spcPts val="0"/>
              </a:spcAft>
              <a:defRPr/>
            </a:pPr>
            <a:r>
              <a:rPr lang="en-US" sz="1600" b="1" dirty="0">
                <a:latin typeface="+mj-lt"/>
                <a:ea typeface="ＭＳ Ｐゴシック" pitchFamily="34" charset="-128"/>
              </a:rPr>
              <a:t>rate</a:t>
            </a:r>
          </a:p>
        </p:txBody>
      </p:sp>
      <p:grpSp>
        <p:nvGrpSpPr>
          <p:cNvPr id="48" name="Group 12"/>
          <p:cNvGrpSpPr>
            <a:grpSpLocks/>
          </p:cNvGrpSpPr>
          <p:nvPr/>
        </p:nvGrpSpPr>
        <p:grpSpPr bwMode="auto">
          <a:xfrm>
            <a:off x="4118771" y="1887095"/>
            <a:ext cx="4340225" cy="2754313"/>
            <a:chOff x="1861" y="672"/>
            <a:chExt cx="3073" cy="1950"/>
          </a:xfrm>
        </p:grpSpPr>
        <p:sp>
          <p:nvSpPr>
            <p:cNvPr id="49" name="Line 13"/>
            <p:cNvSpPr>
              <a:spLocks noChangeShapeType="1"/>
            </p:cNvSpPr>
            <p:nvPr/>
          </p:nvSpPr>
          <p:spPr bwMode="auto">
            <a:xfrm>
              <a:off x="1861" y="764"/>
              <a:ext cx="2387" cy="1681"/>
            </a:xfrm>
            <a:prstGeom prst="line">
              <a:avLst/>
            </a:prstGeom>
            <a:noFill/>
            <a:ln w="38100">
              <a:solidFill>
                <a:srgbClr val="F3716D"/>
              </a:solidFill>
              <a:miter lim="800000"/>
              <a:headEnd/>
              <a:tailEnd/>
            </a:ln>
          </p:spPr>
          <p:txBody>
            <a:bodyPr/>
            <a:lstStyle/>
            <a:p>
              <a:pPr fontAlgn="auto">
                <a:spcBef>
                  <a:spcPts val="0"/>
                </a:spcBef>
                <a:spcAft>
                  <a:spcPts val="0"/>
                </a:spcAft>
                <a:defRPr/>
              </a:pPr>
              <a:endParaRPr lang="en-US" b="1" dirty="0">
                <a:latin typeface="+mj-lt"/>
              </a:endParaRPr>
            </a:p>
          </p:txBody>
        </p:sp>
        <p:sp>
          <p:nvSpPr>
            <p:cNvPr id="50" name="Line 14"/>
            <p:cNvSpPr>
              <a:spLocks noChangeShapeType="1"/>
            </p:cNvSpPr>
            <p:nvPr/>
          </p:nvSpPr>
          <p:spPr bwMode="auto">
            <a:xfrm flipH="1">
              <a:off x="2660" y="1084"/>
              <a:ext cx="788" cy="544"/>
            </a:xfrm>
            <a:prstGeom prst="line">
              <a:avLst/>
            </a:prstGeom>
            <a:noFill/>
            <a:ln w="7938">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51" name="Freeform 15"/>
            <p:cNvSpPr>
              <a:spLocks/>
            </p:cNvSpPr>
            <p:nvPr/>
          </p:nvSpPr>
          <p:spPr bwMode="auto">
            <a:xfrm>
              <a:off x="3464" y="672"/>
              <a:ext cx="1470" cy="582"/>
            </a:xfrm>
            <a:custGeom>
              <a:avLst/>
              <a:gdLst>
                <a:gd name="T0" fmla="*/ 292 w 292"/>
                <a:gd name="T1" fmla="*/ 120 h 136"/>
                <a:gd name="T2" fmla="*/ 276 w 292"/>
                <a:gd name="T3" fmla="*/ 136 h 136"/>
                <a:gd name="T4" fmla="*/ 16 w 292"/>
                <a:gd name="T5" fmla="*/ 136 h 136"/>
                <a:gd name="T6" fmla="*/ 0 w 292"/>
                <a:gd name="T7" fmla="*/ 120 h 136"/>
                <a:gd name="T8" fmla="*/ 0 w 292"/>
                <a:gd name="T9" fmla="*/ 16 h 136"/>
                <a:gd name="T10" fmla="*/ 16 w 292"/>
                <a:gd name="T11" fmla="*/ 0 h 136"/>
                <a:gd name="T12" fmla="*/ 276 w 292"/>
                <a:gd name="T13" fmla="*/ 0 h 136"/>
                <a:gd name="T14" fmla="*/ 292 w 292"/>
                <a:gd name="T15" fmla="*/ 16 h 136"/>
                <a:gd name="T16" fmla="*/ 292 w 292"/>
                <a:gd name="T17" fmla="*/ 12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136"/>
                <a:gd name="T29" fmla="*/ 292 w 292"/>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136">
                  <a:moveTo>
                    <a:pt x="292" y="120"/>
                  </a:moveTo>
                  <a:cubicBezTo>
                    <a:pt x="292" y="129"/>
                    <a:pt x="284" y="136"/>
                    <a:pt x="276" y="136"/>
                  </a:cubicBezTo>
                  <a:cubicBezTo>
                    <a:pt x="16" y="136"/>
                    <a:pt x="16" y="136"/>
                    <a:pt x="16" y="136"/>
                  </a:cubicBezTo>
                  <a:cubicBezTo>
                    <a:pt x="7" y="136"/>
                    <a:pt x="0" y="129"/>
                    <a:pt x="0" y="120"/>
                  </a:cubicBezTo>
                  <a:cubicBezTo>
                    <a:pt x="0" y="16"/>
                    <a:pt x="0" y="16"/>
                    <a:pt x="0" y="16"/>
                  </a:cubicBezTo>
                  <a:cubicBezTo>
                    <a:pt x="0" y="8"/>
                    <a:pt x="7" y="0"/>
                    <a:pt x="16" y="0"/>
                  </a:cubicBezTo>
                  <a:cubicBezTo>
                    <a:pt x="276" y="0"/>
                    <a:pt x="276" y="0"/>
                    <a:pt x="276" y="0"/>
                  </a:cubicBezTo>
                  <a:cubicBezTo>
                    <a:pt x="284" y="0"/>
                    <a:pt x="292" y="8"/>
                    <a:pt x="292" y="16"/>
                  </a:cubicBezTo>
                  <a:lnTo>
                    <a:pt x="292" y="12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latin typeface="+mj-lt"/>
              </a:endParaRPr>
            </a:p>
          </p:txBody>
        </p:sp>
        <p:sp>
          <p:nvSpPr>
            <p:cNvPr id="52" name="Line 16"/>
            <p:cNvSpPr>
              <a:spLocks noChangeShapeType="1"/>
            </p:cNvSpPr>
            <p:nvPr/>
          </p:nvSpPr>
          <p:spPr bwMode="auto">
            <a:xfrm flipV="1">
              <a:off x="2647" y="1465"/>
              <a:ext cx="2" cy="301"/>
            </a:xfrm>
            <a:prstGeom prst="line">
              <a:avLst/>
            </a:prstGeom>
            <a:noFill/>
            <a:ln w="30163">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53" name="Freeform 17"/>
            <p:cNvSpPr>
              <a:spLocks/>
            </p:cNvSpPr>
            <p:nvPr/>
          </p:nvSpPr>
          <p:spPr bwMode="auto">
            <a:xfrm>
              <a:off x="2608" y="1374"/>
              <a:ext cx="80" cy="125"/>
            </a:xfrm>
            <a:custGeom>
              <a:avLst/>
              <a:gdLst>
                <a:gd name="T0" fmla="*/ 9 w 18"/>
                <a:gd name="T1" fmla="*/ 24 h 29"/>
                <a:gd name="T2" fmla="*/ 0 w 18"/>
                <a:gd name="T3" fmla="*/ 29 h 29"/>
                <a:gd name="T4" fmla="*/ 0 w 18"/>
                <a:gd name="T5" fmla="*/ 29 h 29"/>
                <a:gd name="T6" fmla="*/ 6 w 18"/>
                <a:gd name="T7" fmla="*/ 14 h 29"/>
                <a:gd name="T8" fmla="*/ 9 w 18"/>
                <a:gd name="T9" fmla="*/ 0 h 29"/>
                <a:gd name="T10" fmla="*/ 12 w 18"/>
                <a:gd name="T11" fmla="*/ 14 h 29"/>
                <a:gd name="T12" fmla="*/ 18 w 18"/>
                <a:gd name="T13" fmla="*/ 29 h 29"/>
                <a:gd name="T14" fmla="*/ 18 w 18"/>
                <a:gd name="T15" fmla="*/ 29 h 29"/>
                <a:gd name="T16" fmla="*/ 9 w 18"/>
                <a:gd name="T17" fmla="*/ 2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9"/>
                <a:gd name="T29" fmla="*/ 18 w 18"/>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9">
                  <a:moveTo>
                    <a:pt x="9" y="24"/>
                  </a:moveTo>
                  <a:cubicBezTo>
                    <a:pt x="0" y="29"/>
                    <a:pt x="0" y="29"/>
                    <a:pt x="0" y="29"/>
                  </a:cubicBezTo>
                  <a:cubicBezTo>
                    <a:pt x="0" y="29"/>
                    <a:pt x="0" y="29"/>
                    <a:pt x="0" y="29"/>
                  </a:cubicBezTo>
                  <a:cubicBezTo>
                    <a:pt x="6" y="14"/>
                    <a:pt x="6" y="14"/>
                    <a:pt x="6" y="14"/>
                  </a:cubicBezTo>
                  <a:cubicBezTo>
                    <a:pt x="7" y="10"/>
                    <a:pt x="8" y="5"/>
                    <a:pt x="9" y="0"/>
                  </a:cubicBezTo>
                  <a:cubicBezTo>
                    <a:pt x="10" y="5"/>
                    <a:pt x="11" y="10"/>
                    <a:pt x="12" y="14"/>
                  </a:cubicBezTo>
                  <a:cubicBezTo>
                    <a:pt x="18" y="29"/>
                    <a:pt x="18" y="29"/>
                    <a:pt x="18" y="29"/>
                  </a:cubicBezTo>
                  <a:cubicBezTo>
                    <a:pt x="18" y="29"/>
                    <a:pt x="18" y="29"/>
                    <a:pt x="18" y="29"/>
                  </a:cubicBezTo>
                  <a:lnTo>
                    <a:pt x="9" y="24"/>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54" name="Rectangle 18"/>
            <p:cNvSpPr>
              <a:spLocks noChangeArrowheads="1"/>
            </p:cNvSpPr>
            <p:nvPr/>
          </p:nvSpPr>
          <p:spPr bwMode="auto">
            <a:xfrm>
              <a:off x="4246" y="2374"/>
              <a:ext cx="305" cy="174"/>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SRPC</a:t>
              </a:r>
              <a:endParaRPr lang="en-US" sz="1600" b="1" dirty="0">
                <a:latin typeface="+mj-lt"/>
                <a:ea typeface="ＭＳ Ｐゴシック" pitchFamily="34" charset="-128"/>
              </a:endParaRPr>
            </a:p>
          </p:txBody>
        </p:sp>
        <p:sp>
          <p:nvSpPr>
            <p:cNvPr id="55" name="Rectangle 19"/>
            <p:cNvSpPr>
              <a:spLocks noChangeArrowheads="1"/>
            </p:cNvSpPr>
            <p:nvPr/>
          </p:nvSpPr>
          <p:spPr bwMode="auto">
            <a:xfrm>
              <a:off x="4557" y="2448"/>
              <a:ext cx="73" cy="174"/>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1</a:t>
              </a:r>
              <a:endParaRPr lang="en-US" sz="1600" b="1" dirty="0">
                <a:latin typeface="+mj-lt"/>
                <a:ea typeface="ＭＳ Ｐゴシック" pitchFamily="34" charset="-128"/>
              </a:endParaRPr>
            </a:p>
          </p:txBody>
        </p:sp>
        <p:sp>
          <p:nvSpPr>
            <p:cNvPr id="56" name="Rectangle 20"/>
            <p:cNvSpPr>
              <a:spLocks noChangeArrowheads="1"/>
            </p:cNvSpPr>
            <p:nvPr/>
          </p:nvSpPr>
          <p:spPr bwMode="auto">
            <a:xfrm>
              <a:off x="3503" y="673"/>
              <a:ext cx="1381" cy="588"/>
            </a:xfrm>
            <a:prstGeom prst="rect">
              <a:avLst/>
            </a:prstGeom>
            <a:noFill/>
            <a:ln w="9525">
              <a:noFill/>
              <a:miter lim="800000"/>
              <a:headEnd/>
              <a:tailEnd/>
            </a:ln>
          </p:spPr>
          <p:txBody>
            <a:bodyPr>
              <a:spAutoFit/>
            </a:bodyPr>
            <a:lstStyle/>
            <a:p>
              <a:pPr algn="ctr" fontAlgn="auto">
                <a:spcAft>
                  <a:spcPts val="0"/>
                </a:spcAft>
                <a:defRPr/>
              </a:pPr>
              <a:r>
                <a:rPr lang="en-US" sz="1600" dirty="0">
                  <a:latin typeface="+mj-lt"/>
                  <a:ea typeface="ＭＳ Ｐゴシック" pitchFamily="34" charset="-128"/>
                </a:rPr>
                <a:t>A negative supply</a:t>
              </a:r>
            </a:p>
            <a:p>
              <a:pPr algn="ctr" fontAlgn="auto">
                <a:spcAft>
                  <a:spcPts val="0"/>
                </a:spcAft>
                <a:defRPr/>
              </a:pPr>
              <a:r>
                <a:rPr lang="en-US" sz="1600" dirty="0">
                  <a:latin typeface="+mj-lt"/>
                  <a:ea typeface="ＭＳ Ｐゴシック" pitchFamily="34" charset="-128"/>
                </a:rPr>
                <a:t>shock shifts</a:t>
              </a:r>
            </a:p>
            <a:p>
              <a:pPr algn="ctr" fontAlgn="auto">
                <a:spcAft>
                  <a:spcPts val="0"/>
                </a:spcAft>
                <a:defRPr/>
              </a:pPr>
              <a:r>
                <a:rPr lang="en-US" sz="1600" dirty="0">
                  <a:latin typeface="+mj-lt"/>
                  <a:ea typeface="ＭＳ Ｐゴシック" pitchFamily="34" charset="-128"/>
                </a:rPr>
                <a:t>SRPC up.</a:t>
              </a:r>
            </a:p>
          </p:txBody>
        </p:sp>
      </p:grpSp>
      <p:grpSp>
        <p:nvGrpSpPr>
          <p:cNvPr id="57" name="Group 21"/>
          <p:cNvGrpSpPr>
            <a:grpSpLocks/>
          </p:cNvGrpSpPr>
          <p:nvPr/>
        </p:nvGrpSpPr>
        <p:grpSpPr bwMode="auto">
          <a:xfrm>
            <a:off x="3794921" y="3406333"/>
            <a:ext cx="4238625" cy="2776537"/>
            <a:chOff x="1632" y="1747"/>
            <a:chExt cx="3000" cy="1966"/>
          </a:xfrm>
        </p:grpSpPr>
        <p:sp>
          <p:nvSpPr>
            <p:cNvPr id="58" name="Line 22"/>
            <p:cNvSpPr>
              <a:spLocks noChangeShapeType="1"/>
            </p:cNvSpPr>
            <p:nvPr/>
          </p:nvSpPr>
          <p:spPr bwMode="auto">
            <a:xfrm>
              <a:off x="1861" y="1747"/>
              <a:ext cx="2387" cy="1682"/>
            </a:xfrm>
            <a:prstGeom prst="line">
              <a:avLst/>
            </a:prstGeom>
            <a:noFill/>
            <a:ln w="38100">
              <a:solidFill>
                <a:srgbClr val="F3716D"/>
              </a:solidFill>
              <a:miter lim="800000"/>
              <a:headEnd/>
              <a:tailEnd/>
            </a:ln>
          </p:spPr>
          <p:txBody>
            <a:bodyPr/>
            <a:lstStyle/>
            <a:p>
              <a:pPr fontAlgn="auto">
                <a:spcBef>
                  <a:spcPts val="0"/>
                </a:spcBef>
                <a:spcAft>
                  <a:spcPts val="0"/>
                </a:spcAft>
                <a:defRPr/>
              </a:pPr>
              <a:endParaRPr lang="en-US" b="1" dirty="0">
                <a:latin typeface="+mj-lt"/>
              </a:endParaRPr>
            </a:p>
          </p:txBody>
        </p:sp>
        <p:sp>
          <p:nvSpPr>
            <p:cNvPr id="59" name="Line 23"/>
            <p:cNvSpPr>
              <a:spLocks noChangeShapeType="1"/>
            </p:cNvSpPr>
            <p:nvPr/>
          </p:nvSpPr>
          <p:spPr bwMode="auto">
            <a:xfrm flipH="1">
              <a:off x="2657" y="2697"/>
              <a:ext cx="972" cy="378"/>
            </a:xfrm>
            <a:prstGeom prst="line">
              <a:avLst/>
            </a:prstGeom>
            <a:noFill/>
            <a:ln w="7938">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60" name="Freeform 24"/>
            <p:cNvSpPr>
              <a:spLocks/>
            </p:cNvSpPr>
            <p:nvPr/>
          </p:nvSpPr>
          <p:spPr bwMode="auto">
            <a:xfrm>
              <a:off x="1632" y="3119"/>
              <a:ext cx="1407" cy="580"/>
            </a:xfrm>
            <a:custGeom>
              <a:avLst/>
              <a:gdLst>
                <a:gd name="T0" fmla="*/ 291 w 291"/>
                <a:gd name="T1" fmla="*/ 120 h 136"/>
                <a:gd name="T2" fmla="*/ 275 w 291"/>
                <a:gd name="T3" fmla="*/ 136 h 136"/>
                <a:gd name="T4" fmla="*/ 16 w 291"/>
                <a:gd name="T5" fmla="*/ 136 h 136"/>
                <a:gd name="T6" fmla="*/ 0 w 291"/>
                <a:gd name="T7" fmla="*/ 120 h 136"/>
                <a:gd name="T8" fmla="*/ 0 w 291"/>
                <a:gd name="T9" fmla="*/ 16 h 136"/>
                <a:gd name="T10" fmla="*/ 16 w 291"/>
                <a:gd name="T11" fmla="*/ 0 h 136"/>
                <a:gd name="T12" fmla="*/ 275 w 291"/>
                <a:gd name="T13" fmla="*/ 0 h 136"/>
                <a:gd name="T14" fmla="*/ 291 w 291"/>
                <a:gd name="T15" fmla="*/ 16 h 136"/>
                <a:gd name="T16" fmla="*/ 291 w 291"/>
                <a:gd name="T17" fmla="*/ 12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1"/>
                <a:gd name="T28" fmla="*/ 0 h 136"/>
                <a:gd name="T29" fmla="*/ 291 w 29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1" h="136">
                  <a:moveTo>
                    <a:pt x="291" y="120"/>
                  </a:moveTo>
                  <a:cubicBezTo>
                    <a:pt x="291" y="129"/>
                    <a:pt x="284" y="136"/>
                    <a:pt x="275" y="136"/>
                  </a:cubicBezTo>
                  <a:cubicBezTo>
                    <a:pt x="16" y="136"/>
                    <a:pt x="16" y="136"/>
                    <a:pt x="16" y="136"/>
                  </a:cubicBezTo>
                  <a:cubicBezTo>
                    <a:pt x="7" y="136"/>
                    <a:pt x="0" y="129"/>
                    <a:pt x="0" y="120"/>
                  </a:cubicBezTo>
                  <a:cubicBezTo>
                    <a:pt x="0" y="16"/>
                    <a:pt x="0" y="16"/>
                    <a:pt x="0" y="16"/>
                  </a:cubicBezTo>
                  <a:cubicBezTo>
                    <a:pt x="0" y="8"/>
                    <a:pt x="7" y="0"/>
                    <a:pt x="16" y="0"/>
                  </a:cubicBezTo>
                  <a:cubicBezTo>
                    <a:pt x="275" y="0"/>
                    <a:pt x="275" y="0"/>
                    <a:pt x="275" y="0"/>
                  </a:cubicBezTo>
                  <a:cubicBezTo>
                    <a:pt x="284" y="0"/>
                    <a:pt x="291" y="8"/>
                    <a:pt x="291" y="16"/>
                  </a:cubicBezTo>
                  <a:lnTo>
                    <a:pt x="291" y="12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latin typeface="+mj-lt"/>
              </a:endParaRPr>
            </a:p>
          </p:txBody>
        </p:sp>
        <p:sp>
          <p:nvSpPr>
            <p:cNvPr id="61" name="Line 25"/>
            <p:cNvSpPr>
              <a:spLocks noChangeShapeType="1"/>
            </p:cNvSpPr>
            <p:nvPr/>
          </p:nvSpPr>
          <p:spPr bwMode="auto">
            <a:xfrm>
              <a:off x="3632" y="2577"/>
              <a:ext cx="2" cy="271"/>
            </a:xfrm>
            <a:prstGeom prst="line">
              <a:avLst/>
            </a:prstGeom>
            <a:noFill/>
            <a:ln w="30163">
              <a:solidFill>
                <a:srgbClr val="000000"/>
              </a:solidFill>
              <a:miter lim="800000"/>
              <a:headEnd/>
              <a:tailEnd/>
            </a:ln>
          </p:spPr>
          <p:txBody>
            <a:bodyPr/>
            <a:lstStyle/>
            <a:p>
              <a:pPr fontAlgn="auto">
                <a:spcBef>
                  <a:spcPts val="0"/>
                </a:spcBef>
                <a:spcAft>
                  <a:spcPts val="0"/>
                </a:spcAft>
                <a:defRPr/>
              </a:pPr>
              <a:endParaRPr lang="en-US" b="1" dirty="0">
                <a:latin typeface="+mj-lt"/>
              </a:endParaRPr>
            </a:p>
          </p:txBody>
        </p:sp>
        <p:sp>
          <p:nvSpPr>
            <p:cNvPr id="62" name="Freeform 26"/>
            <p:cNvSpPr>
              <a:spLocks/>
            </p:cNvSpPr>
            <p:nvPr/>
          </p:nvSpPr>
          <p:spPr bwMode="auto">
            <a:xfrm>
              <a:off x="3594" y="2822"/>
              <a:ext cx="79" cy="128"/>
            </a:xfrm>
            <a:custGeom>
              <a:avLst/>
              <a:gdLst>
                <a:gd name="T0" fmla="*/ 9 w 18"/>
                <a:gd name="T1" fmla="*/ 6 h 30"/>
                <a:gd name="T2" fmla="*/ 18 w 18"/>
                <a:gd name="T3" fmla="*/ 0 h 30"/>
                <a:gd name="T4" fmla="*/ 18 w 18"/>
                <a:gd name="T5" fmla="*/ 1 h 30"/>
                <a:gd name="T6" fmla="*/ 13 w 18"/>
                <a:gd name="T7" fmla="*/ 15 h 30"/>
                <a:gd name="T8" fmla="*/ 9 w 18"/>
                <a:gd name="T9" fmla="*/ 30 h 30"/>
                <a:gd name="T10" fmla="*/ 6 w 18"/>
                <a:gd name="T11" fmla="*/ 15 h 30"/>
                <a:gd name="T12" fmla="*/ 0 w 18"/>
                <a:gd name="T13" fmla="*/ 1 h 30"/>
                <a:gd name="T14" fmla="*/ 1 w 18"/>
                <a:gd name="T15" fmla="*/ 0 h 30"/>
                <a:gd name="T16" fmla="*/ 9 w 18"/>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0"/>
                <a:gd name="T29" fmla="*/ 18 w 1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0">
                  <a:moveTo>
                    <a:pt x="9" y="6"/>
                  </a:moveTo>
                  <a:cubicBezTo>
                    <a:pt x="18" y="0"/>
                    <a:pt x="18" y="0"/>
                    <a:pt x="18" y="0"/>
                  </a:cubicBezTo>
                  <a:cubicBezTo>
                    <a:pt x="18" y="1"/>
                    <a:pt x="18" y="1"/>
                    <a:pt x="18" y="1"/>
                  </a:cubicBezTo>
                  <a:cubicBezTo>
                    <a:pt x="13" y="15"/>
                    <a:pt x="13" y="15"/>
                    <a:pt x="13" y="15"/>
                  </a:cubicBezTo>
                  <a:cubicBezTo>
                    <a:pt x="11" y="20"/>
                    <a:pt x="10" y="25"/>
                    <a:pt x="9" y="30"/>
                  </a:cubicBezTo>
                  <a:cubicBezTo>
                    <a:pt x="8" y="25"/>
                    <a:pt x="7" y="20"/>
                    <a:pt x="6" y="15"/>
                  </a:cubicBezTo>
                  <a:cubicBezTo>
                    <a:pt x="0" y="1"/>
                    <a:pt x="0" y="1"/>
                    <a:pt x="0" y="1"/>
                  </a:cubicBezTo>
                  <a:cubicBezTo>
                    <a:pt x="1" y="0"/>
                    <a:pt x="1" y="0"/>
                    <a:pt x="1" y="0"/>
                  </a:cubicBezTo>
                  <a:lnTo>
                    <a:pt x="9" y="6"/>
                  </a:lnTo>
                  <a:close/>
                </a:path>
              </a:pathLst>
            </a:custGeom>
            <a:solidFill>
              <a:srgbClr val="000000"/>
            </a:solidFill>
            <a:ln w="9525">
              <a:noFill/>
              <a:round/>
              <a:headEnd/>
              <a:tailEnd/>
            </a:ln>
          </p:spPr>
          <p:txBody>
            <a:bodyPr/>
            <a:lstStyle/>
            <a:p>
              <a:pPr fontAlgn="auto">
                <a:spcBef>
                  <a:spcPts val="0"/>
                </a:spcBef>
                <a:spcAft>
                  <a:spcPts val="0"/>
                </a:spcAft>
                <a:defRPr/>
              </a:pPr>
              <a:endParaRPr lang="en-US" b="1" dirty="0">
                <a:latin typeface="+mj-lt"/>
              </a:endParaRPr>
            </a:p>
          </p:txBody>
        </p:sp>
        <p:sp>
          <p:nvSpPr>
            <p:cNvPr id="63" name="Rectangle 27"/>
            <p:cNvSpPr>
              <a:spLocks noChangeArrowheads="1"/>
            </p:cNvSpPr>
            <p:nvPr/>
          </p:nvSpPr>
          <p:spPr bwMode="auto">
            <a:xfrm>
              <a:off x="4245" y="3316"/>
              <a:ext cx="306" cy="174"/>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SRPC</a:t>
              </a:r>
              <a:endParaRPr lang="en-US" sz="1600" b="1" dirty="0">
                <a:latin typeface="+mj-lt"/>
                <a:ea typeface="ＭＳ Ｐゴシック" pitchFamily="34" charset="-128"/>
              </a:endParaRPr>
            </a:p>
          </p:txBody>
        </p:sp>
        <p:sp>
          <p:nvSpPr>
            <p:cNvPr id="64" name="Rectangle 28"/>
            <p:cNvSpPr>
              <a:spLocks noChangeArrowheads="1"/>
            </p:cNvSpPr>
            <p:nvPr/>
          </p:nvSpPr>
          <p:spPr bwMode="auto">
            <a:xfrm>
              <a:off x="4558" y="3389"/>
              <a:ext cx="74" cy="174"/>
            </a:xfrm>
            <a:prstGeom prst="rect">
              <a:avLst/>
            </a:prstGeom>
            <a:noFill/>
            <a:ln w="9525">
              <a:noFill/>
              <a:miter lim="800000"/>
              <a:headEnd/>
              <a:tailEnd/>
            </a:ln>
          </p:spPr>
          <p:txBody>
            <a:bodyPr wrap="none" lIns="0" tIns="0" rIns="0" bIns="0">
              <a:spAutoFit/>
            </a:bodyPr>
            <a:lstStyle/>
            <a:p>
              <a:pPr fontAlgn="auto">
                <a:spcAft>
                  <a:spcPts val="0"/>
                </a:spcAft>
                <a:defRPr/>
              </a:pPr>
              <a:r>
                <a:rPr lang="en-US" sz="1600" b="1" dirty="0">
                  <a:solidFill>
                    <a:srgbClr val="000000"/>
                  </a:solidFill>
                  <a:latin typeface="+mj-lt"/>
                  <a:ea typeface="ＭＳ Ｐゴシック" pitchFamily="34" charset="-128"/>
                </a:rPr>
                <a:t>2</a:t>
              </a:r>
              <a:endParaRPr lang="en-US" sz="1600" b="1" dirty="0">
                <a:latin typeface="+mj-lt"/>
                <a:ea typeface="ＭＳ Ｐゴシック" pitchFamily="34" charset="-128"/>
              </a:endParaRPr>
            </a:p>
          </p:txBody>
        </p:sp>
        <p:sp>
          <p:nvSpPr>
            <p:cNvPr id="65" name="Rectangle 29"/>
            <p:cNvSpPr>
              <a:spLocks noChangeArrowheads="1"/>
            </p:cNvSpPr>
            <p:nvPr/>
          </p:nvSpPr>
          <p:spPr bwMode="auto">
            <a:xfrm>
              <a:off x="1667" y="3125"/>
              <a:ext cx="1325" cy="588"/>
            </a:xfrm>
            <a:prstGeom prst="rect">
              <a:avLst/>
            </a:prstGeom>
            <a:noFill/>
            <a:ln w="9525">
              <a:noFill/>
              <a:miter lim="800000"/>
              <a:headEnd/>
              <a:tailEnd/>
            </a:ln>
          </p:spPr>
          <p:txBody>
            <a:bodyPr>
              <a:spAutoFit/>
            </a:bodyPr>
            <a:lstStyle/>
            <a:p>
              <a:pPr algn="ctr" fontAlgn="auto">
                <a:spcAft>
                  <a:spcPts val="0"/>
                </a:spcAft>
                <a:defRPr/>
              </a:pPr>
              <a:r>
                <a:rPr lang="en-US" sz="1600" dirty="0">
                  <a:latin typeface="+mj-lt"/>
                  <a:ea typeface="ＭＳ Ｐゴシック" pitchFamily="34" charset="-128"/>
                </a:rPr>
                <a:t>A positive supply</a:t>
              </a:r>
            </a:p>
            <a:p>
              <a:pPr algn="ctr" fontAlgn="auto">
                <a:spcAft>
                  <a:spcPts val="0"/>
                </a:spcAft>
                <a:defRPr/>
              </a:pPr>
              <a:r>
                <a:rPr lang="en-US" sz="1600" dirty="0">
                  <a:latin typeface="+mj-lt"/>
                  <a:ea typeface="ＭＳ Ｐゴシック" pitchFamily="34" charset="-128"/>
                </a:rPr>
                <a:t>shock shifts</a:t>
              </a:r>
            </a:p>
            <a:p>
              <a:pPr algn="ctr" fontAlgn="auto">
                <a:spcAft>
                  <a:spcPts val="0"/>
                </a:spcAft>
                <a:defRPr/>
              </a:pPr>
              <a:r>
                <a:rPr lang="en-US" sz="1600" dirty="0">
                  <a:latin typeface="+mj-lt"/>
                  <a:ea typeface="ＭＳ Ｐゴシック" pitchFamily="34" charset="-128"/>
                </a:rPr>
                <a:t>SRPC down.</a:t>
              </a:r>
            </a:p>
          </p:txBody>
        </p:sp>
      </p:grpSp>
      <p:sp>
        <p:nvSpPr>
          <p:cNvPr id="35" name="TextBox 34"/>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Inflation Expectations and </a:t>
            </a:r>
            <a:r>
              <a:rPr lang="en-US" sz="3200" dirty="0" smtClean="0"/>
              <a:t/>
            </a:r>
            <a:br>
              <a:rPr lang="en-US" sz="3200" dirty="0" smtClean="0"/>
            </a:br>
            <a:r>
              <a:rPr lang="en-US" sz="3200" dirty="0" smtClean="0"/>
              <a:t>the </a:t>
            </a:r>
            <a:r>
              <a:rPr lang="en-US" sz="3200" dirty="0"/>
              <a:t>Short-Run Phillips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143521" y="1924368"/>
            <a:ext cx="10553463" cy="4998291"/>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The expected rate of inflation is the rate that employers and workers expect in the near future</a:t>
            </a:r>
            <a:r>
              <a:rPr lang="en-US" sz="2600" dirty="0" smtClean="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Expectations about future inflation directly affect the present inflation rate</a:t>
            </a:r>
            <a:r>
              <a:rPr lang="en-US" sz="2600" dirty="0" smtClean="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Higher expected inflation causes workers to desire higher wages, an increase in expected inflation shifts the short-run Phillips curve.</a:t>
            </a:r>
          </a:p>
          <a:p>
            <a:endParaRPr lang="en-US" dirty="0" smtClean="0"/>
          </a:p>
          <a:p>
            <a:endParaRPr lang="en-US" dirty="0"/>
          </a:p>
          <a:p>
            <a:endParaRPr lang="en-US" dirty="0" smtClean="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Expected Inflation and the </a:t>
            </a:r>
            <a:br>
              <a:rPr lang="en-US" sz="3200" dirty="0"/>
            </a:br>
            <a:r>
              <a:rPr lang="en-US" sz="3200" dirty="0"/>
              <a:t>Short-Run Phillips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3"/>
          <p:cNvSpPr>
            <a:spLocks noChangeArrowheads="1"/>
          </p:cNvSpPr>
          <p:nvPr/>
        </p:nvSpPr>
        <p:spPr bwMode="auto">
          <a:xfrm>
            <a:off x="2131634" y="2329922"/>
            <a:ext cx="26511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6%</a:t>
            </a:r>
            <a:endParaRPr lang="en-US" sz="1600">
              <a:latin typeface="Myriad Pro" pitchFamily="34" charset="0"/>
              <a:ea typeface="MS PGothic" pitchFamily="34" charset="-128"/>
            </a:endParaRPr>
          </a:p>
        </p:txBody>
      </p:sp>
      <p:sp>
        <p:nvSpPr>
          <p:cNvPr id="13" name="Rectangle 4"/>
          <p:cNvSpPr>
            <a:spLocks noChangeArrowheads="1"/>
          </p:cNvSpPr>
          <p:nvPr/>
        </p:nvSpPr>
        <p:spPr bwMode="auto">
          <a:xfrm>
            <a:off x="2323721" y="2731560"/>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srgbClr val="000000"/>
                </a:solidFill>
                <a:latin typeface="Myriad Pro" pitchFamily="34" charset="0"/>
                <a:ea typeface="MS PGothic" pitchFamily="34" charset="-128"/>
              </a:rPr>
              <a:t>5</a:t>
            </a:r>
            <a:endParaRPr lang="en-US" sz="1600" dirty="0">
              <a:latin typeface="Myriad Pro" pitchFamily="34" charset="0"/>
              <a:ea typeface="MS PGothic" pitchFamily="34" charset="-128"/>
            </a:endParaRPr>
          </a:p>
        </p:txBody>
      </p:sp>
      <p:sp>
        <p:nvSpPr>
          <p:cNvPr id="14" name="Rectangle 5"/>
          <p:cNvSpPr>
            <a:spLocks noChangeArrowheads="1"/>
          </p:cNvSpPr>
          <p:nvPr/>
        </p:nvSpPr>
        <p:spPr bwMode="auto">
          <a:xfrm>
            <a:off x="2323721" y="3125260"/>
            <a:ext cx="1047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4</a:t>
            </a:r>
            <a:endParaRPr lang="en-US" sz="1600">
              <a:latin typeface="Myriad Pro" pitchFamily="34" charset="0"/>
              <a:ea typeface="MS PGothic" pitchFamily="34" charset="-128"/>
            </a:endParaRPr>
          </a:p>
        </p:txBody>
      </p:sp>
      <p:sp>
        <p:nvSpPr>
          <p:cNvPr id="15" name="Rectangle 6"/>
          <p:cNvSpPr>
            <a:spLocks noChangeArrowheads="1"/>
          </p:cNvSpPr>
          <p:nvPr/>
        </p:nvSpPr>
        <p:spPr bwMode="auto">
          <a:xfrm>
            <a:off x="2323721" y="3530072"/>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3</a:t>
            </a:r>
            <a:endParaRPr lang="en-US" sz="1600">
              <a:latin typeface="Myriad Pro" pitchFamily="34" charset="0"/>
              <a:ea typeface="MS PGothic" pitchFamily="34" charset="-128"/>
            </a:endParaRPr>
          </a:p>
        </p:txBody>
      </p:sp>
      <p:sp>
        <p:nvSpPr>
          <p:cNvPr id="16" name="Rectangle 7"/>
          <p:cNvSpPr>
            <a:spLocks noChangeArrowheads="1"/>
          </p:cNvSpPr>
          <p:nvPr/>
        </p:nvSpPr>
        <p:spPr bwMode="auto">
          <a:xfrm>
            <a:off x="2323721" y="3930122"/>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2</a:t>
            </a:r>
            <a:endParaRPr lang="en-US" sz="1600">
              <a:latin typeface="Myriad Pro" pitchFamily="34" charset="0"/>
              <a:ea typeface="MS PGothic" pitchFamily="34" charset="-128"/>
            </a:endParaRPr>
          </a:p>
        </p:txBody>
      </p:sp>
      <p:sp>
        <p:nvSpPr>
          <p:cNvPr id="17" name="Rectangle 8"/>
          <p:cNvSpPr>
            <a:spLocks noChangeArrowheads="1"/>
          </p:cNvSpPr>
          <p:nvPr/>
        </p:nvSpPr>
        <p:spPr bwMode="auto">
          <a:xfrm>
            <a:off x="2323721" y="4325410"/>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1</a:t>
            </a:r>
            <a:endParaRPr lang="en-US" sz="1600">
              <a:latin typeface="Myriad Pro" pitchFamily="34" charset="0"/>
              <a:ea typeface="MS PGothic" pitchFamily="34" charset="-128"/>
            </a:endParaRPr>
          </a:p>
        </p:txBody>
      </p:sp>
      <p:sp>
        <p:nvSpPr>
          <p:cNvPr id="18" name="Rectangle 9"/>
          <p:cNvSpPr>
            <a:spLocks noChangeArrowheads="1"/>
          </p:cNvSpPr>
          <p:nvPr/>
        </p:nvSpPr>
        <p:spPr bwMode="auto">
          <a:xfrm>
            <a:off x="2323721" y="4728635"/>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0</a:t>
            </a:r>
            <a:endParaRPr lang="en-US" sz="1600">
              <a:latin typeface="Myriad Pro" pitchFamily="34" charset="0"/>
              <a:ea typeface="MS PGothic" pitchFamily="34" charset="-128"/>
            </a:endParaRPr>
          </a:p>
        </p:txBody>
      </p:sp>
      <p:sp>
        <p:nvSpPr>
          <p:cNvPr id="19" name="Rectangle 10"/>
          <p:cNvSpPr>
            <a:spLocks noChangeArrowheads="1"/>
          </p:cNvSpPr>
          <p:nvPr/>
        </p:nvSpPr>
        <p:spPr bwMode="auto">
          <a:xfrm>
            <a:off x="2203071" y="5128685"/>
            <a:ext cx="204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–1</a:t>
            </a:r>
            <a:endParaRPr lang="en-US" sz="1600">
              <a:latin typeface="Myriad Pro" pitchFamily="34" charset="0"/>
              <a:ea typeface="MS PGothic" pitchFamily="34" charset="-128"/>
            </a:endParaRPr>
          </a:p>
        </p:txBody>
      </p:sp>
      <p:sp>
        <p:nvSpPr>
          <p:cNvPr id="20" name="Rectangle 11"/>
          <p:cNvSpPr>
            <a:spLocks noChangeArrowheads="1"/>
          </p:cNvSpPr>
          <p:nvPr/>
        </p:nvSpPr>
        <p:spPr bwMode="auto">
          <a:xfrm>
            <a:off x="2203071" y="5528735"/>
            <a:ext cx="204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–2</a:t>
            </a:r>
            <a:endParaRPr lang="en-US" sz="1600">
              <a:latin typeface="Myriad Pro" pitchFamily="34" charset="0"/>
              <a:ea typeface="MS PGothic" pitchFamily="34" charset="-128"/>
            </a:endParaRPr>
          </a:p>
        </p:txBody>
      </p:sp>
      <p:sp>
        <p:nvSpPr>
          <p:cNvPr id="21" name="Rectangle 12"/>
          <p:cNvSpPr>
            <a:spLocks noChangeArrowheads="1"/>
          </p:cNvSpPr>
          <p:nvPr/>
        </p:nvSpPr>
        <p:spPr bwMode="auto">
          <a:xfrm>
            <a:off x="2203071" y="5924022"/>
            <a:ext cx="204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–3</a:t>
            </a:r>
            <a:endParaRPr lang="en-US" sz="1600">
              <a:latin typeface="Myriad Pro" pitchFamily="34" charset="0"/>
              <a:ea typeface="MS PGothic" pitchFamily="34" charset="-128"/>
            </a:endParaRPr>
          </a:p>
        </p:txBody>
      </p:sp>
      <p:sp>
        <p:nvSpPr>
          <p:cNvPr id="22" name="Line 13"/>
          <p:cNvSpPr>
            <a:spLocks noChangeShapeType="1"/>
          </p:cNvSpPr>
          <p:nvPr/>
        </p:nvSpPr>
        <p:spPr bwMode="auto">
          <a:xfrm>
            <a:off x="2534859" y="1798110"/>
            <a:ext cx="3175" cy="431800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Line 14"/>
          <p:cNvSpPr>
            <a:spLocks noChangeShapeType="1"/>
          </p:cNvSpPr>
          <p:nvPr/>
        </p:nvSpPr>
        <p:spPr bwMode="auto">
          <a:xfrm>
            <a:off x="2534859" y="2471210"/>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4" name="Line 15"/>
          <p:cNvSpPr>
            <a:spLocks noChangeShapeType="1"/>
          </p:cNvSpPr>
          <p:nvPr/>
        </p:nvSpPr>
        <p:spPr bwMode="auto">
          <a:xfrm>
            <a:off x="2534859" y="2877610"/>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Line 16"/>
          <p:cNvSpPr>
            <a:spLocks noChangeShapeType="1"/>
          </p:cNvSpPr>
          <p:nvPr/>
        </p:nvSpPr>
        <p:spPr bwMode="auto">
          <a:xfrm>
            <a:off x="2534859" y="3298297"/>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a:off x="2534859" y="3690410"/>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a:off x="2534859" y="4496860"/>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Line 20"/>
          <p:cNvSpPr>
            <a:spLocks noChangeShapeType="1"/>
          </p:cNvSpPr>
          <p:nvPr/>
        </p:nvSpPr>
        <p:spPr bwMode="auto">
          <a:xfrm>
            <a:off x="2534859" y="6116110"/>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 name="Line 21"/>
          <p:cNvSpPr>
            <a:spLocks noChangeShapeType="1"/>
          </p:cNvSpPr>
          <p:nvPr/>
        </p:nvSpPr>
        <p:spPr bwMode="auto">
          <a:xfrm>
            <a:off x="2534859" y="5309660"/>
            <a:ext cx="161925" cy="1587"/>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
          <p:cNvSpPr>
            <a:spLocks noChangeShapeType="1"/>
          </p:cNvSpPr>
          <p:nvPr/>
        </p:nvSpPr>
        <p:spPr bwMode="auto">
          <a:xfrm>
            <a:off x="2534859" y="5709710"/>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23"/>
          <p:cNvSpPr>
            <a:spLocks noChangeArrowheads="1"/>
          </p:cNvSpPr>
          <p:nvPr/>
        </p:nvSpPr>
        <p:spPr bwMode="auto">
          <a:xfrm>
            <a:off x="6440109" y="4888972"/>
            <a:ext cx="263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8%</a:t>
            </a:r>
            <a:endParaRPr lang="en-US" sz="1600">
              <a:latin typeface="Myriad Pro" pitchFamily="34" charset="0"/>
              <a:ea typeface="MS PGothic" pitchFamily="34" charset="-128"/>
            </a:endParaRPr>
          </a:p>
        </p:txBody>
      </p:sp>
      <p:sp>
        <p:nvSpPr>
          <p:cNvPr id="32" name="Rectangle 24"/>
          <p:cNvSpPr>
            <a:spLocks noChangeArrowheads="1"/>
          </p:cNvSpPr>
          <p:nvPr/>
        </p:nvSpPr>
        <p:spPr bwMode="auto">
          <a:xfrm>
            <a:off x="5819396" y="4888972"/>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7</a:t>
            </a:r>
            <a:endParaRPr lang="en-US" sz="1600">
              <a:latin typeface="Myriad Pro" pitchFamily="34" charset="0"/>
              <a:ea typeface="MS PGothic" pitchFamily="34" charset="-128"/>
            </a:endParaRPr>
          </a:p>
        </p:txBody>
      </p:sp>
      <p:sp>
        <p:nvSpPr>
          <p:cNvPr id="33" name="Rectangle 25"/>
          <p:cNvSpPr>
            <a:spLocks noChangeArrowheads="1"/>
          </p:cNvSpPr>
          <p:nvPr/>
        </p:nvSpPr>
        <p:spPr bwMode="auto">
          <a:xfrm>
            <a:off x="5147884" y="4888972"/>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6</a:t>
            </a:r>
            <a:endParaRPr lang="en-US" sz="1600">
              <a:latin typeface="Myriad Pro" pitchFamily="34" charset="0"/>
              <a:ea typeface="MS PGothic" pitchFamily="34" charset="-128"/>
            </a:endParaRPr>
          </a:p>
        </p:txBody>
      </p:sp>
      <p:sp>
        <p:nvSpPr>
          <p:cNvPr id="34" name="Rectangle 26"/>
          <p:cNvSpPr>
            <a:spLocks noChangeArrowheads="1"/>
          </p:cNvSpPr>
          <p:nvPr/>
        </p:nvSpPr>
        <p:spPr bwMode="auto">
          <a:xfrm>
            <a:off x="4481134" y="4888972"/>
            <a:ext cx="1031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5</a:t>
            </a:r>
            <a:endParaRPr lang="en-US" sz="1600">
              <a:latin typeface="Myriad Pro" pitchFamily="34" charset="0"/>
              <a:ea typeface="MS PGothic" pitchFamily="34" charset="-128"/>
            </a:endParaRPr>
          </a:p>
        </p:txBody>
      </p:sp>
      <p:sp>
        <p:nvSpPr>
          <p:cNvPr id="35" name="Rectangle 27"/>
          <p:cNvSpPr>
            <a:spLocks noChangeArrowheads="1"/>
          </p:cNvSpPr>
          <p:nvPr/>
        </p:nvSpPr>
        <p:spPr bwMode="auto">
          <a:xfrm>
            <a:off x="3812796" y="4888972"/>
            <a:ext cx="103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4</a:t>
            </a:r>
            <a:endParaRPr lang="en-US" sz="1600">
              <a:latin typeface="Myriad Pro" pitchFamily="34" charset="0"/>
              <a:ea typeface="MS PGothic" pitchFamily="34" charset="-128"/>
            </a:endParaRPr>
          </a:p>
        </p:txBody>
      </p:sp>
      <p:sp>
        <p:nvSpPr>
          <p:cNvPr id="36" name="Rectangle 28"/>
          <p:cNvSpPr>
            <a:spLocks noChangeArrowheads="1"/>
          </p:cNvSpPr>
          <p:nvPr/>
        </p:nvSpPr>
        <p:spPr bwMode="auto">
          <a:xfrm>
            <a:off x="3141284" y="4888972"/>
            <a:ext cx="104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Myriad Pro" pitchFamily="34" charset="0"/>
                <a:ea typeface="MS PGothic" pitchFamily="34" charset="-128"/>
              </a:rPr>
              <a:t>3</a:t>
            </a:r>
            <a:endParaRPr lang="en-US" sz="1600">
              <a:latin typeface="Myriad Pro" pitchFamily="34" charset="0"/>
              <a:ea typeface="MS PGothic" pitchFamily="34" charset="-128"/>
            </a:endParaRPr>
          </a:p>
        </p:txBody>
      </p:sp>
      <p:sp>
        <p:nvSpPr>
          <p:cNvPr id="37" name="Line 29"/>
          <p:cNvSpPr>
            <a:spLocks noChangeShapeType="1"/>
          </p:cNvSpPr>
          <p:nvPr/>
        </p:nvSpPr>
        <p:spPr bwMode="auto">
          <a:xfrm flipV="1">
            <a:off x="5878134" y="4761972"/>
            <a:ext cx="3175"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 name="Line 30"/>
          <p:cNvSpPr>
            <a:spLocks noChangeShapeType="1"/>
          </p:cNvSpPr>
          <p:nvPr/>
        </p:nvSpPr>
        <p:spPr bwMode="auto">
          <a:xfrm flipV="1">
            <a:off x="4539871" y="4761972"/>
            <a:ext cx="3175"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 name="Line 31"/>
          <p:cNvSpPr>
            <a:spLocks noChangeShapeType="1"/>
          </p:cNvSpPr>
          <p:nvPr/>
        </p:nvSpPr>
        <p:spPr bwMode="auto">
          <a:xfrm flipV="1">
            <a:off x="3203196" y="4761972"/>
            <a:ext cx="3175"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 name="Line 32"/>
          <p:cNvSpPr>
            <a:spLocks noChangeShapeType="1"/>
          </p:cNvSpPr>
          <p:nvPr/>
        </p:nvSpPr>
        <p:spPr bwMode="auto">
          <a:xfrm flipV="1">
            <a:off x="3874709" y="4761972"/>
            <a:ext cx="3175"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 name="Line 33"/>
          <p:cNvSpPr>
            <a:spLocks noChangeShapeType="1"/>
          </p:cNvSpPr>
          <p:nvPr/>
        </p:nvSpPr>
        <p:spPr bwMode="auto">
          <a:xfrm flipV="1">
            <a:off x="5212971" y="4761972"/>
            <a:ext cx="3175"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 name="Line 34"/>
          <p:cNvSpPr>
            <a:spLocks noChangeShapeType="1"/>
          </p:cNvSpPr>
          <p:nvPr/>
        </p:nvSpPr>
        <p:spPr bwMode="auto">
          <a:xfrm>
            <a:off x="3203196" y="3690410"/>
            <a:ext cx="3343275" cy="2019300"/>
          </a:xfrm>
          <a:prstGeom prst="line">
            <a:avLst/>
          </a:prstGeom>
          <a:noFill/>
          <a:ln w="38100">
            <a:solidFill>
              <a:srgbClr val="FCD4D2"/>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3" name="Oval 35"/>
          <p:cNvSpPr>
            <a:spLocks noChangeArrowheads="1"/>
          </p:cNvSpPr>
          <p:nvPr/>
        </p:nvSpPr>
        <p:spPr bwMode="auto">
          <a:xfrm>
            <a:off x="5146296" y="4809597"/>
            <a:ext cx="134938"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36"/>
          <p:cNvSpPr>
            <a:spLocks noChangeArrowheads="1"/>
          </p:cNvSpPr>
          <p:nvPr/>
        </p:nvSpPr>
        <p:spPr bwMode="auto">
          <a:xfrm>
            <a:off x="6590921" y="5600172"/>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SRPC</a:t>
            </a:r>
            <a:endParaRPr lang="en-US" sz="1600" b="1">
              <a:ea typeface="MS PGothic" pitchFamily="34" charset="-128"/>
            </a:endParaRPr>
          </a:p>
        </p:txBody>
      </p:sp>
      <p:sp>
        <p:nvSpPr>
          <p:cNvPr id="45" name="Rectangle 37"/>
          <p:cNvSpPr>
            <a:spLocks noChangeArrowheads="1"/>
          </p:cNvSpPr>
          <p:nvPr/>
        </p:nvSpPr>
        <p:spPr bwMode="auto">
          <a:xfrm>
            <a:off x="7160834" y="5731935"/>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0</a:t>
            </a:r>
            <a:endParaRPr lang="en-US" sz="1600" b="1">
              <a:ea typeface="MS PGothic" pitchFamily="34" charset="-128"/>
            </a:endParaRPr>
          </a:p>
        </p:txBody>
      </p:sp>
      <p:sp>
        <p:nvSpPr>
          <p:cNvPr id="46" name="Line 38"/>
          <p:cNvSpPr>
            <a:spLocks noChangeShapeType="1"/>
          </p:cNvSpPr>
          <p:nvPr/>
        </p:nvSpPr>
        <p:spPr bwMode="auto">
          <a:xfrm>
            <a:off x="2915859" y="4903260"/>
            <a:ext cx="55213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7" name="Line 39"/>
          <p:cNvSpPr>
            <a:spLocks noChangeShapeType="1"/>
          </p:cNvSpPr>
          <p:nvPr/>
        </p:nvSpPr>
        <p:spPr bwMode="auto">
          <a:xfrm>
            <a:off x="2534859" y="4903260"/>
            <a:ext cx="274637"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8" name="Line 40"/>
          <p:cNvSpPr>
            <a:spLocks noChangeShapeType="1"/>
          </p:cNvSpPr>
          <p:nvPr/>
        </p:nvSpPr>
        <p:spPr bwMode="auto">
          <a:xfrm flipH="1">
            <a:off x="2774571" y="4815947"/>
            <a:ext cx="82550"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9" name="Line 41"/>
          <p:cNvSpPr>
            <a:spLocks noChangeShapeType="1"/>
          </p:cNvSpPr>
          <p:nvPr/>
        </p:nvSpPr>
        <p:spPr bwMode="auto">
          <a:xfrm flipH="1">
            <a:off x="2882521" y="4815947"/>
            <a:ext cx="80963" cy="141288"/>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 name="Rectangle 42"/>
          <p:cNvSpPr>
            <a:spLocks noChangeArrowheads="1"/>
          </p:cNvSpPr>
          <p:nvPr/>
        </p:nvSpPr>
        <p:spPr bwMode="auto">
          <a:xfrm>
            <a:off x="1509334" y="1310747"/>
            <a:ext cx="104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ea typeface="MS PGothic" pitchFamily="34" charset="-128"/>
              </a:rPr>
              <a:t>Inflation</a:t>
            </a:r>
          </a:p>
          <a:p>
            <a:pPr algn="ctr"/>
            <a:r>
              <a:rPr lang="en-US" b="1">
                <a:ea typeface="MS PGothic" pitchFamily="34" charset="-128"/>
              </a:rPr>
              <a:t>rate</a:t>
            </a:r>
          </a:p>
        </p:txBody>
      </p:sp>
      <p:sp>
        <p:nvSpPr>
          <p:cNvPr id="51" name="Rectangle 43"/>
          <p:cNvSpPr>
            <a:spLocks noChangeArrowheads="1"/>
          </p:cNvSpPr>
          <p:nvPr/>
        </p:nvSpPr>
        <p:spPr bwMode="auto">
          <a:xfrm>
            <a:off x="7589459" y="5057247"/>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a:ea typeface="MS PGothic" pitchFamily="34" charset="-128"/>
              </a:rPr>
              <a:t>Unemployment</a:t>
            </a:r>
          </a:p>
          <a:p>
            <a:pPr algn="ctr"/>
            <a:r>
              <a:rPr lang="en-US" b="1">
                <a:ea typeface="MS PGothic" pitchFamily="34" charset="-128"/>
              </a:rPr>
              <a:t>rate</a:t>
            </a:r>
          </a:p>
        </p:txBody>
      </p:sp>
      <p:sp>
        <p:nvSpPr>
          <p:cNvPr id="52" name="Oval 44"/>
          <p:cNvSpPr>
            <a:spLocks noChangeArrowheads="1"/>
          </p:cNvSpPr>
          <p:nvPr/>
        </p:nvSpPr>
        <p:spPr bwMode="auto">
          <a:xfrm>
            <a:off x="3809621" y="4022197"/>
            <a:ext cx="131763"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45"/>
          <p:cNvSpPr>
            <a:spLocks noChangeArrowheads="1"/>
          </p:cNvSpPr>
          <p:nvPr/>
        </p:nvSpPr>
        <p:spPr bwMode="auto">
          <a:xfrm>
            <a:off x="6622671" y="4544485"/>
            <a:ext cx="43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SRPC</a:t>
            </a:r>
            <a:endParaRPr lang="en-US" sz="1600" b="1">
              <a:ea typeface="MS PGothic" pitchFamily="34" charset="-128"/>
            </a:endParaRPr>
          </a:p>
        </p:txBody>
      </p:sp>
      <p:sp>
        <p:nvSpPr>
          <p:cNvPr id="54" name="Rectangle 46"/>
          <p:cNvSpPr>
            <a:spLocks noChangeArrowheads="1"/>
          </p:cNvSpPr>
          <p:nvPr/>
        </p:nvSpPr>
        <p:spPr bwMode="auto">
          <a:xfrm>
            <a:off x="7192584" y="4679422"/>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ea typeface="MS PGothic" pitchFamily="34" charset="-128"/>
              </a:rPr>
              <a:t>2</a:t>
            </a:r>
            <a:endParaRPr lang="en-US" sz="1600" b="1">
              <a:ea typeface="MS PGothic" pitchFamily="34" charset="-128"/>
            </a:endParaRPr>
          </a:p>
        </p:txBody>
      </p:sp>
      <p:sp>
        <p:nvSpPr>
          <p:cNvPr id="55" name="Line 47"/>
          <p:cNvSpPr>
            <a:spLocks noChangeShapeType="1"/>
          </p:cNvSpPr>
          <p:nvPr/>
        </p:nvSpPr>
        <p:spPr bwMode="auto">
          <a:xfrm>
            <a:off x="3203196" y="2877610"/>
            <a:ext cx="3375025" cy="2039937"/>
          </a:xfrm>
          <a:prstGeom prst="line">
            <a:avLst/>
          </a:prstGeom>
          <a:noFill/>
          <a:ln w="38100">
            <a:solidFill>
              <a:srgbClr val="F3716D"/>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6" name="Oval 48"/>
          <p:cNvSpPr>
            <a:spLocks noChangeArrowheads="1"/>
          </p:cNvSpPr>
          <p:nvPr/>
        </p:nvSpPr>
        <p:spPr bwMode="auto">
          <a:xfrm>
            <a:off x="3809621" y="3204635"/>
            <a:ext cx="131763" cy="1333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Oval 49"/>
          <p:cNvSpPr>
            <a:spLocks noChangeArrowheads="1"/>
          </p:cNvSpPr>
          <p:nvPr/>
        </p:nvSpPr>
        <p:spPr bwMode="auto">
          <a:xfrm>
            <a:off x="5146296" y="4022197"/>
            <a:ext cx="134938"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Line 50"/>
          <p:cNvSpPr>
            <a:spLocks noChangeShapeType="1"/>
          </p:cNvSpPr>
          <p:nvPr/>
        </p:nvSpPr>
        <p:spPr bwMode="auto">
          <a:xfrm flipV="1">
            <a:off x="4587496" y="3958697"/>
            <a:ext cx="3175" cy="484188"/>
          </a:xfrm>
          <a:prstGeom prst="line">
            <a:avLst/>
          </a:prstGeom>
          <a:noFill/>
          <a:ln w="28575">
            <a:solidFill>
              <a:srgbClr val="000000"/>
            </a:solidFill>
            <a:miter lim="800000"/>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9" name="Line 51"/>
          <p:cNvSpPr>
            <a:spLocks noChangeShapeType="1"/>
          </p:cNvSpPr>
          <p:nvPr/>
        </p:nvSpPr>
        <p:spPr bwMode="auto">
          <a:xfrm flipV="1">
            <a:off x="4606546" y="3171297"/>
            <a:ext cx="846138" cy="977900"/>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0" name="Freeform 52"/>
          <p:cNvSpPr>
            <a:spLocks/>
          </p:cNvSpPr>
          <p:nvPr/>
        </p:nvSpPr>
        <p:spPr bwMode="auto">
          <a:xfrm>
            <a:off x="5395534" y="3076047"/>
            <a:ext cx="2584450" cy="874713"/>
          </a:xfrm>
          <a:custGeom>
            <a:avLst/>
            <a:gdLst>
              <a:gd name="T0" fmla="*/ 339 w 339"/>
              <a:gd name="T1" fmla="*/ 112 h 131"/>
              <a:gd name="T2" fmla="*/ 322 w 339"/>
              <a:gd name="T3" fmla="*/ 131 h 131"/>
              <a:gd name="T4" fmla="*/ 17 w 339"/>
              <a:gd name="T5" fmla="*/ 131 h 131"/>
              <a:gd name="T6" fmla="*/ 0 w 339"/>
              <a:gd name="T7" fmla="*/ 112 h 131"/>
              <a:gd name="T8" fmla="*/ 0 w 339"/>
              <a:gd name="T9" fmla="*/ 19 h 131"/>
              <a:gd name="T10" fmla="*/ 17 w 339"/>
              <a:gd name="T11" fmla="*/ 0 h 131"/>
              <a:gd name="T12" fmla="*/ 322 w 339"/>
              <a:gd name="T13" fmla="*/ 0 h 131"/>
              <a:gd name="T14" fmla="*/ 339 w 339"/>
              <a:gd name="T15" fmla="*/ 19 h 131"/>
              <a:gd name="T16" fmla="*/ 339 w 339"/>
              <a:gd name="T17" fmla="*/ 112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9"/>
              <a:gd name="T28" fmla="*/ 0 h 131"/>
              <a:gd name="T29" fmla="*/ 339 w 339"/>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9" h="131">
                <a:moveTo>
                  <a:pt x="339" y="112"/>
                </a:moveTo>
                <a:cubicBezTo>
                  <a:pt x="339" y="122"/>
                  <a:pt x="331" y="131"/>
                  <a:pt x="322" y="131"/>
                </a:cubicBezTo>
                <a:cubicBezTo>
                  <a:pt x="17" y="131"/>
                  <a:pt x="17" y="131"/>
                  <a:pt x="17" y="131"/>
                </a:cubicBezTo>
                <a:cubicBezTo>
                  <a:pt x="7" y="131"/>
                  <a:pt x="0" y="122"/>
                  <a:pt x="0" y="112"/>
                </a:cubicBezTo>
                <a:cubicBezTo>
                  <a:pt x="0" y="19"/>
                  <a:pt x="0" y="19"/>
                  <a:pt x="0" y="19"/>
                </a:cubicBezTo>
                <a:cubicBezTo>
                  <a:pt x="0" y="9"/>
                  <a:pt x="7" y="0"/>
                  <a:pt x="17" y="0"/>
                </a:cubicBezTo>
                <a:cubicBezTo>
                  <a:pt x="322" y="0"/>
                  <a:pt x="322" y="0"/>
                  <a:pt x="322" y="0"/>
                </a:cubicBezTo>
                <a:cubicBezTo>
                  <a:pt x="331" y="0"/>
                  <a:pt x="339" y="9"/>
                  <a:pt x="339" y="19"/>
                </a:cubicBezTo>
                <a:lnTo>
                  <a:pt x="339" y="112"/>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dirty="0"/>
          </a:p>
        </p:txBody>
      </p:sp>
      <p:sp>
        <p:nvSpPr>
          <p:cNvPr id="61" name="Rectangle 53"/>
          <p:cNvSpPr>
            <a:spLocks noChangeArrowheads="1"/>
          </p:cNvSpPr>
          <p:nvPr/>
        </p:nvSpPr>
        <p:spPr bwMode="auto">
          <a:xfrm>
            <a:off x="5395534" y="3076047"/>
            <a:ext cx="2584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i="1">
                <a:ea typeface="MS PGothic" pitchFamily="34" charset="-128"/>
              </a:rPr>
              <a:t>SRPC shifts up by the</a:t>
            </a:r>
          </a:p>
          <a:p>
            <a:pPr algn="ctr"/>
            <a:r>
              <a:rPr lang="en-US" sz="1600" b="1" i="1">
                <a:ea typeface="MS PGothic" pitchFamily="34" charset="-128"/>
              </a:rPr>
              <a:t>amount of the increase</a:t>
            </a:r>
          </a:p>
          <a:p>
            <a:pPr algn="ctr"/>
            <a:r>
              <a:rPr lang="en-US" sz="1600" b="1" i="1">
                <a:ea typeface="MS PGothic" pitchFamily="34" charset="-128"/>
              </a:rPr>
              <a:t>in expected inflation.</a:t>
            </a:r>
          </a:p>
        </p:txBody>
      </p:sp>
      <p:sp>
        <p:nvSpPr>
          <p:cNvPr id="62" name="Line 54"/>
          <p:cNvSpPr>
            <a:spLocks noChangeShapeType="1"/>
          </p:cNvSpPr>
          <p:nvPr/>
        </p:nvSpPr>
        <p:spPr bwMode="auto">
          <a:xfrm>
            <a:off x="2652334" y="4079347"/>
            <a:ext cx="2590800" cy="349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5"/>
          <p:cNvSpPr>
            <a:spLocks noChangeShapeType="1"/>
          </p:cNvSpPr>
          <p:nvPr/>
        </p:nvSpPr>
        <p:spPr bwMode="auto">
          <a:xfrm flipV="1">
            <a:off x="2722184" y="3291947"/>
            <a:ext cx="11572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56"/>
          <p:cNvSpPr>
            <a:spLocks noChangeShapeType="1"/>
          </p:cNvSpPr>
          <p:nvPr/>
        </p:nvSpPr>
        <p:spPr bwMode="auto">
          <a:xfrm>
            <a:off x="3871534" y="3304647"/>
            <a:ext cx="0" cy="1447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57"/>
          <p:cNvSpPr>
            <a:spLocks noChangeShapeType="1"/>
          </p:cNvSpPr>
          <p:nvPr/>
        </p:nvSpPr>
        <p:spPr bwMode="auto">
          <a:xfrm>
            <a:off x="5216146" y="4087285"/>
            <a:ext cx="0" cy="6651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8"/>
          <p:cNvSpPr>
            <a:spLocks noChangeShapeType="1"/>
          </p:cNvSpPr>
          <p:nvPr/>
        </p:nvSpPr>
        <p:spPr bwMode="auto">
          <a:xfrm>
            <a:off x="2545971" y="4079347"/>
            <a:ext cx="161925" cy="317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7" name="TextBox 66"/>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73506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500"/>
                                        <p:tgtEl>
                                          <p:spTgt spid="5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500"/>
                                        <p:tgtEl>
                                          <p:spTgt spid="58"/>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55" grpId="0" animBg="1"/>
      <p:bldP spid="56" grpId="0" animBg="1"/>
      <p:bldP spid="57" grpId="0" animBg="1"/>
      <p:bldP spid="58" grpId="0" animBg="1"/>
      <p:bldP spid="59" grpId="0" animBg="1"/>
      <p:bldP spid="61" grpId="0"/>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smtClean="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endPar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TextBox 7"/>
          <p:cNvSpPr txBox="1"/>
          <p:nvPr/>
        </p:nvSpPr>
        <p:spPr>
          <a:xfrm>
            <a:off x="3088640" y="626666"/>
            <a:ext cx="6111994" cy="461665"/>
          </a:xfrm>
          <a:prstGeom prst="rect">
            <a:avLst/>
          </a:prstGeom>
          <a:noFill/>
        </p:spPr>
        <p:txBody>
          <a:bodyPr wrap="none" rtlCol="0">
            <a:spAutoFit/>
          </a:bodyPr>
          <a:lstStyle/>
          <a:p>
            <a:pPr>
              <a:buClr>
                <a:schemeClr val="tx1"/>
              </a:buClr>
              <a:defRPr/>
            </a:pPr>
            <a:r>
              <a:rPr lang="en-US" sz="2400" b="1" dirty="0">
                <a:solidFill>
                  <a:schemeClr val="bg1"/>
                </a:solidFill>
              </a:rPr>
              <a:t>From the Scary Seventies to the Nifty Nineties </a:t>
            </a:r>
          </a:p>
        </p:txBody>
      </p:sp>
      <p:sp>
        <p:nvSpPr>
          <p:cNvPr id="13" name="TextBox 12"/>
          <p:cNvSpPr txBox="1"/>
          <p:nvPr/>
        </p:nvSpPr>
        <p:spPr>
          <a:xfrm>
            <a:off x="854348" y="1601748"/>
            <a:ext cx="10553463" cy="7755969"/>
          </a:xfrm>
          <a:prstGeom prst="rect">
            <a:avLst/>
          </a:prstGeom>
          <a:noFill/>
        </p:spPr>
        <p:txBody>
          <a:bodyPr wrap="square" rtlCol="0">
            <a:spAutoFit/>
          </a:bodyPr>
          <a:lstStyle/>
          <a:p>
            <a:pPr marL="295275" lvl="0" indent="-206375">
              <a:spcBef>
                <a:spcPct val="20000"/>
              </a:spcBef>
              <a:buClr>
                <a:prstClr val="black"/>
              </a:buClr>
              <a:buFont typeface="Arial" pitchFamily="34" charset="0"/>
              <a:buChar char="•"/>
              <a:defRPr/>
            </a:pPr>
            <a:r>
              <a:rPr lang="en-US" sz="2400" dirty="0">
                <a:solidFill>
                  <a:prstClr val="black"/>
                </a:solidFill>
              </a:rPr>
              <a:t>After 1969, the relationship between unemployment and inflation seems to fall apart in the data, with high unemployment and high inflation, also known as stagflation, in the 1970s and early 1980s.</a:t>
            </a:r>
          </a:p>
          <a:p>
            <a:pPr marL="431800" lvl="0" indent="-342900" fontAlgn="base">
              <a:spcBef>
                <a:spcPct val="0"/>
              </a:spcBef>
              <a:spcAft>
                <a:spcPct val="0"/>
              </a:spcAft>
              <a:buClr>
                <a:prstClr val="black"/>
              </a:buClr>
              <a:buFont typeface="Arial" pitchFamily="34" charset="0"/>
              <a:buChar char="•"/>
            </a:pPr>
            <a:r>
              <a:rPr lang="en-US" sz="2400" dirty="0">
                <a:solidFill>
                  <a:prstClr val="black"/>
                </a:solidFill>
                <a:latin typeface="Calibri" pitchFamily="34" charset="0"/>
              </a:rPr>
              <a:t>In the 1990s, the economy experienced low </a:t>
            </a:r>
            <a:endParaRPr lang="en-US" sz="2400" dirty="0" smtClean="0">
              <a:solidFill>
                <a:prstClr val="black"/>
              </a:solidFill>
              <a:latin typeface="Calibri" pitchFamily="34" charset="0"/>
            </a:endParaRPr>
          </a:p>
          <a:p>
            <a:pPr marL="88900" lvl="0" fontAlgn="base">
              <a:spcBef>
                <a:spcPct val="0"/>
              </a:spcBef>
              <a:spcAft>
                <a:spcPct val="0"/>
              </a:spcAft>
              <a:buClr>
                <a:prstClr val="black"/>
              </a:buClr>
            </a:pPr>
            <a:r>
              <a:rPr lang="en-US" sz="2400" dirty="0">
                <a:solidFill>
                  <a:prstClr val="black"/>
                </a:solidFill>
                <a:latin typeface="Calibri" pitchFamily="34" charset="0"/>
              </a:rPr>
              <a:t> </a:t>
            </a:r>
            <a:r>
              <a:rPr lang="en-US" sz="2400" dirty="0" smtClean="0">
                <a:solidFill>
                  <a:prstClr val="black"/>
                </a:solidFill>
                <a:latin typeface="Calibri" pitchFamily="34" charset="0"/>
              </a:rPr>
              <a:t>    unemployment </a:t>
            </a:r>
            <a:r>
              <a:rPr lang="en-US" sz="2400" dirty="0">
                <a:solidFill>
                  <a:prstClr val="black"/>
                </a:solidFill>
                <a:latin typeface="Calibri" pitchFamily="34" charset="0"/>
              </a:rPr>
              <a:t>and inflation. </a:t>
            </a:r>
          </a:p>
          <a:p>
            <a:pPr marL="431800" lvl="0" indent="-342900" fontAlgn="base">
              <a:spcBef>
                <a:spcPct val="0"/>
              </a:spcBef>
              <a:spcAft>
                <a:spcPct val="0"/>
              </a:spcAft>
              <a:buClr>
                <a:prstClr val="black"/>
              </a:buClr>
              <a:buFont typeface="Arial" pitchFamily="34" charset="0"/>
              <a:buChar char="•"/>
            </a:pPr>
            <a:r>
              <a:rPr lang="en-US" sz="2400" dirty="0">
                <a:solidFill>
                  <a:prstClr val="black"/>
                </a:solidFill>
                <a:latin typeface="Calibri" pitchFamily="34" charset="0"/>
              </a:rPr>
              <a:t>The reason: a series of negative supply </a:t>
            </a:r>
            <a:endParaRPr lang="en-US" sz="2400" dirty="0" smtClean="0">
              <a:solidFill>
                <a:prstClr val="black"/>
              </a:solidFill>
              <a:latin typeface="Calibri" pitchFamily="34" charset="0"/>
            </a:endParaRPr>
          </a:p>
          <a:p>
            <a:pPr marL="88900" lvl="0" fontAlgn="base">
              <a:spcBef>
                <a:spcPct val="0"/>
              </a:spcBef>
              <a:spcAft>
                <a:spcPct val="0"/>
              </a:spcAft>
              <a:buClr>
                <a:prstClr val="black"/>
              </a:buClr>
            </a:pPr>
            <a:r>
              <a:rPr lang="en-US" sz="2400" dirty="0">
                <a:solidFill>
                  <a:prstClr val="black"/>
                </a:solidFill>
                <a:latin typeface="Calibri" pitchFamily="34" charset="0"/>
              </a:rPr>
              <a:t> </a:t>
            </a:r>
            <a:r>
              <a:rPr lang="en-US" sz="2400" dirty="0" smtClean="0">
                <a:solidFill>
                  <a:prstClr val="black"/>
                </a:solidFill>
                <a:latin typeface="Calibri" pitchFamily="34" charset="0"/>
              </a:rPr>
              <a:t>    shocks </a:t>
            </a:r>
            <a:r>
              <a:rPr lang="en-US" sz="2400" dirty="0">
                <a:solidFill>
                  <a:prstClr val="black"/>
                </a:solidFill>
                <a:latin typeface="Calibri" pitchFamily="34" charset="0"/>
              </a:rPr>
              <a:t>in the 1970s and positive supply </a:t>
            </a:r>
          </a:p>
          <a:p>
            <a:pPr marL="88900" lvl="0" fontAlgn="base">
              <a:spcBef>
                <a:spcPct val="0"/>
              </a:spcBef>
              <a:spcAft>
                <a:spcPct val="0"/>
              </a:spcAft>
              <a:buClr>
                <a:prstClr val="black"/>
              </a:buClr>
            </a:pPr>
            <a:r>
              <a:rPr lang="en-US" sz="2400" dirty="0" smtClean="0">
                <a:solidFill>
                  <a:prstClr val="black"/>
                </a:solidFill>
                <a:latin typeface="Calibri" pitchFamily="34" charset="0"/>
              </a:rPr>
              <a:t>     shocks </a:t>
            </a:r>
            <a:r>
              <a:rPr lang="en-US" sz="2400" dirty="0">
                <a:solidFill>
                  <a:prstClr val="black"/>
                </a:solidFill>
                <a:latin typeface="Calibri" pitchFamily="34" charset="0"/>
              </a:rPr>
              <a:t>in the 1990s.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0434" y="2761570"/>
            <a:ext cx="39322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9441297" y="6377078"/>
            <a:ext cx="1563248" cy="246221"/>
          </a:xfrm>
          <a:prstGeom prst="rect">
            <a:avLst/>
          </a:prstGeom>
          <a:noFill/>
        </p:spPr>
        <p:txBody>
          <a:bodyPr wrap="none" rtlCol="0">
            <a:spAutoFit/>
          </a:bodyPr>
          <a:lstStyle/>
          <a:p>
            <a:r>
              <a:rPr lang="en-US" sz="1000" dirty="0" smtClean="0">
                <a:solidFill>
                  <a:schemeClr val="accent6">
                    <a:lumMod val="75000"/>
                  </a:schemeClr>
                </a:solidFill>
                <a:latin typeface="Century Gothic" panose="020B0502020202020204" pitchFamily="34" charset="0"/>
              </a:rPr>
              <a:t>Section 6 | Module 34</a:t>
            </a:r>
            <a:endParaRPr lang="en-US" sz="1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4341143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1090</Words>
  <Application>Microsoft Macintosh PowerPoint</Application>
  <PresentationFormat>Custom</PresentationFormat>
  <Paragraphs>269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AAPS Information Technology Department</cp:lastModifiedBy>
  <cp:revision>19</cp:revision>
  <dcterms:created xsi:type="dcterms:W3CDTF">2015-01-29T01:02:02Z</dcterms:created>
  <dcterms:modified xsi:type="dcterms:W3CDTF">2016-11-29T14:44:34Z</dcterms:modified>
</cp:coreProperties>
</file>