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6" r:id="rId3"/>
    <p:sldId id="265" r:id="rId4"/>
    <p:sldId id="264" r:id="rId5"/>
    <p:sldId id="263" r:id="rId6"/>
    <p:sldId id="262"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59" autoAdjust="0"/>
    <p:restoredTop sz="94660"/>
  </p:normalViewPr>
  <p:slideViewPr>
    <p:cSldViewPr snapToGrid="0">
      <p:cViewPr varScale="1">
        <p:scale>
          <a:sx n="94" d="100"/>
          <a:sy n="94" d="100"/>
        </p:scale>
        <p:origin x="56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56AE4F-E05A-4880-B62A-C2AA411592DC}" type="datetimeFigureOut">
              <a:rPr lang="en-US" smtClean="0"/>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404060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6AE4F-E05A-4880-B62A-C2AA411592DC}" type="datetimeFigureOut">
              <a:rPr lang="en-US" smtClean="0"/>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126156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6AE4F-E05A-4880-B62A-C2AA411592DC}" type="datetimeFigureOut">
              <a:rPr lang="en-US" smtClean="0"/>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238655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6AE4F-E05A-4880-B62A-C2AA411592DC}" type="datetimeFigureOut">
              <a:rPr lang="en-US" smtClean="0"/>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728569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56AE4F-E05A-4880-B62A-C2AA411592DC}" type="datetimeFigureOut">
              <a:rPr lang="en-US" smtClean="0"/>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415172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56AE4F-E05A-4880-B62A-C2AA411592DC}" type="datetimeFigureOut">
              <a:rPr lang="en-US" smtClean="0"/>
              <a:t>3/31/19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66587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56AE4F-E05A-4880-B62A-C2AA411592DC}" type="datetimeFigureOut">
              <a:rPr lang="en-US" smtClean="0"/>
              <a:t>3/31/19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164518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56AE4F-E05A-4880-B62A-C2AA411592DC}" type="datetimeFigureOut">
              <a:rPr lang="en-US" smtClean="0"/>
              <a:t>3/31/19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5915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6AE4F-E05A-4880-B62A-C2AA411592DC}" type="datetimeFigureOut">
              <a:rPr lang="en-US" smtClean="0"/>
              <a:t>3/31/19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264190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56AE4F-E05A-4880-B62A-C2AA411592DC}" type="datetimeFigureOut">
              <a:rPr lang="en-US" smtClean="0"/>
              <a:t>3/31/19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422464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56AE4F-E05A-4880-B62A-C2AA411592DC}" type="datetimeFigureOut">
              <a:rPr lang="en-US" smtClean="0"/>
              <a:t>3/31/19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839342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6AE4F-E05A-4880-B62A-C2AA411592DC}" type="datetimeFigureOut">
              <a:rPr lang="en-US" smtClean="0"/>
              <a:t>3/31/19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102BD-98FF-4B1A-B5A1-A2571AA50CCA}" type="slidenum">
              <a:rPr lang="en-US" smtClean="0"/>
              <a:t>‹#›</a:t>
            </a:fld>
            <a:endParaRPr lang="en-US"/>
          </a:p>
        </p:txBody>
      </p:sp>
    </p:spTree>
    <p:extLst>
      <p:ext uri="{BB962C8B-B14F-4D97-AF65-F5344CB8AC3E}">
        <p14:creationId xmlns:p14="http://schemas.microsoft.com/office/powerpoint/2010/main" val="3818965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
            <a:ext cx="12192000" cy="6868499"/>
          </a:xfrm>
          <a:prstGeom prst="rect">
            <a:avLst/>
          </a:prstGeom>
        </p:spPr>
      </p:pic>
      <p:sp>
        <p:nvSpPr>
          <p:cNvPr id="10" name="Rounded Rectangle 9"/>
          <p:cNvSpPr/>
          <p:nvPr/>
        </p:nvSpPr>
        <p:spPr>
          <a:xfrm>
            <a:off x="314960" y="284480"/>
            <a:ext cx="11572240" cy="633984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2" name="Pentagon 1"/>
          <p:cNvSpPr/>
          <p:nvPr/>
        </p:nvSpPr>
        <p:spPr>
          <a:xfrm>
            <a:off x="10160" y="1076960"/>
            <a:ext cx="4124960" cy="4683760"/>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a:solidFill>
                  <a:schemeClr val="tx1"/>
                </a:solidFill>
                <a:effectLst>
                  <a:outerShdw blurRad="50800" dist="38100" dir="2700000" algn="tl" rotWithShape="0">
                    <a:prstClr val="black">
                      <a:alpha val="40000"/>
                    </a:prstClr>
                  </a:outerShdw>
                </a:effectLst>
                <a:latin typeface="Candara" panose="020E0502030303020204" pitchFamily="34" charset="0"/>
              </a:rPr>
              <a:t>What You Will Learn in this Module</a:t>
            </a:r>
          </a:p>
        </p:txBody>
      </p:sp>
      <p:sp>
        <p:nvSpPr>
          <p:cNvPr id="8" name="TextBox 7"/>
          <p:cNvSpPr txBox="1"/>
          <p:nvPr/>
        </p:nvSpPr>
        <p:spPr>
          <a:xfrm>
            <a:off x="4320396" y="548094"/>
            <a:ext cx="6967891" cy="2172903"/>
          </a:xfrm>
          <a:prstGeom prst="rect">
            <a:avLst/>
          </a:prstGeom>
          <a:noFill/>
        </p:spPr>
        <p:txBody>
          <a:bodyPr wrap="square" rtlCol="0">
            <a:spAutoFit/>
          </a:bodyPr>
          <a:lstStyle/>
          <a:p>
            <a:pPr marL="314325" lvl="0" indent="-314325">
              <a:spcBef>
                <a:spcPct val="20000"/>
              </a:spcBef>
              <a:buFont typeface="Arial" pitchFamily="34" charset="0"/>
              <a:buChar char="•"/>
              <a:tabLst>
                <a:tab pos="1320800" algn="l"/>
              </a:tabLst>
              <a:defRPr/>
            </a:pPr>
            <a:r>
              <a:rPr lang="en-US" sz="2600" dirty="0">
                <a:solidFill>
                  <a:prstClr val="black"/>
                </a:solidFill>
              </a:rPr>
              <a:t>Explain why a dollar today is worth more than a dollar a year from now</a:t>
            </a:r>
          </a:p>
          <a:p>
            <a:pPr marL="314325" lvl="0" indent="-314325">
              <a:spcBef>
                <a:spcPct val="20000"/>
              </a:spcBef>
              <a:buFont typeface="Arial" pitchFamily="34" charset="0"/>
              <a:buChar char="•"/>
              <a:tabLst>
                <a:tab pos="1320800" algn="l"/>
              </a:tabLst>
              <a:defRPr/>
            </a:pPr>
            <a:r>
              <a:rPr lang="en-US" sz="2600" dirty="0">
                <a:solidFill>
                  <a:prstClr val="black"/>
                </a:solidFill>
              </a:rPr>
              <a:t>Use the concept of present value to make decisions about costs and benefits that come in the future</a:t>
            </a:r>
          </a:p>
        </p:txBody>
      </p:sp>
      <p:sp>
        <p:nvSpPr>
          <p:cNvPr id="11" name="TextBox 10"/>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5 | Module 24</a:t>
            </a:r>
          </a:p>
        </p:txBody>
      </p:sp>
      <p:pic>
        <p:nvPicPr>
          <p:cNvPr id="12" name="Picture 1" descr="Krug_AP_2e_Econ_MO2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79885" y="2874409"/>
            <a:ext cx="6698512" cy="334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5217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The Concept of Present Value</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680812" y="1246286"/>
            <a:ext cx="10553463" cy="9922716"/>
          </a:xfrm>
          <a:prstGeom prst="rect">
            <a:avLst/>
          </a:prstGeom>
          <a:noFill/>
        </p:spPr>
        <p:txBody>
          <a:bodyPr wrap="square" rtlCol="0">
            <a:spAutoFit/>
          </a:bodyPr>
          <a:lstStyle/>
          <a:p>
            <a:pPr marL="314325" lvl="0" indent="-219075">
              <a:spcBef>
                <a:spcPct val="20000"/>
              </a:spcBef>
              <a:buClr>
                <a:prstClr val="black"/>
              </a:buClr>
              <a:buFont typeface="Arial" pitchFamily="34" charset="0"/>
              <a:buChar char="•"/>
              <a:defRPr/>
            </a:pPr>
            <a:r>
              <a:rPr lang="en-US" sz="2600" dirty="0">
                <a:solidFill>
                  <a:prstClr val="black"/>
                </a:solidFill>
              </a:rPr>
              <a:t>When someone borrows money for a year, the interest rate is the price, calculated as a percentage of the amount borrowed, charged by the lender.</a:t>
            </a:r>
          </a:p>
          <a:p>
            <a:pPr marL="314325" lvl="0" indent="-219075">
              <a:spcBef>
                <a:spcPct val="20000"/>
              </a:spcBef>
              <a:buClr>
                <a:prstClr val="black"/>
              </a:buClr>
              <a:buFont typeface="Arial" pitchFamily="34" charset="0"/>
              <a:buChar char="•"/>
              <a:defRPr/>
            </a:pPr>
            <a:endParaRPr lang="en-US" dirty="0">
              <a:solidFill>
                <a:prstClr val="black"/>
              </a:solidFill>
            </a:endParaRPr>
          </a:p>
          <a:p>
            <a:pPr marL="314325" lvl="0" indent="-219075">
              <a:spcBef>
                <a:spcPct val="20000"/>
              </a:spcBef>
              <a:buClr>
                <a:prstClr val="black"/>
              </a:buClr>
              <a:buFont typeface="Arial" pitchFamily="34" charset="0"/>
              <a:buChar char="•"/>
              <a:defRPr/>
            </a:pPr>
            <a:r>
              <a:rPr lang="en-US" sz="2600" dirty="0">
                <a:solidFill>
                  <a:prstClr val="black"/>
                </a:solidFill>
              </a:rPr>
              <a:t>The interest rate can be used to compare the value of a dollar realized today with the value of a dollar realized later, because it correctly measures the cost of delaying a dollar of benefit (and the benefit of delaying a dollar of cost).</a:t>
            </a:r>
          </a:p>
          <a:p>
            <a:pPr marL="314325" lvl="0" indent="-219075">
              <a:spcBef>
                <a:spcPct val="20000"/>
              </a:spcBef>
              <a:buClr>
                <a:prstClr val="black"/>
              </a:buClr>
              <a:buFont typeface="Arial" pitchFamily="34" charset="0"/>
              <a:buChar char="•"/>
              <a:defRPr/>
            </a:pPr>
            <a:endParaRPr lang="en-US" dirty="0">
              <a:solidFill>
                <a:prstClr val="black"/>
              </a:solidFill>
            </a:endParaRPr>
          </a:p>
          <a:p>
            <a:pPr marL="314325" lvl="0" indent="-219075">
              <a:spcBef>
                <a:spcPct val="20000"/>
              </a:spcBef>
              <a:buClr>
                <a:prstClr val="black"/>
              </a:buClr>
              <a:buFont typeface="Arial" pitchFamily="34" charset="0"/>
              <a:buChar char="•"/>
              <a:defRPr/>
            </a:pPr>
            <a:r>
              <a:rPr lang="en-US" sz="2600" dirty="0">
                <a:solidFill>
                  <a:prstClr val="black"/>
                </a:solidFill>
              </a:rPr>
              <a:t>The </a:t>
            </a:r>
            <a:r>
              <a:rPr lang="en-US" sz="2600" b="1" dirty="0">
                <a:solidFill>
                  <a:prstClr val="black"/>
                </a:solidFill>
              </a:rPr>
              <a:t>present value </a:t>
            </a:r>
            <a:r>
              <a:rPr lang="en-US" sz="2600" dirty="0">
                <a:solidFill>
                  <a:prstClr val="black"/>
                </a:solidFill>
              </a:rPr>
              <a:t>of $1 realized one year from now is equal to $1/(1 + </a:t>
            </a:r>
            <a:r>
              <a:rPr lang="en-US" sz="2600" i="1" dirty="0">
                <a:solidFill>
                  <a:prstClr val="black"/>
                </a:solidFill>
              </a:rPr>
              <a:t>r</a:t>
            </a:r>
            <a:r>
              <a:rPr lang="en-US" sz="2600" dirty="0">
                <a:solidFill>
                  <a:prstClr val="black"/>
                </a:solidFill>
              </a:rPr>
              <a:t>): the amount of money you must lend out today in order to have $1 in one year. It is the value to you today of $1 realized one year from now.</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5 | Module 24</a:t>
            </a:r>
          </a:p>
        </p:txBody>
      </p:sp>
    </p:spTree>
    <p:extLst>
      <p:ext uri="{BB962C8B-B14F-4D97-AF65-F5344CB8AC3E}">
        <p14:creationId xmlns:p14="http://schemas.microsoft.com/office/powerpoint/2010/main" val="89066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Present Value</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478972" y="1197198"/>
            <a:ext cx="10553463" cy="10359759"/>
          </a:xfrm>
          <a:prstGeom prst="rect">
            <a:avLst/>
          </a:prstGeom>
          <a:noFill/>
        </p:spPr>
        <p:txBody>
          <a:bodyPr wrap="square" rtlCol="0">
            <a:spAutoFit/>
          </a:bodyPr>
          <a:lstStyle/>
          <a:p>
            <a:pPr marL="314325" lvl="0" indent="-219075">
              <a:spcBef>
                <a:spcPct val="20000"/>
              </a:spcBef>
              <a:buClr>
                <a:prstClr val="black"/>
              </a:buClr>
              <a:buFont typeface="Arial" pitchFamily="34" charset="0"/>
              <a:buChar char="•"/>
              <a:defRPr/>
            </a:pPr>
            <a:r>
              <a:rPr lang="en-US" sz="2600" dirty="0">
                <a:solidFill>
                  <a:prstClr val="black"/>
                </a:solidFill>
              </a:rPr>
              <a:t>Let’s call </a:t>
            </a:r>
            <a:r>
              <a:rPr lang="en-US" sz="2600" b="1" dirty="0">
                <a:solidFill>
                  <a:prstClr val="black"/>
                </a:solidFill>
              </a:rPr>
              <a:t>$</a:t>
            </a:r>
            <a:r>
              <a:rPr lang="en-US" sz="2600" b="1" i="1" dirty="0">
                <a:solidFill>
                  <a:prstClr val="black"/>
                </a:solidFill>
              </a:rPr>
              <a:t>X </a:t>
            </a:r>
            <a:r>
              <a:rPr lang="en-US" sz="2600" dirty="0">
                <a:solidFill>
                  <a:prstClr val="black"/>
                </a:solidFill>
              </a:rPr>
              <a:t>the amount of money you need to lend today, at an interest rate of</a:t>
            </a:r>
            <a:r>
              <a:rPr lang="en-US" sz="2600" b="1" dirty="0">
                <a:solidFill>
                  <a:prstClr val="black"/>
                </a:solidFill>
              </a:rPr>
              <a:t> </a:t>
            </a:r>
            <a:r>
              <a:rPr lang="en-US" sz="2600" b="1" i="1" dirty="0">
                <a:solidFill>
                  <a:prstClr val="black"/>
                </a:solidFill>
              </a:rPr>
              <a:t>r </a:t>
            </a:r>
            <a:r>
              <a:rPr lang="en-US" sz="2600" dirty="0">
                <a:solidFill>
                  <a:prstClr val="black"/>
                </a:solidFill>
              </a:rPr>
              <a:t>in order to have </a:t>
            </a:r>
            <a:r>
              <a:rPr lang="en-US" sz="2600" b="1" dirty="0">
                <a:solidFill>
                  <a:prstClr val="black"/>
                </a:solidFill>
              </a:rPr>
              <a:t>$1</a:t>
            </a:r>
            <a:r>
              <a:rPr lang="en-US" sz="2600" dirty="0">
                <a:solidFill>
                  <a:prstClr val="black"/>
                </a:solidFill>
              </a:rPr>
              <a:t> in </a:t>
            </a:r>
            <a:r>
              <a:rPr lang="en-US" sz="2600" b="1" dirty="0">
                <a:solidFill>
                  <a:prstClr val="black"/>
                </a:solidFill>
              </a:rPr>
              <a:t>two years</a:t>
            </a:r>
            <a:r>
              <a:rPr lang="en-US" sz="2600" dirty="0">
                <a:solidFill>
                  <a:prstClr val="black"/>
                </a:solidFill>
              </a:rPr>
              <a:t>. </a:t>
            </a:r>
          </a:p>
          <a:p>
            <a:pPr marL="314325" lvl="0" indent="-219075">
              <a:spcBef>
                <a:spcPct val="20000"/>
              </a:spcBef>
              <a:buClr>
                <a:prstClr val="black"/>
              </a:buClr>
              <a:buFont typeface="Arial" pitchFamily="34" charset="0"/>
              <a:buChar char="•"/>
              <a:defRPr/>
            </a:pPr>
            <a:endParaRPr lang="en-US" sz="2600" dirty="0">
              <a:solidFill>
                <a:prstClr val="black"/>
              </a:solidFill>
            </a:endParaRPr>
          </a:p>
          <a:p>
            <a:pPr marL="314325" lvl="0" indent="-219075">
              <a:spcBef>
                <a:spcPct val="20000"/>
              </a:spcBef>
              <a:buClr>
                <a:prstClr val="black"/>
              </a:buClr>
              <a:buFont typeface="Arial" pitchFamily="34" charset="0"/>
              <a:buChar char="•"/>
              <a:defRPr/>
            </a:pPr>
            <a:r>
              <a:rPr lang="en-US" sz="2600" dirty="0">
                <a:solidFill>
                  <a:prstClr val="black"/>
                </a:solidFill>
              </a:rPr>
              <a:t>So if you lend $</a:t>
            </a:r>
            <a:r>
              <a:rPr lang="en-US" sz="2600" i="1" dirty="0">
                <a:solidFill>
                  <a:prstClr val="black"/>
                </a:solidFill>
              </a:rPr>
              <a:t>X </a:t>
            </a:r>
            <a:r>
              <a:rPr lang="en-US" sz="2600" dirty="0">
                <a:solidFill>
                  <a:prstClr val="black"/>
                </a:solidFill>
              </a:rPr>
              <a:t>today, you will receive $X(1 + </a:t>
            </a:r>
            <a:r>
              <a:rPr lang="en-US" sz="2600" i="1" dirty="0">
                <a:solidFill>
                  <a:prstClr val="black"/>
                </a:solidFill>
              </a:rPr>
              <a:t>r</a:t>
            </a:r>
            <a:r>
              <a:rPr lang="en-US" sz="2600" dirty="0">
                <a:solidFill>
                  <a:prstClr val="black"/>
                </a:solidFill>
              </a:rPr>
              <a:t>) in one year. </a:t>
            </a:r>
          </a:p>
          <a:p>
            <a:pPr marL="314325" lvl="0" indent="-219075">
              <a:spcBef>
                <a:spcPct val="20000"/>
              </a:spcBef>
              <a:buClr>
                <a:prstClr val="black"/>
              </a:buClr>
              <a:buFont typeface="Arial" pitchFamily="34" charset="0"/>
              <a:buChar char="•"/>
              <a:defRPr/>
            </a:pPr>
            <a:endParaRPr lang="en-US" sz="2600" dirty="0">
              <a:solidFill>
                <a:prstClr val="black"/>
              </a:solidFill>
            </a:endParaRPr>
          </a:p>
          <a:p>
            <a:pPr marL="314325" lvl="0" indent="-219075">
              <a:spcBef>
                <a:spcPct val="20000"/>
              </a:spcBef>
              <a:buClr>
                <a:prstClr val="black"/>
              </a:buClr>
              <a:buFont typeface="Arial" pitchFamily="34" charset="0"/>
              <a:buChar char="•"/>
              <a:defRPr/>
            </a:pPr>
            <a:r>
              <a:rPr lang="en-US" sz="2600" dirty="0">
                <a:solidFill>
                  <a:prstClr val="black"/>
                </a:solidFill>
              </a:rPr>
              <a:t>And if you </a:t>
            </a:r>
            <a:r>
              <a:rPr lang="en-US" sz="2600" i="1" dirty="0">
                <a:solidFill>
                  <a:prstClr val="black"/>
                </a:solidFill>
              </a:rPr>
              <a:t>re-lend </a:t>
            </a:r>
            <a:r>
              <a:rPr lang="en-US" sz="2600" dirty="0">
                <a:solidFill>
                  <a:prstClr val="black"/>
                </a:solidFill>
              </a:rPr>
              <a:t>that sum for yet another year, you will receive $</a:t>
            </a:r>
            <a:r>
              <a:rPr lang="en-US" sz="2600" i="1" dirty="0">
                <a:solidFill>
                  <a:prstClr val="black"/>
                </a:solidFill>
              </a:rPr>
              <a:t>X </a:t>
            </a:r>
            <a:r>
              <a:rPr lang="en-US" sz="2600" dirty="0">
                <a:solidFill>
                  <a:prstClr val="black"/>
                </a:solidFill>
              </a:rPr>
              <a:t>× (1 + </a:t>
            </a:r>
            <a:r>
              <a:rPr lang="en-US" sz="2600" i="1" dirty="0">
                <a:solidFill>
                  <a:prstClr val="black"/>
                </a:solidFill>
              </a:rPr>
              <a:t>r</a:t>
            </a:r>
            <a:r>
              <a:rPr lang="en-US" sz="2600" dirty="0">
                <a:solidFill>
                  <a:prstClr val="black"/>
                </a:solidFill>
              </a:rPr>
              <a:t>) × (1 + </a:t>
            </a:r>
            <a:r>
              <a:rPr lang="en-US" sz="2600" i="1" dirty="0">
                <a:solidFill>
                  <a:prstClr val="black"/>
                </a:solidFill>
              </a:rPr>
              <a:t>r</a:t>
            </a:r>
            <a:r>
              <a:rPr lang="en-US" sz="2600" dirty="0">
                <a:solidFill>
                  <a:prstClr val="black"/>
                </a:solidFill>
              </a:rPr>
              <a:t>) = $</a:t>
            </a:r>
            <a:r>
              <a:rPr lang="en-US" sz="2600" i="1" dirty="0">
                <a:solidFill>
                  <a:prstClr val="black"/>
                </a:solidFill>
              </a:rPr>
              <a:t>X </a:t>
            </a:r>
            <a:r>
              <a:rPr lang="en-US" sz="2600" dirty="0">
                <a:solidFill>
                  <a:prstClr val="black"/>
                </a:solidFill>
              </a:rPr>
              <a:t>× (1 + </a:t>
            </a:r>
            <a:r>
              <a:rPr lang="en-US" sz="2600" i="1" dirty="0">
                <a:solidFill>
                  <a:prstClr val="black"/>
                </a:solidFill>
              </a:rPr>
              <a:t>r</a:t>
            </a:r>
            <a:r>
              <a:rPr lang="en-US" sz="2600" dirty="0">
                <a:solidFill>
                  <a:prstClr val="black"/>
                </a:solidFill>
              </a:rPr>
              <a:t>)</a:t>
            </a:r>
            <a:r>
              <a:rPr lang="en-US" sz="2600" baseline="30000" dirty="0">
                <a:solidFill>
                  <a:prstClr val="black"/>
                </a:solidFill>
              </a:rPr>
              <a:t>2</a:t>
            </a:r>
            <a:r>
              <a:rPr lang="en-US" sz="2600" dirty="0">
                <a:solidFill>
                  <a:prstClr val="black"/>
                </a:solidFill>
              </a:rPr>
              <a:t> at the end of the second year. </a:t>
            </a:r>
          </a:p>
          <a:p>
            <a:pPr marL="314325" lvl="0" indent="-219075">
              <a:spcBef>
                <a:spcPct val="20000"/>
              </a:spcBef>
              <a:buClr>
                <a:prstClr val="black"/>
              </a:buClr>
              <a:buFont typeface="Arial" pitchFamily="34" charset="0"/>
              <a:buChar char="•"/>
              <a:defRPr/>
            </a:pPr>
            <a:endParaRPr lang="en-US" sz="2600" dirty="0">
              <a:solidFill>
                <a:prstClr val="black"/>
              </a:solidFill>
            </a:endParaRPr>
          </a:p>
          <a:p>
            <a:pPr marL="314325" lvl="0" indent="-219075">
              <a:spcBef>
                <a:spcPct val="20000"/>
              </a:spcBef>
              <a:buClr>
                <a:prstClr val="black"/>
              </a:buClr>
              <a:buFont typeface="Arial" pitchFamily="34" charset="0"/>
              <a:buChar char="•"/>
              <a:defRPr/>
            </a:pPr>
            <a:r>
              <a:rPr lang="en-US" sz="2600" dirty="0">
                <a:solidFill>
                  <a:prstClr val="black"/>
                </a:solidFill>
              </a:rPr>
              <a:t>At the end of two years, $</a:t>
            </a:r>
            <a:r>
              <a:rPr lang="en-US" sz="2600" i="1" dirty="0">
                <a:solidFill>
                  <a:prstClr val="black"/>
                </a:solidFill>
              </a:rPr>
              <a:t>X </a:t>
            </a:r>
            <a:r>
              <a:rPr lang="en-US" sz="2600" dirty="0">
                <a:solidFill>
                  <a:prstClr val="black"/>
                </a:solidFill>
              </a:rPr>
              <a:t>will be worth $</a:t>
            </a:r>
            <a:r>
              <a:rPr lang="en-US" sz="2600" i="1" dirty="0">
                <a:solidFill>
                  <a:prstClr val="black"/>
                </a:solidFill>
              </a:rPr>
              <a:t>X </a:t>
            </a:r>
            <a:r>
              <a:rPr lang="en-US" sz="2600" dirty="0">
                <a:solidFill>
                  <a:prstClr val="black"/>
                </a:solidFill>
              </a:rPr>
              <a:t>× (1 + </a:t>
            </a:r>
            <a:r>
              <a:rPr lang="en-US" sz="2600" i="1" dirty="0">
                <a:solidFill>
                  <a:prstClr val="black"/>
                </a:solidFill>
              </a:rPr>
              <a:t>r</a:t>
            </a:r>
            <a:r>
              <a:rPr lang="en-US" sz="2600" dirty="0">
                <a:solidFill>
                  <a:prstClr val="black"/>
                </a:solidFill>
              </a:rPr>
              <a:t>)</a:t>
            </a:r>
            <a:r>
              <a:rPr lang="en-US" sz="2600" baseline="30000" dirty="0">
                <a:solidFill>
                  <a:prstClr val="black"/>
                </a:solidFill>
              </a:rPr>
              <a:t>2</a:t>
            </a:r>
            <a:r>
              <a:rPr lang="en-US" sz="2600" dirty="0">
                <a:solidFill>
                  <a:prstClr val="black"/>
                </a:solidFill>
              </a:rPr>
              <a:t>;</a:t>
            </a:r>
          </a:p>
          <a:p>
            <a:pPr marL="314325" lvl="0" indent="-219075">
              <a:spcBef>
                <a:spcPct val="20000"/>
              </a:spcBef>
              <a:buClr>
                <a:prstClr val="black"/>
              </a:buClr>
              <a:buFont typeface="Arial" pitchFamily="34" charset="0"/>
              <a:buChar char="•"/>
              <a:defRPr/>
            </a:pPr>
            <a:endParaRPr lang="en-US" sz="2600" dirty="0">
              <a:solidFill>
                <a:prstClr val="black"/>
              </a:solidFill>
            </a:endParaRPr>
          </a:p>
          <a:p>
            <a:pPr marL="314325" lvl="0" indent="-219075">
              <a:spcBef>
                <a:spcPct val="20000"/>
              </a:spcBef>
              <a:buClr>
                <a:prstClr val="black"/>
              </a:buClr>
              <a:buFont typeface="Arial" pitchFamily="34" charset="0"/>
              <a:buChar char="•"/>
              <a:defRPr/>
            </a:pPr>
            <a:r>
              <a:rPr lang="en-US" sz="2600" dirty="0">
                <a:solidFill>
                  <a:prstClr val="black"/>
                </a:solidFill>
              </a:rPr>
              <a:t>If </a:t>
            </a:r>
            <a:r>
              <a:rPr lang="en-US" sz="2600" i="1" dirty="0">
                <a:solidFill>
                  <a:prstClr val="black"/>
                </a:solidFill>
              </a:rPr>
              <a:t>r </a:t>
            </a:r>
            <a:r>
              <a:rPr lang="en-US" sz="2600" dirty="0">
                <a:solidFill>
                  <a:prstClr val="black"/>
                </a:solidFill>
              </a:rPr>
              <a:t>= 0.10, then this becomes $</a:t>
            </a:r>
            <a:r>
              <a:rPr lang="en-US" sz="2600" i="1" dirty="0">
                <a:solidFill>
                  <a:prstClr val="black"/>
                </a:solidFill>
              </a:rPr>
              <a:t>X </a:t>
            </a:r>
            <a:r>
              <a:rPr lang="en-US" sz="2600" dirty="0">
                <a:solidFill>
                  <a:prstClr val="black"/>
                </a:solidFill>
              </a:rPr>
              <a:t>× (1.10)</a:t>
            </a:r>
            <a:r>
              <a:rPr lang="en-US" sz="2600" baseline="30000" dirty="0">
                <a:solidFill>
                  <a:prstClr val="black"/>
                </a:solidFill>
              </a:rPr>
              <a:t>2</a:t>
            </a:r>
            <a:r>
              <a:rPr lang="en-US" sz="2600" dirty="0">
                <a:solidFill>
                  <a:prstClr val="black"/>
                </a:solidFill>
              </a:rPr>
              <a:t> = $</a:t>
            </a:r>
            <a:r>
              <a:rPr lang="en-US" sz="2600" i="1" dirty="0">
                <a:solidFill>
                  <a:prstClr val="black"/>
                </a:solidFill>
              </a:rPr>
              <a:t>X </a:t>
            </a:r>
            <a:r>
              <a:rPr lang="en-US" sz="2600" dirty="0">
                <a:solidFill>
                  <a:prstClr val="black"/>
                </a:solidFill>
              </a:rPr>
              <a:t>× (1.21).</a:t>
            </a:r>
          </a:p>
          <a:p>
            <a:pPr marL="295275" lvl="0" indent="-214313">
              <a:spcBef>
                <a:spcPct val="20000"/>
              </a:spcBef>
              <a:buFont typeface="Arial" pitchFamily="34" charset="0"/>
              <a:buChar char="•"/>
              <a:defRPr/>
            </a:pPr>
            <a:endParaRPr lang="en-US" sz="2800" dirty="0">
              <a:solidFill>
                <a:prstClr val="black"/>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5 | Module 24</a:t>
            </a:r>
          </a:p>
        </p:txBody>
      </p:sp>
      <p:pic>
        <p:nvPicPr>
          <p:cNvPr id="13" name="Picture 2" descr="Krug_AP_2e_Econ_24UN0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3946" y="4145874"/>
            <a:ext cx="1583657" cy="196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066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Present Value</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1007274" y="1690688"/>
            <a:ext cx="10553463" cy="4031873"/>
          </a:xfrm>
          <a:prstGeom prst="rect">
            <a:avLst/>
          </a:prstGeom>
          <a:noFill/>
        </p:spPr>
        <p:txBody>
          <a:bodyPr wrap="square" rtlCol="0">
            <a:spAutoFit/>
          </a:bodyPr>
          <a:lstStyle/>
          <a:p>
            <a:pPr marL="314325" lvl="0" indent="-219075">
              <a:spcBef>
                <a:spcPct val="20000"/>
              </a:spcBef>
              <a:buClr>
                <a:prstClr val="black"/>
              </a:buClr>
              <a:buFont typeface="Arial" pitchFamily="34" charset="0"/>
              <a:buChar char="•"/>
              <a:defRPr/>
            </a:pPr>
            <a:r>
              <a:rPr lang="en-US" sz="2600" b="1" i="1" dirty="0">
                <a:solidFill>
                  <a:prstClr val="black"/>
                </a:solidFill>
              </a:rPr>
              <a:t>What is $1 realized two years in the future worth today?</a:t>
            </a:r>
            <a:r>
              <a:rPr lang="en-US" sz="2600" dirty="0">
                <a:solidFill>
                  <a:prstClr val="black"/>
                </a:solidFill>
              </a:rPr>
              <a:t> </a:t>
            </a:r>
            <a:endParaRPr lang="en-US" sz="800" dirty="0">
              <a:solidFill>
                <a:prstClr val="black"/>
              </a:solidFill>
            </a:endParaRPr>
          </a:p>
          <a:p>
            <a:pPr marL="314325" lvl="0" indent="-219075">
              <a:spcBef>
                <a:spcPct val="20000"/>
              </a:spcBef>
              <a:buClr>
                <a:prstClr val="black"/>
              </a:buClr>
              <a:defRPr/>
            </a:pPr>
            <a:endParaRPr lang="en-US" sz="700" dirty="0">
              <a:solidFill>
                <a:prstClr val="black"/>
              </a:solidFill>
            </a:endParaRPr>
          </a:p>
          <a:p>
            <a:pPr marL="314325" lvl="0" indent="-219075">
              <a:spcBef>
                <a:spcPct val="20000"/>
              </a:spcBef>
              <a:buClr>
                <a:prstClr val="black"/>
              </a:buClr>
              <a:buFont typeface="Arial" pitchFamily="34" charset="0"/>
              <a:buChar char="•"/>
              <a:defRPr/>
            </a:pPr>
            <a:r>
              <a:rPr lang="en-US" sz="2600" dirty="0">
                <a:solidFill>
                  <a:prstClr val="black"/>
                </a:solidFill>
              </a:rPr>
              <a:t>In order for the amount lent today, $X, to be worth $1 two years from now, it must satisfy this formula:</a:t>
            </a:r>
          </a:p>
          <a:p>
            <a:pPr marL="314325" lvl="0" indent="-219075">
              <a:spcBef>
                <a:spcPct val="20000"/>
              </a:spcBef>
              <a:buClr>
                <a:prstClr val="black"/>
              </a:buClr>
              <a:buFont typeface="Arial" pitchFamily="34" charset="0"/>
              <a:buChar char="•"/>
              <a:defRPr/>
            </a:pPr>
            <a:endParaRPr lang="en-US" dirty="0">
              <a:solidFill>
                <a:prstClr val="black"/>
              </a:solidFill>
            </a:endParaRPr>
          </a:p>
          <a:p>
            <a:pPr marL="314325" lvl="0" indent="-219075" algn="ctr">
              <a:spcBef>
                <a:spcPct val="20000"/>
              </a:spcBef>
              <a:buClr>
                <a:prstClr val="black"/>
              </a:buClr>
              <a:defRPr/>
            </a:pPr>
            <a:r>
              <a:rPr lang="en-US" sz="2600" b="1" dirty="0">
                <a:solidFill>
                  <a:prstClr val="black"/>
                </a:solidFill>
              </a:rPr>
              <a:t>$</a:t>
            </a:r>
            <a:r>
              <a:rPr lang="en-US" sz="2600" b="1" i="1" dirty="0">
                <a:solidFill>
                  <a:prstClr val="black"/>
                </a:solidFill>
              </a:rPr>
              <a:t>X </a:t>
            </a:r>
            <a:r>
              <a:rPr lang="en-US" sz="2600" b="1" dirty="0">
                <a:solidFill>
                  <a:prstClr val="black"/>
                </a:solidFill>
              </a:rPr>
              <a:t>× (1 + </a:t>
            </a:r>
            <a:r>
              <a:rPr lang="en-US" sz="2600" b="1" i="1" dirty="0">
                <a:solidFill>
                  <a:prstClr val="black"/>
                </a:solidFill>
              </a:rPr>
              <a:t>r</a:t>
            </a:r>
            <a:r>
              <a:rPr lang="en-US" sz="2600" b="1" dirty="0">
                <a:solidFill>
                  <a:prstClr val="black"/>
                </a:solidFill>
              </a:rPr>
              <a:t>)</a:t>
            </a:r>
            <a:r>
              <a:rPr lang="en-US" sz="2600" b="1" baseline="30000" dirty="0">
                <a:solidFill>
                  <a:prstClr val="black"/>
                </a:solidFill>
              </a:rPr>
              <a:t>2</a:t>
            </a:r>
            <a:r>
              <a:rPr lang="en-US" sz="2600" b="1" dirty="0">
                <a:solidFill>
                  <a:prstClr val="black"/>
                </a:solidFill>
              </a:rPr>
              <a:t> = $1</a:t>
            </a:r>
          </a:p>
          <a:p>
            <a:pPr marL="314325" lvl="0" indent="-219075">
              <a:spcBef>
                <a:spcPct val="20000"/>
              </a:spcBef>
              <a:buClr>
                <a:prstClr val="black"/>
              </a:buClr>
              <a:buFont typeface="Arial" pitchFamily="34" charset="0"/>
              <a:buChar char="•"/>
              <a:defRPr/>
            </a:pPr>
            <a:endParaRPr lang="en-US" dirty="0">
              <a:solidFill>
                <a:prstClr val="black"/>
              </a:solidFill>
            </a:endParaRPr>
          </a:p>
          <a:p>
            <a:pPr marL="314325" lvl="0" indent="-219075">
              <a:spcBef>
                <a:spcPct val="20000"/>
              </a:spcBef>
              <a:buClr>
                <a:prstClr val="black"/>
              </a:buClr>
              <a:buFont typeface="Arial" pitchFamily="34" charset="0"/>
              <a:buChar char="•"/>
              <a:defRPr/>
            </a:pPr>
            <a:r>
              <a:rPr lang="en-US" sz="2600" dirty="0">
                <a:solidFill>
                  <a:prstClr val="black"/>
                </a:solidFill>
              </a:rPr>
              <a:t>If </a:t>
            </a:r>
            <a:r>
              <a:rPr lang="en-US" sz="2600" i="1" dirty="0">
                <a:solidFill>
                  <a:prstClr val="black"/>
                </a:solidFill>
              </a:rPr>
              <a:t>r </a:t>
            </a:r>
            <a:r>
              <a:rPr lang="en-US" sz="2600" dirty="0">
                <a:solidFill>
                  <a:prstClr val="black"/>
                </a:solidFill>
              </a:rPr>
              <a:t>= 0.10, $</a:t>
            </a:r>
            <a:r>
              <a:rPr lang="en-US" sz="2600" i="1" dirty="0">
                <a:solidFill>
                  <a:prstClr val="black"/>
                </a:solidFill>
              </a:rPr>
              <a:t>X </a:t>
            </a:r>
            <a:r>
              <a:rPr lang="en-US" sz="2600" dirty="0">
                <a:solidFill>
                  <a:prstClr val="black"/>
                </a:solidFill>
              </a:rPr>
              <a:t>= $1/(1 + </a:t>
            </a:r>
            <a:r>
              <a:rPr lang="en-US" sz="2600" i="1" dirty="0">
                <a:solidFill>
                  <a:prstClr val="black"/>
                </a:solidFill>
              </a:rPr>
              <a:t>r</a:t>
            </a:r>
            <a:r>
              <a:rPr lang="en-US" sz="2600" dirty="0">
                <a:solidFill>
                  <a:prstClr val="black"/>
                </a:solidFill>
              </a:rPr>
              <a:t>)</a:t>
            </a:r>
            <a:r>
              <a:rPr lang="en-US" sz="2600" baseline="30000" dirty="0">
                <a:solidFill>
                  <a:prstClr val="black"/>
                </a:solidFill>
              </a:rPr>
              <a:t>2</a:t>
            </a:r>
            <a:r>
              <a:rPr lang="en-US" sz="2600" dirty="0">
                <a:solidFill>
                  <a:prstClr val="black"/>
                </a:solidFill>
              </a:rPr>
              <a:t> = $1/1.21 = $0.83</a:t>
            </a:r>
          </a:p>
          <a:p>
            <a:pPr marL="314325" lvl="0" indent="-219075">
              <a:spcBef>
                <a:spcPct val="20000"/>
              </a:spcBef>
              <a:buClr>
                <a:prstClr val="black"/>
              </a:buClr>
              <a:buFont typeface="Arial" pitchFamily="34" charset="0"/>
              <a:buChar char="•"/>
              <a:defRPr/>
            </a:pPr>
            <a:endParaRPr lang="en-US" sz="800" dirty="0">
              <a:solidFill>
                <a:prstClr val="black"/>
              </a:solidFill>
            </a:endParaRPr>
          </a:p>
          <a:p>
            <a:pPr marL="314325" lvl="0" indent="-219075">
              <a:spcBef>
                <a:spcPct val="20000"/>
              </a:spcBef>
              <a:buClr>
                <a:prstClr val="black"/>
              </a:buClr>
              <a:buFont typeface="Arial" pitchFamily="34" charset="0"/>
              <a:buChar char="•"/>
              <a:defRPr/>
            </a:pPr>
            <a:r>
              <a:rPr lang="en-US" sz="2600" dirty="0">
                <a:solidFill>
                  <a:prstClr val="black"/>
                </a:solidFill>
              </a:rPr>
              <a:t>The present value formula is equal to  </a:t>
            </a:r>
            <a:r>
              <a:rPr lang="en-US" sz="2600" b="1" dirty="0">
                <a:solidFill>
                  <a:prstClr val="black"/>
                </a:solidFill>
              </a:rPr>
              <a:t>$1/(1 + r)</a:t>
            </a:r>
            <a:r>
              <a:rPr lang="en-US" sz="2600" b="1" baseline="30000" dirty="0">
                <a:solidFill>
                  <a:prstClr val="black"/>
                </a:solidFill>
              </a:rPr>
              <a:t>N</a:t>
            </a:r>
          </a:p>
          <a:p>
            <a:endParaRPr lang="en-US" dirty="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5 | Module 24</a:t>
            </a:r>
          </a:p>
        </p:txBody>
      </p:sp>
    </p:spTree>
    <p:extLst>
      <p:ext uri="{BB962C8B-B14F-4D97-AF65-F5344CB8AC3E}">
        <p14:creationId xmlns:p14="http://schemas.microsoft.com/office/powerpoint/2010/main" val="89066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Present Value</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696042" y="1027906"/>
            <a:ext cx="7548788" cy="5349157"/>
          </a:xfrm>
          <a:prstGeom prst="rect">
            <a:avLst/>
          </a:prstGeom>
          <a:noFill/>
        </p:spPr>
        <p:txBody>
          <a:bodyPr wrap="square" rtlCol="0">
            <a:spAutoFit/>
          </a:bodyPr>
          <a:lstStyle/>
          <a:p>
            <a:pPr marL="79375" lvl="0" fontAlgn="base">
              <a:spcBef>
                <a:spcPct val="20000"/>
              </a:spcBef>
              <a:spcAft>
                <a:spcPct val="0"/>
              </a:spcAft>
            </a:pPr>
            <a:r>
              <a:rPr lang="en-US" sz="2800" dirty="0">
                <a:solidFill>
                  <a:prstClr val="black"/>
                </a:solidFill>
              </a:rPr>
              <a:t>Another example:</a:t>
            </a:r>
          </a:p>
          <a:p>
            <a:pPr marL="79375" lvl="0" fontAlgn="base">
              <a:spcBef>
                <a:spcPct val="20000"/>
              </a:spcBef>
              <a:spcAft>
                <a:spcPct val="0"/>
              </a:spcAft>
            </a:pPr>
            <a:r>
              <a:rPr lang="en-US" sz="2800" dirty="0">
                <a:solidFill>
                  <a:prstClr val="black"/>
                </a:solidFill>
              </a:rPr>
              <a:t>The process of finding present values is called discounting and the interest rate is called the discount rate.  </a:t>
            </a:r>
          </a:p>
          <a:p>
            <a:pPr marL="79375" lvl="0" fontAlgn="base">
              <a:spcBef>
                <a:spcPct val="20000"/>
              </a:spcBef>
              <a:spcAft>
                <a:spcPct val="0"/>
              </a:spcAft>
            </a:pPr>
            <a:endParaRPr lang="en-US" sz="2800" dirty="0">
              <a:solidFill>
                <a:prstClr val="black"/>
              </a:solidFill>
            </a:endParaRPr>
          </a:p>
          <a:p>
            <a:pPr marL="79375" lvl="0" fontAlgn="base">
              <a:spcBef>
                <a:spcPct val="20000"/>
              </a:spcBef>
              <a:spcAft>
                <a:spcPct val="0"/>
              </a:spcAft>
            </a:pPr>
            <a:r>
              <a:rPr lang="en-US" sz="2800" dirty="0">
                <a:solidFill>
                  <a:prstClr val="black"/>
                </a:solidFill>
              </a:rPr>
              <a:t>EXAMPLE:  </a:t>
            </a:r>
          </a:p>
          <a:p>
            <a:pPr marL="79375" lvl="0" fontAlgn="base">
              <a:spcBef>
                <a:spcPct val="20000"/>
              </a:spcBef>
              <a:spcAft>
                <a:spcPct val="0"/>
              </a:spcAft>
            </a:pPr>
            <a:r>
              <a:rPr lang="en-US" sz="2800" dirty="0">
                <a:solidFill>
                  <a:prstClr val="black"/>
                </a:solidFill>
              </a:rPr>
              <a:t>$100 received one year from now is $90.91(present value)=$100/(1 + 0.10)</a:t>
            </a:r>
          </a:p>
          <a:p>
            <a:pPr marL="79375" lvl="0" fontAlgn="base">
              <a:spcBef>
                <a:spcPct val="20000"/>
              </a:spcBef>
              <a:spcAft>
                <a:spcPct val="0"/>
              </a:spcAft>
            </a:pPr>
            <a:endParaRPr lang="en-US" sz="2800" dirty="0">
              <a:solidFill>
                <a:prstClr val="black"/>
              </a:solidFill>
            </a:endParaRPr>
          </a:p>
          <a:p>
            <a:pPr marL="79375" lvl="0" fontAlgn="base">
              <a:spcBef>
                <a:spcPct val="20000"/>
              </a:spcBef>
              <a:spcAft>
                <a:spcPct val="0"/>
              </a:spcAft>
            </a:pPr>
            <a:r>
              <a:rPr lang="en-US" sz="2800" dirty="0">
                <a:solidFill>
                  <a:prstClr val="black"/>
                </a:solidFill>
              </a:rPr>
              <a:t>$100 received two years from now is $82.64=$100/(1+.10)</a:t>
            </a:r>
            <a:r>
              <a:rPr lang="en-US" sz="2800" baseline="30000" dirty="0">
                <a:solidFill>
                  <a:prstClr val="black"/>
                </a:solidFill>
              </a:rPr>
              <a:t>2</a:t>
            </a:r>
            <a:endParaRPr lang="en-US" sz="2800" dirty="0">
              <a:solidFill>
                <a:prstClr val="black"/>
              </a:solidFill>
            </a:endParaRPr>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5 | Module 24</a:t>
            </a:r>
          </a:p>
        </p:txBody>
      </p:sp>
      <p:pic>
        <p:nvPicPr>
          <p:cNvPr id="13" name="Picture 1" descr="Krug_AP_2e_Econ_24UN0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87340" y="1278989"/>
            <a:ext cx="3959447" cy="470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066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Using Present Value</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680812" y="1246286"/>
            <a:ext cx="10553463" cy="5601533"/>
          </a:xfrm>
          <a:prstGeom prst="rect">
            <a:avLst/>
          </a:prstGeom>
          <a:noFill/>
        </p:spPr>
        <p:txBody>
          <a:bodyPr wrap="square" rtlCol="0">
            <a:spAutoFit/>
          </a:bodyPr>
          <a:lstStyle/>
          <a:p>
            <a:pPr marL="95250" lvl="0" fontAlgn="base">
              <a:spcBef>
                <a:spcPct val="20000"/>
              </a:spcBef>
              <a:spcAft>
                <a:spcPct val="0"/>
              </a:spcAft>
              <a:buClr>
                <a:srgbClr val="993366"/>
              </a:buClr>
            </a:pPr>
            <a:r>
              <a:rPr lang="en-US" sz="2600" dirty="0">
                <a:solidFill>
                  <a:prstClr val="black"/>
                </a:solidFill>
              </a:rPr>
              <a:t>The </a:t>
            </a:r>
            <a:r>
              <a:rPr lang="en-US" sz="2600" b="1" dirty="0">
                <a:solidFill>
                  <a:prstClr val="black"/>
                </a:solidFill>
              </a:rPr>
              <a:t>net present value </a:t>
            </a:r>
            <a:r>
              <a:rPr lang="en-US" sz="2600" dirty="0">
                <a:solidFill>
                  <a:prstClr val="black"/>
                </a:solidFill>
              </a:rPr>
              <a:t>of a project is the present value of  current and future benefits minus the present value of current and future costs.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3" name="TextBox 12"/>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5 | Module 24</a:t>
            </a:r>
          </a:p>
        </p:txBody>
      </p:sp>
      <p:pic>
        <p:nvPicPr>
          <p:cNvPr id="14" name="Picture 1" descr="Krug_AP_2e_Econ_table_24_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8666" y="2975793"/>
            <a:ext cx="9745879" cy="262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066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 name="Picture 14"/>
          <p:cNvPicPr>
            <a:picLocks noChangeAspect="1"/>
          </p:cNvPicPr>
          <p:nvPr/>
        </p:nvPicPr>
        <p:blipFill>
          <a:blip r:embed="rId2"/>
          <a:stretch>
            <a:fillRect/>
          </a:stretch>
        </p:blipFill>
        <p:spPr>
          <a:xfrm>
            <a:off x="0" y="-1"/>
            <a:ext cx="12192000" cy="6868499"/>
          </a:xfrm>
          <a:prstGeom prst="rect">
            <a:avLst/>
          </a:prstGeom>
        </p:spPr>
      </p:pic>
      <p:sp>
        <p:nvSpPr>
          <p:cNvPr id="7" name="Rounded Rectangle 6"/>
          <p:cNvSpPr/>
          <p:nvPr/>
        </p:nvSpPr>
        <p:spPr>
          <a:xfrm>
            <a:off x="314960" y="518160"/>
            <a:ext cx="11572240" cy="6106160"/>
          </a:xfrm>
          <a:prstGeom prst="roundRect">
            <a:avLst/>
          </a:prstGeom>
          <a:solidFill>
            <a:srgbClr val="00B050"/>
          </a:solidFill>
          <a:ln w="63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314960" y="1178560"/>
            <a:ext cx="11572240" cy="5445760"/>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5" name="Rounded Rectangle 4"/>
          <p:cNvSpPr/>
          <p:nvPr/>
        </p:nvSpPr>
        <p:spPr>
          <a:xfrm>
            <a:off x="1351280" y="365125"/>
            <a:ext cx="1595120" cy="945516"/>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F</a:t>
            </a:r>
            <a:r>
              <a:rPr lang="en-US" sz="20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Y</a:t>
            </a:r>
            <a:r>
              <a:rPr lang="en-US" sz="20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I</a:t>
            </a:r>
          </a:p>
        </p:txBody>
      </p:sp>
      <p:sp>
        <p:nvSpPr>
          <p:cNvPr id="8" name="TextBox 7"/>
          <p:cNvSpPr txBox="1"/>
          <p:nvPr/>
        </p:nvSpPr>
        <p:spPr>
          <a:xfrm>
            <a:off x="3088640" y="626666"/>
            <a:ext cx="4493410" cy="461665"/>
          </a:xfrm>
          <a:prstGeom prst="rect">
            <a:avLst/>
          </a:prstGeom>
          <a:noFill/>
        </p:spPr>
        <p:txBody>
          <a:bodyPr wrap="none" rtlCol="0">
            <a:spAutoFit/>
          </a:bodyPr>
          <a:lstStyle/>
          <a:p>
            <a:pPr>
              <a:spcBef>
                <a:spcPct val="20000"/>
              </a:spcBef>
            </a:pPr>
            <a:r>
              <a:rPr lang="en-US" sz="2400" b="1" dirty="0">
                <a:solidFill>
                  <a:schemeClr val="bg1"/>
                </a:solidFill>
              </a:rPr>
              <a:t>How Big Is That Jackpot, Anyway?</a:t>
            </a:r>
          </a:p>
        </p:txBody>
      </p:sp>
      <p:sp>
        <p:nvSpPr>
          <p:cNvPr id="13" name="TextBox 12"/>
          <p:cNvSpPr txBox="1"/>
          <p:nvPr/>
        </p:nvSpPr>
        <p:spPr>
          <a:xfrm>
            <a:off x="854348" y="1399309"/>
            <a:ext cx="10427517" cy="4524315"/>
          </a:xfrm>
          <a:prstGeom prst="rect">
            <a:avLst/>
          </a:prstGeom>
          <a:noFill/>
        </p:spPr>
        <p:txBody>
          <a:bodyPr wrap="square" rtlCol="0">
            <a:spAutoFit/>
          </a:bodyPr>
          <a:lstStyle/>
          <a:p>
            <a:pPr marL="341313" lvl="0" indent="-219075">
              <a:spcBef>
                <a:spcPct val="20000"/>
              </a:spcBef>
              <a:buClr>
                <a:prstClr val="black"/>
              </a:buClr>
              <a:buFont typeface="Arial" pitchFamily="34" charset="0"/>
              <a:buChar char="•"/>
              <a:defRPr/>
            </a:pPr>
            <a:r>
              <a:rPr lang="en-US" sz="2400" dirty="0">
                <a:solidFill>
                  <a:prstClr val="black"/>
                </a:solidFill>
              </a:rPr>
              <a:t>On March 6, 2007, Mega Millions set the record for the largest jackpot ever in North America, for a payout of $390 million.</a:t>
            </a:r>
          </a:p>
          <a:p>
            <a:pPr marL="341313" lvl="0" indent="-219075">
              <a:spcBef>
                <a:spcPct val="20000"/>
              </a:spcBef>
              <a:buClr>
                <a:prstClr val="black"/>
              </a:buClr>
              <a:buFont typeface="Arial" pitchFamily="34" charset="0"/>
              <a:buChar char="•"/>
              <a:defRPr/>
            </a:pPr>
            <a:endParaRPr lang="en-US" sz="1600" dirty="0">
              <a:solidFill>
                <a:prstClr val="black"/>
              </a:solidFill>
            </a:endParaRPr>
          </a:p>
          <a:p>
            <a:pPr marL="341313" lvl="0" indent="-219075">
              <a:spcBef>
                <a:spcPct val="20000"/>
              </a:spcBef>
              <a:buClr>
                <a:prstClr val="black"/>
              </a:buClr>
              <a:buFont typeface="Arial" pitchFamily="34" charset="0"/>
              <a:buChar char="•"/>
              <a:defRPr/>
            </a:pPr>
            <a:r>
              <a:rPr lang="en-US" sz="2400" dirty="0">
                <a:solidFill>
                  <a:prstClr val="black"/>
                </a:solidFill>
              </a:rPr>
              <a:t>The $390 million was available only in the form of an “annuity” consisting of an annual payment for the next 26 years. If you wanted the cash up front, the jackpot was only $233 million and change.</a:t>
            </a:r>
          </a:p>
          <a:p>
            <a:pPr marL="341313" lvl="0" indent="-219075">
              <a:spcBef>
                <a:spcPct val="20000"/>
              </a:spcBef>
              <a:buClr>
                <a:prstClr val="black"/>
              </a:buClr>
              <a:buFont typeface="Arial" pitchFamily="34" charset="0"/>
              <a:buChar char="•"/>
              <a:defRPr/>
            </a:pPr>
            <a:endParaRPr lang="en-US" sz="1600" dirty="0">
              <a:solidFill>
                <a:prstClr val="black"/>
              </a:solidFill>
            </a:endParaRPr>
          </a:p>
          <a:p>
            <a:pPr marL="341313" lvl="0" indent="-219075">
              <a:spcBef>
                <a:spcPct val="20000"/>
              </a:spcBef>
              <a:buClr>
                <a:prstClr val="black"/>
              </a:buClr>
              <a:buFont typeface="Arial" pitchFamily="34" charset="0"/>
              <a:buChar char="•"/>
              <a:defRPr/>
            </a:pPr>
            <a:r>
              <a:rPr lang="en-US" sz="2400" dirty="0">
                <a:solidFill>
                  <a:prstClr val="black"/>
                </a:solidFill>
              </a:rPr>
              <a:t>If the winner took the annuity, the lottery would have </a:t>
            </a:r>
            <a:br>
              <a:rPr lang="en-US" sz="2400" dirty="0">
                <a:solidFill>
                  <a:prstClr val="black"/>
                </a:solidFill>
              </a:rPr>
            </a:br>
            <a:r>
              <a:rPr lang="en-US" sz="2400" dirty="0">
                <a:solidFill>
                  <a:prstClr val="black"/>
                </a:solidFill>
              </a:rPr>
              <a:t>invested the money in U.S. government bonds and </a:t>
            </a:r>
            <a:br>
              <a:rPr lang="en-US" sz="2400" dirty="0">
                <a:solidFill>
                  <a:prstClr val="black"/>
                </a:solidFill>
              </a:rPr>
            </a:br>
            <a:r>
              <a:rPr lang="en-US" sz="2400" dirty="0">
                <a:solidFill>
                  <a:prstClr val="black"/>
                </a:solidFill>
              </a:rPr>
              <a:t>using the prevailing interest rates at the time, the </a:t>
            </a:r>
            <a:br>
              <a:rPr lang="en-US" sz="2400" dirty="0">
                <a:solidFill>
                  <a:prstClr val="black"/>
                </a:solidFill>
              </a:rPr>
            </a:br>
            <a:r>
              <a:rPr lang="en-US" sz="2400" dirty="0">
                <a:solidFill>
                  <a:prstClr val="black"/>
                </a:solidFill>
              </a:rPr>
              <a:t>present value of a $390 million spread </a:t>
            </a:r>
            <a:br>
              <a:rPr lang="en-US" sz="2400" dirty="0">
                <a:solidFill>
                  <a:prstClr val="black"/>
                </a:solidFill>
              </a:rPr>
            </a:br>
            <a:r>
              <a:rPr lang="en-US" sz="2400" dirty="0">
                <a:solidFill>
                  <a:prstClr val="black"/>
                </a:solidFill>
              </a:rPr>
              <a:t>over 26 years was just about $233 million.</a:t>
            </a:r>
          </a:p>
        </p:txBody>
      </p:sp>
      <p:sp>
        <p:nvSpPr>
          <p:cNvPr id="14" name="TextBox 13"/>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5 | Module 24</a:t>
            </a:r>
          </a:p>
        </p:txBody>
      </p:sp>
      <p:pic>
        <p:nvPicPr>
          <p:cNvPr id="16" name="Picture 2" descr="Krug_AP_2e_Econ_24UN03.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6993" y="3508956"/>
            <a:ext cx="3032937" cy="282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1214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
            <a:ext cx="12192000" cy="6868499"/>
          </a:xfrm>
          <a:prstGeom prst="rect">
            <a:avLst/>
          </a:prstGeom>
        </p:spPr>
      </p:pic>
      <p:sp>
        <p:nvSpPr>
          <p:cNvPr id="10" name="Rounded Rectangle 9"/>
          <p:cNvSpPr/>
          <p:nvPr/>
        </p:nvSpPr>
        <p:spPr>
          <a:xfrm>
            <a:off x="314960" y="558800"/>
            <a:ext cx="11572240" cy="606552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2" name="Pentagon 1"/>
          <p:cNvSpPr/>
          <p:nvPr/>
        </p:nvSpPr>
        <p:spPr>
          <a:xfrm>
            <a:off x="0" y="186195"/>
            <a:ext cx="4124960" cy="792480"/>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a:solidFill>
                  <a:schemeClr val="tx1"/>
                </a:solidFill>
                <a:effectLst>
                  <a:outerShdw blurRad="50800" dist="38100" dir="2700000" algn="tl" rotWithShape="0">
                    <a:prstClr val="black">
                      <a:alpha val="40000"/>
                    </a:prstClr>
                  </a:outerShdw>
                </a:effectLst>
                <a:latin typeface="Candara" panose="020E0502030303020204" pitchFamily="34" charset="0"/>
              </a:rPr>
              <a:t>Summary</a:t>
            </a:r>
          </a:p>
        </p:txBody>
      </p:sp>
      <p:sp>
        <p:nvSpPr>
          <p:cNvPr id="7" name="TextBox 6"/>
          <p:cNvSpPr txBox="1"/>
          <p:nvPr/>
        </p:nvSpPr>
        <p:spPr>
          <a:xfrm>
            <a:off x="782320" y="1672869"/>
            <a:ext cx="10891520" cy="7922169"/>
          </a:xfrm>
          <a:prstGeom prst="rect">
            <a:avLst/>
          </a:prstGeom>
          <a:noFill/>
        </p:spPr>
        <p:txBody>
          <a:bodyPr wrap="square" rtlCol="0">
            <a:spAutoFit/>
          </a:bodyPr>
          <a:lstStyle/>
          <a:p>
            <a:pPr marL="490538" lvl="0" indent="-407988">
              <a:spcBef>
                <a:spcPct val="20000"/>
              </a:spcBef>
              <a:buClr>
                <a:srgbClr val="FFCC00"/>
              </a:buClr>
              <a:buFontTx/>
              <a:buAutoNum type="arabicPeriod"/>
              <a:defRPr/>
            </a:pPr>
            <a:r>
              <a:rPr lang="en-US" sz="2600" dirty="0">
                <a:solidFill>
                  <a:prstClr val="black"/>
                </a:solidFill>
              </a:rPr>
              <a:t>To evaluate a project in which costs or benefits are realized in the future, you must first transform them into their </a:t>
            </a:r>
            <a:r>
              <a:rPr lang="en-US" sz="2600" b="1" dirty="0">
                <a:solidFill>
                  <a:prstClr val="black"/>
                </a:solidFill>
              </a:rPr>
              <a:t>present values</a:t>
            </a:r>
            <a:r>
              <a:rPr lang="en-US" sz="2600" dirty="0">
                <a:solidFill>
                  <a:prstClr val="black"/>
                </a:solidFill>
              </a:rPr>
              <a:t> using the </a:t>
            </a:r>
            <a:r>
              <a:rPr lang="en-US" sz="2600" b="1" dirty="0">
                <a:solidFill>
                  <a:prstClr val="black"/>
                </a:solidFill>
              </a:rPr>
              <a:t>interest rate</a:t>
            </a:r>
            <a:r>
              <a:rPr lang="en-US" sz="2600" dirty="0">
                <a:solidFill>
                  <a:prstClr val="black"/>
                </a:solidFill>
              </a:rPr>
              <a:t>, </a:t>
            </a:r>
            <a:r>
              <a:rPr lang="en-US" sz="2600" i="1" dirty="0">
                <a:solidFill>
                  <a:prstClr val="black"/>
                </a:solidFill>
              </a:rPr>
              <a:t>r</a:t>
            </a:r>
            <a:r>
              <a:rPr lang="en-US" sz="2600" dirty="0">
                <a:solidFill>
                  <a:prstClr val="black"/>
                </a:solidFill>
              </a:rPr>
              <a:t>. </a:t>
            </a:r>
          </a:p>
          <a:p>
            <a:pPr marL="490538" lvl="0" indent="-407988">
              <a:spcBef>
                <a:spcPct val="20000"/>
              </a:spcBef>
              <a:buClr>
                <a:srgbClr val="FFCC00"/>
              </a:buClr>
              <a:buFontTx/>
              <a:buAutoNum type="arabicPeriod"/>
              <a:defRPr/>
            </a:pPr>
            <a:r>
              <a:rPr lang="en-US" sz="2600" dirty="0">
                <a:solidFill>
                  <a:prstClr val="black"/>
                </a:solidFill>
              </a:rPr>
              <a:t>The present value of $1 realized one year from now is $1/(1 + </a:t>
            </a:r>
            <a:r>
              <a:rPr lang="en-US" sz="2600" i="1" dirty="0">
                <a:solidFill>
                  <a:prstClr val="black"/>
                </a:solidFill>
              </a:rPr>
              <a:t>r</a:t>
            </a:r>
            <a:r>
              <a:rPr lang="en-US" sz="2600" dirty="0">
                <a:solidFill>
                  <a:prstClr val="black"/>
                </a:solidFill>
              </a:rPr>
              <a:t>), the amount of money you must lend out today to have $1 one year from now. Once this transformation is done, you should choose the project with the highest </a:t>
            </a:r>
            <a:r>
              <a:rPr lang="en-US" sz="2600" b="1" dirty="0">
                <a:solidFill>
                  <a:prstClr val="black"/>
                </a:solidFill>
              </a:rPr>
              <a:t>net present</a:t>
            </a:r>
            <a:r>
              <a:rPr lang="en-US" sz="2600" dirty="0">
                <a:solidFill>
                  <a:prstClr val="black"/>
                </a:solidFill>
              </a:rPr>
              <a:t> </a:t>
            </a:r>
            <a:r>
              <a:rPr lang="en-US" sz="2600" b="1" dirty="0">
                <a:solidFill>
                  <a:prstClr val="black"/>
                </a:solidFill>
              </a:rPr>
              <a:t>value.</a:t>
            </a:r>
          </a:p>
          <a:p>
            <a:pPr marL="342900" lvl="0" indent="-342900">
              <a:spcBef>
                <a:spcPct val="20000"/>
              </a:spcBef>
              <a:buFont typeface="Arial" pitchFamily="34" charset="0"/>
              <a:buChar char="•"/>
              <a:defRPr/>
            </a:pPr>
            <a:endParaRPr lang="en-US" sz="2800" dirty="0">
              <a:solidFill>
                <a:prstClr val="black"/>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8" name="TextBox 7"/>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5 | Module 24</a:t>
            </a:r>
          </a:p>
        </p:txBody>
      </p:sp>
    </p:spTree>
    <p:extLst>
      <p:ext uri="{BB962C8B-B14F-4D97-AF65-F5344CB8AC3E}">
        <p14:creationId xmlns:p14="http://schemas.microsoft.com/office/powerpoint/2010/main" val="550611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722</Words>
  <Application>Microsoft Macintosh PowerPoint</Application>
  <PresentationFormat>Widescreen</PresentationFormat>
  <Paragraphs>118</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 Rounded MT Bold</vt:lpstr>
      <vt:lpstr>Calibri</vt:lpstr>
      <vt:lpstr>Calibri Light</vt:lpstr>
      <vt:lpstr>Candara</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Macmillan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Pierce-Bratcher, Janie</dc:creator>
  <cp:lastModifiedBy>Microsoft Office User</cp:lastModifiedBy>
  <cp:revision>17</cp:revision>
  <dcterms:created xsi:type="dcterms:W3CDTF">2015-01-29T01:02:02Z</dcterms:created>
  <dcterms:modified xsi:type="dcterms:W3CDTF">2019-03-31T19:00:24Z</dcterms:modified>
</cp:coreProperties>
</file>