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65" r:id="rId4"/>
    <p:sldId id="264" r:id="rId5"/>
    <p:sldId id="263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Questions?</a:t>
            </a:r>
          </a:p>
          <a:p>
            <a:pPr marL="0" indent="0">
              <a:buNone/>
            </a:pPr>
            <a:r>
              <a:rPr lang="en-US" sz="4000" dirty="0"/>
              <a:t>Macroeconomic Issues: Price Floors, Ceilings</a:t>
            </a:r>
          </a:p>
        </p:txBody>
      </p:sp>
    </p:spTree>
    <p:extLst>
      <p:ext uri="{BB962C8B-B14F-4D97-AF65-F5344CB8AC3E}">
        <p14:creationId xmlns:p14="http://schemas.microsoft.com/office/powerpoint/2010/main" val="424080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Effects of a Price Floor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2853485" y="2282825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2853485" y="3806825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2853485" y="4565650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2853485" y="5330825"/>
            <a:ext cx="157163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3848848" y="5953125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4842623" y="5953125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871323" y="5945188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342685" y="5953125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826998" y="5953125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7822360" y="5953125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7"/>
          <p:cNvSpPr>
            <a:spLocks noChangeShapeType="1"/>
          </p:cNvSpPr>
          <p:nvPr/>
        </p:nvSpPr>
        <p:spPr bwMode="auto">
          <a:xfrm>
            <a:off x="8220823" y="3052763"/>
            <a:ext cx="0" cy="2381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68"/>
          <p:cNvSpPr>
            <a:spLocks/>
          </p:cNvSpPr>
          <p:nvPr/>
        </p:nvSpPr>
        <p:spPr bwMode="auto">
          <a:xfrm>
            <a:off x="2853485" y="5753100"/>
            <a:ext cx="450850" cy="336550"/>
          </a:xfrm>
          <a:custGeom>
            <a:avLst/>
            <a:gdLst>
              <a:gd name="T0" fmla="*/ 2147483647 w 163"/>
              <a:gd name="T1" fmla="*/ 2147483647 h 137"/>
              <a:gd name="T2" fmla="*/ 0 w 163"/>
              <a:gd name="T3" fmla="*/ 2147483647 h 137"/>
              <a:gd name="T4" fmla="*/ 0 w 163"/>
              <a:gd name="T5" fmla="*/ 0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" h="137">
                <a:moveTo>
                  <a:pt x="163" y="137"/>
                </a:moveTo>
                <a:lnTo>
                  <a:pt x="0" y="137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 flipH="1">
            <a:off x="3410698" y="6089650"/>
            <a:ext cx="52181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0"/>
          <p:cNvSpPr>
            <a:spLocks noChangeShapeType="1"/>
          </p:cNvSpPr>
          <p:nvPr/>
        </p:nvSpPr>
        <p:spPr bwMode="auto">
          <a:xfrm flipV="1">
            <a:off x="2789985" y="5627688"/>
            <a:ext cx="134938" cy="698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71"/>
          <p:cNvSpPr>
            <a:spLocks noChangeShapeType="1"/>
          </p:cNvSpPr>
          <p:nvPr/>
        </p:nvSpPr>
        <p:spPr bwMode="auto">
          <a:xfrm flipV="1">
            <a:off x="2789985" y="5719763"/>
            <a:ext cx="134938" cy="714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2"/>
          <p:cNvSpPr>
            <a:spLocks noChangeShapeType="1"/>
          </p:cNvSpPr>
          <p:nvPr/>
        </p:nvSpPr>
        <p:spPr bwMode="auto">
          <a:xfrm flipH="1">
            <a:off x="3266235" y="6034088"/>
            <a:ext cx="80963" cy="1190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73"/>
          <p:cNvSpPr>
            <a:spLocks noChangeShapeType="1"/>
          </p:cNvSpPr>
          <p:nvPr/>
        </p:nvSpPr>
        <p:spPr bwMode="auto">
          <a:xfrm flipH="1">
            <a:off x="3371010" y="6034088"/>
            <a:ext cx="77788" cy="1190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3790110" y="6124575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6</a:t>
            </a:r>
            <a:endParaRPr lang="en-US" sz="1400"/>
          </a:p>
        </p:txBody>
      </p:sp>
      <p:sp>
        <p:nvSpPr>
          <p:cNvPr id="30" name="Rectangle 75"/>
          <p:cNvSpPr>
            <a:spLocks noChangeArrowheads="1"/>
          </p:cNvSpPr>
          <p:nvPr/>
        </p:nvSpPr>
        <p:spPr bwMode="auto">
          <a:xfrm>
            <a:off x="2616948" y="6124575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1400"/>
          </a:p>
        </p:txBody>
      </p: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4782298" y="6124575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</a:t>
            </a:r>
            <a:endParaRPr lang="en-US" sz="1400"/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5277598" y="6124575"/>
            <a:ext cx="92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</a:t>
            </a:r>
            <a:endParaRPr lang="en-US" sz="1400"/>
          </a:p>
        </p:txBody>
      </p:sp>
      <p:sp>
        <p:nvSpPr>
          <p:cNvPr id="33" name="Rectangle 78"/>
          <p:cNvSpPr>
            <a:spLocks noChangeArrowheads="1"/>
          </p:cNvSpPr>
          <p:nvPr/>
        </p:nvSpPr>
        <p:spPr bwMode="auto">
          <a:xfrm>
            <a:off x="5741148" y="6124575"/>
            <a:ext cx="1825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</a:t>
            </a:r>
            <a:endParaRPr lang="en-US" sz="1400"/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6707935" y="6124575"/>
            <a:ext cx="1825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12</a:t>
            </a:r>
            <a:endParaRPr lang="en-US" sz="1400"/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7700123" y="6124575"/>
            <a:ext cx="1825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14</a:t>
            </a:r>
            <a:endParaRPr lang="en-US" sz="1400"/>
          </a:p>
        </p:txBody>
      </p: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207373" y="2154238"/>
            <a:ext cx="409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$1.40</a:t>
            </a:r>
            <a:endParaRPr lang="en-US" sz="1400"/>
          </a:p>
        </p:txBody>
      </p:sp>
      <p:sp>
        <p:nvSpPr>
          <p:cNvPr id="37" name="Rectangle 82"/>
          <p:cNvSpPr>
            <a:spLocks noChangeArrowheads="1"/>
          </p:cNvSpPr>
          <p:nvPr/>
        </p:nvSpPr>
        <p:spPr bwMode="auto">
          <a:xfrm>
            <a:off x="2326435" y="2916238"/>
            <a:ext cx="322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1.20</a:t>
            </a:r>
            <a:endParaRPr lang="en-US" sz="1400"/>
          </a:p>
        </p:txBody>
      </p:sp>
      <p:sp>
        <p:nvSpPr>
          <p:cNvPr id="38" name="Rectangle 83"/>
          <p:cNvSpPr>
            <a:spLocks noChangeArrowheads="1"/>
          </p:cNvSpPr>
          <p:nvPr/>
        </p:nvSpPr>
        <p:spPr bwMode="auto">
          <a:xfrm>
            <a:off x="2326435" y="3679825"/>
            <a:ext cx="322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1.00</a:t>
            </a:r>
            <a:endParaRPr lang="en-US" sz="1400"/>
          </a:p>
        </p:txBody>
      </p:sp>
      <p:sp>
        <p:nvSpPr>
          <p:cNvPr id="39" name="Rectangle 84"/>
          <p:cNvSpPr>
            <a:spLocks noChangeArrowheads="1"/>
          </p:cNvSpPr>
          <p:nvPr/>
        </p:nvSpPr>
        <p:spPr bwMode="auto">
          <a:xfrm>
            <a:off x="2326435" y="4440238"/>
            <a:ext cx="322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0.80</a:t>
            </a:r>
            <a:endParaRPr lang="en-US" sz="1400"/>
          </a:p>
        </p:txBody>
      </p:sp>
      <p:sp>
        <p:nvSpPr>
          <p:cNvPr id="40" name="Rectangle 85"/>
          <p:cNvSpPr>
            <a:spLocks noChangeArrowheads="1"/>
          </p:cNvSpPr>
          <p:nvPr/>
        </p:nvSpPr>
        <p:spPr bwMode="auto">
          <a:xfrm>
            <a:off x="2326435" y="5203825"/>
            <a:ext cx="322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0.60</a:t>
            </a:r>
            <a:endParaRPr lang="en-US" sz="1400"/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6868273" y="5254625"/>
            <a:ext cx="114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D</a:t>
            </a:r>
            <a:endParaRPr lang="en-US" sz="1400" b="1"/>
          </a:p>
        </p:txBody>
      </p:sp>
      <p:sp>
        <p:nvSpPr>
          <p:cNvPr id="42" name="Rectangle 87"/>
          <p:cNvSpPr>
            <a:spLocks noChangeArrowheads="1"/>
          </p:cNvSpPr>
          <p:nvPr/>
        </p:nvSpPr>
        <p:spPr bwMode="auto">
          <a:xfrm>
            <a:off x="7874748" y="2032000"/>
            <a:ext cx="85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S</a:t>
            </a:r>
            <a:endParaRPr lang="en-US" sz="1400" b="1"/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5812585" y="3446463"/>
            <a:ext cx="88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E</a:t>
            </a:r>
            <a:endParaRPr lang="en-US" sz="1400" b="1"/>
          </a:p>
        </p:txBody>
      </p:sp>
      <p:sp>
        <p:nvSpPr>
          <p:cNvPr id="44" name="Line 89"/>
          <p:cNvSpPr>
            <a:spLocks noChangeShapeType="1"/>
          </p:cNvSpPr>
          <p:nvPr/>
        </p:nvSpPr>
        <p:spPr bwMode="auto">
          <a:xfrm>
            <a:off x="2853485" y="3040063"/>
            <a:ext cx="5786438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90"/>
          <p:cNvSpPr>
            <a:spLocks noChangeArrowheads="1"/>
          </p:cNvSpPr>
          <p:nvPr/>
        </p:nvSpPr>
        <p:spPr bwMode="auto">
          <a:xfrm>
            <a:off x="6923835" y="3078163"/>
            <a:ext cx="101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B</a:t>
            </a:r>
            <a:endParaRPr lang="en-US" sz="1400" b="1"/>
          </a:p>
        </p:txBody>
      </p:sp>
      <p:sp>
        <p:nvSpPr>
          <p:cNvPr id="46" name="Rectangle 91"/>
          <p:cNvSpPr>
            <a:spLocks noChangeArrowheads="1"/>
          </p:cNvSpPr>
          <p:nvPr/>
        </p:nvSpPr>
        <p:spPr bwMode="auto">
          <a:xfrm>
            <a:off x="5083923" y="3078163"/>
            <a:ext cx="1095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A</a:t>
            </a:r>
            <a:endParaRPr lang="en-US" sz="1400" b="1"/>
          </a:p>
        </p:txBody>
      </p:sp>
      <p:sp>
        <p:nvSpPr>
          <p:cNvPr id="47" name="Line 92"/>
          <p:cNvSpPr>
            <a:spLocks noChangeShapeType="1"/>
          </p:cNvSpPr>
          <p:nvPr/>
        </p:nvSpPr>
        <p:spPr bwMode="auto">
          <a:xfrm flipV="1">
            <a:off x="2853485" y="1389063"/>
            <a:ext cx="0" cy="42735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93"/>
          <p:cNvSpPr>
            <a:spLocks noChangeShapeType="1"/>
          </p:cNvSpPr>
          <p:nvPr/>
        </p:nvSpPr>
        <p:spPr bwMode="auto">
          <a:xfrm flipH="1">
            <a:off x="3848848" y="2282825"/>
            <a:ext cx="3973512" cy="304800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Oval 94"/>
          <p:cNvSpPr>
            <a:spLocks noChangeArrowheads="1"/>
          </p:cNvSpPr>
          <p:nvPr/>
        </p:nvSpPr>
        <p:spPr bwMode="auto">
          <a:xfrm>
            <a:off x="6760323" y="2984500"/>
            <a:ext cx="133350" cy="1158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95"/>
          <p:cNvSpPr>
            <a:spLocks/>
          </p:cNvSpPr>
          <p:nvPr/>
        </p:nvSpPr>
        <p:spPr bwMode="auto">
          <a:xfrm>
            <a:off x="5075985" y="1789113"/>
            <a:ext cx="2532063" cy="493712"/>
          </a:xfrm>
          <a:custGeom>
            <a:avLst/>
            <a:gdLst>
              <a:gd name="T0" fmla="*/ 2147483647 w 309"/>
              <a:gd name="T1" fmla="*/ 2147483647 h 134"/>
              <a:gd name="T2" fmla="*/ 2147483647 w 309"/>
              <a:gd name="T3" fmla="*/ 2147483647 h 134"/>
              <a:gd name="T4" fmla="*/ 685442304 w 309"/>
              <a:gd name="T5" fmla="*/ 2147483647 h 134"/>
              <a:gd name="T6" fmla="*/ 0 w 309"/>
              <a:gd name="T7" fmla="*/ 2147483647 h 134"/>
              <a:gd name="T8" fmla="*/ 0 w 309"/>
              <a:gd name="T9" fmla="*/ 319168291 h 134"/>
              <a:gd name="T10" fmla="*/ 685442304 w 309"/>
              <a:gd name="T11" fmla="*/ 0 h 134"/>
              <a:gd name="T12" fmla="*/ 2147483647 w 309"/>
              <a:gd name="T13" fmla="*/ 0 h 134"/>
              <a:gd name="T14" fmla="*/ 2147483647 w 309"/>
              <a:gd name="T15" fmla="*/ 319168291 h 134"/>
              <a:gd name="T16" fmla="*/ 2147483647 w 309"/>
              <a:gd name="T17" fmla="*/ 2147483647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9" h="134">
                <a:moveTo>
                  <a:pt x="309" y="118"/>
                </a:moveTo>
                <a:cubicBezTo>
                  <a:pt x="309" y="127"/>
                  <a:pt x="302" y="134"/>
                  <a:pt x="293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7" y="134"/>
                  <a:pt x="0" y="127"/>
                  <a:pt x="0" y="1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2" y="0"/>
                  <a:pt x="309" y="7"/>
                  <a:pt x="309" y="16"/>
                </a:cubicBezTo>
                <a:lnTo>
                  <a:pt x="309" y="11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1" name="Freeform 96"/>
          <p:cNvSpPr>
            <a:spLocks/>
          </p:cNvSpPr>
          <p:nvPr/>
        </p:nvSpPr>
        <p:spPr bwMode="auto">
          <a:xfrm>
            <a:off x="7889035" y="3286125"/>
            <a:ext cx="1001713" cy="401638"/>
          </a:xfrm>
          <a:custGeom>
            <a:avLst/>
            <a:gdLst>
              <a:gd name="T0" fmla="*/ 2147483647 w 100"/>
              <a:gd name="T1" fmla="*/ 786750376 h 99"/>
              <a:gd name="T2" fmla="*/ 2147483647 w 100"/>
              <a:gd name="T3" fmla="*/ 938414545 h 99"/>
              <a:gd name="T4" fmla="*/ 1605483891 w 100"/>
              <a:gd name="T5" fmla="*/ 938414545 h 99"/>
              <a:gd name="T6" fmla="*/ 0 w 100"/>
              <a:gd name="T7" fmla="*/ 786750376 h 99"/>
              <a:gd name="T8" fmla="*/ 0 w 100"/>
              <a:gd name="T9" fmla="*/ 151664170 h 99"/>
              <a:gd name="T10" fmla="*/ 1605483891 w 100"/>
              <a:gd name="T11" fmla="*/ 0 h 99"/>
              <a:gd name="T12" fmla="*/ 2147483647 w 100"/>
              <a:gd name="T13" fmla="*/ 0 h 99"/>
              <a:gd name="T14" fmla="*/ 2147483647 w 100"/>
              <a:gd name="T15" fmla="*/ 151664170 h 99"/>
              <a:gd name="T16" fmla="*/ 2147483647 w 100"/>
              <a:gd name="T17" fmla="*/ 786750376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" h="99">
                <a:moveTo>
                  <a:pt x="100" y="83"/>
                </a:moveTo>
                <a:cubicBezTo>
                  <a:pt x="100" y="92"/>
                  <a:pt x="93" y="99"/>
                  <a:pt x="84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8" y="99"/>
                  <a:pt x="0" y="92"/>
                  <a:pt x="0" y="8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93" y="0"/>
                  <a:pt x="100" y="7"/>
                  <a:pt x="100" y="16"/>
                </a:cubicBezTo>
                <a:lnTo>
                  <a:pt x="100" y="8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2" name="Rectangle 97"/>
          <p:cNvSpPr>
            <a:spLocks noChangeArrowheads="1"/>
          </p:cNvSpPr>
          <p:nvPr/>
        </p:nvSpPr>
        <p:spPr bwMode="auto">
          <a:xfrm>
            <a:off x="5102973" y="1789113"/>
            <a:ext cx="2505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600">
                <a:solidFill>
                  <a:srgbClr val="000000"/>
                </a:solidFill>
              </a:rPr>
              <a:t>Butter surplus of 3 million pounds caused by  price floor</a:t>
            </a:r>
            <a:endParaRPr lang="en-US" sz="1600"/>
          </a:p>
        </p:txBody>
      </p:sp>
      <p:sp>
        <p:nvSpPr>
          <p:cNvPr id="53" name="Freeform 98"/>
          <p:cNvSpPr>
            <a:spLocks/>
          </p:cNvSpPr>
          <p:nvPr/>
        </p:nvSpPr>
        <p:spPr bwMode="auto">
          <a:xfrm>
            <a:off x="5328398" y="2368550"/>
            <a:ext cx="1484312" cy="615950"/>
          </a:xfrm>
          <a:custGeom>
            <a:avLst/>
            <a:gdLst>
              <a:gd name="T0" fmla="*/ 2147483647 w 227"/>
              <a:gd name="T1" fmla="*/ 2147483647 h 25"/>
              <a:gd name="T2" fmla="*/ 2147483647 w 227"/>
              <a:gd name="T3" fmla="*/ 2147483647 h 25"/>
              <a:gd name="T4" fmla="*/ 2147483647 w 227"/>
              <a:gd name="T5" fmla="*/ 2147483647 h 25"/>
              <a:gd name="T6" fmla="*/ 2147483647 w 227"/>
              <a:gd name="T7" fmla="*/ 0 h 25"/>
              <a:gd name="T8" fmla="*/ 2147483647 w 227"/>
              <a:gd name="T9" fmla="*/ 2147483647 h 25"/>
              <a:gd name="T10" fmla="*/ 2147483647 w 227"/>
              <a:gd name="T11" fmla="*/ 2147483647 h 25"/>
              <a:gd name="T12" fmla="*/ 0 w 227"/>
              <a:gd name="T13" fmla="*/ 2147483647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7" h="25">
                <a:moveTo>
                  <a:pt x="227" y="25"/>
                </a:moveTo>
                <a:cubicBezTo>
                  <a:pt x="227" y="15"/>
                  <a:pt x="224" y="10"/>
                  <a:pt x="211" y="10"/>
                </a:cubicBezTo>
                <a:cubicBezTo>
                  <a:pt x="208" y="10"/>
                  <a:pt x="126" y="10"/>
                  <a:pt x="124" y="10"/>
                </a:cubicBezTo>
                <a:cubicBezTo>
                  <a:pt x="120" y="10"/>
                  <a:pt x="113" y="8"/>
                  <a:pt x="113" y="0"/>
                </a:cubicBezTo>
                <a:cubicBezTo>
                  <a:pt x="113" y="8"/>
                  <a:pt x="106" y="10"/>
                  <a:pt x="103" y="10"/>
                </a:cubicBezTo>
                <a:cubicBezTo>
                  <a:pt x="101" y="10"/>
                  <a:pt x="18" y="10"/>
                  <a:pt x="16" y="10"/>
                </a:cubicBezTo>
                <a:cubicBezTo>
                  <a:pt x="2" y="10"/>
                  <a:pt x="0" y="15"/>
                  <a:pt x="0" y="25"/>
                </a:cubicBezTo>
              </a:path>
            </a:pathLst>
          </a:custGeom>
          <a:noFill/>
          <a:ln w="22225" cap="flat">
            <a:solidFill>
              <a:srgbClr val="6D6F7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99"/>
          <p:cNvSpPr>
            <a:spLocks noChangeArrowheads="1"/>
          </p:cNvSpPr>
          <p:nvPr/>
        </p:nvSpPr>
        <p:spPr bwMode="auto">
          <a:xfrm>
            <a:off x="7887448" y="3359150"/>
            <a:ext cx="982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>
                <a:solidFill>
                  <a:srgbClr val="000000"/>
                </a:solidFill>
              </a:rPr>
              <a:t>Price floor</a:t>
            </a:r>
            <a:endParaRPr lang="en-US" sz="1600"/>
          </a:p>
        </p:txBody>
      </p:sp>
      <p:sp>
        <p:nvSpPr>
          <p:cNvPr id="55" name="Line 100"/>
          <p:cNvSpPr>
            <a:spLocks noChangeShapeType="1"/>
          </p:cNvSpPr>
          <p:nvPr/>
        </p:nvSpPr>
        <p:spPr bwMode="auto">
          <a:xfrm>
            <a:off x="4842623" y="2282825"/>
            <a:ext cx="1998662" cy="3060700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101"/>
          <p:cNvSpPr>
            <a:spLocks noChangeArrowheads="1"/>
          </p:cNvSpPr>
          <p:nvPr/>
        </p:nvSpPr>
        <p:spPr bwMode="auto">
          <a:xfrm>
            <a:off x="5276010" y="2984500"/>
            <a:ext cx="131763" cy="1158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102"/>
          <p:cNvSpPr>
            <a:spLocks noChangeArrowheads="1"/>
          </p:cNvSpPr>
          <p:nvPr/>
        </p:nvSpPr>
        <p:spPr bwMode="auto">
          <a:xfrm>
            <a:off x="5766548" y="3748088"/>
            <a:ext cx="131762" cy="1174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103"/>
          <p:cNvSpPr>
            <a:spLocks noChangeArrowheads="1"/>
          </p:cNvSpPr>
          <p:nvPr/>
        </p:nvSpPr>
        <p:spPr bwMode="auto">
          <a:xfrm>
            <a:off x="5576048" y="6299200"/>
            <a:ext cx="3643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Quantity of butter (millions of pounds)</a:t>
            </a:r>
            <a:endParaRPr lang="en-US" sz="1600" b="1"/>
          </a:p>
        </p:txBody>
      </p:sp>
      <p:sp>
        <p:nvSpPr>
          <p:cNvPr id="59" name="Rectangle 104"/>
          <p:cNvSpPr>
            <a:spLocks noChangeArrowheads="1"/>
          </p:cNvSpPr>
          <p:nvPr/>
        </p:nvSpPr>
        <p:spPr bwMode="auto">
          <a:xfrm>
            <a:off x="1575548" y="1381125"/>
            <a:ext cx="121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r"/>
            <a:r>
              <a:rPr lang="en-US" sz="1600" b="1">
                <a:solidFill>
                  <a:srgbClr val="000000"/>
                </a:solidFill>
              </a:rPr>
              <a:t>Price of butter (per pound)</a:t>
            </a:r>
            <a:endParaRPr lang="en-US" sz="1600" b="1"/>
          </a:p>
        </p:txBody>
      </p:sp>
      <p:cxnSp>
        <p:nvCxnSpPr>
          <p:cNvPr id="60" name="Straight Connector 86"/>
          <p:cNvCxnSpPr>
            <a:cxnSpLocks noChangeShapeType="1"/>
          </p:cNvCxnSpPr>
          <p:nvPr/>
        </p:nvCxnSpPr>
        <p:spPr bwMode="auto">
          <a:xfrm>
            <a:off x="5325223" y="3073400"/>
            <a:ext cx="7937" cy="282733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Straight Connector 86"/>
          <p:cNvCxnSpPr>
            <a:cxnSpLocks noChangeShapeType="1"/>
          </p:cNvCxnSpPr>
          <p:nvPr/>
        </p:nvCxnSpPr>
        <p:spPr bwMode="auto">
          <a:xfrm>
            <a:off x="6819060" y="3073400"/>
            <a:ext cx="7938" cy="282733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2951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2" grpId="0"/>
      <p:bldP spid="53" grpId="0" animBg="1"/>
      <p:bldP spid="54" grpId="0"/>
      <p:bldP spid="55" grpId="0" animBg="1"/>
      <p:bldP spid="56" grpId="0" animBg="1"/>
      <p:bldP spid="57" grpId="0" animBg="1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22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Price Floors and School Lunches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902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0" indent="-239713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During the 1930s, to aid famers, the U.S. government imposed price floors on agricultural products like beef, sugar, and pork.</a:t>
            </a:r>
          </a:p>
          <a:p>
            <a:pPr marL="523875" lvl="0" indent="-239713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Price floors are meant to create a surplus.</a:t>
            </a:r>
          </a:p>
          <a:p>
            <a:pPr marL="523875" lvl="0" indent="-239713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The government reduces supply by paying farmers not to grow crops.</a:t>
            </a:r>
          </a:p>
          <a:p>
            <a:pPr marL="523875" lvl="0" indent="-239713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The government also buys the surplus - taking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excess surplus off the market.</a:t>
            </a:r>
          </a:p>
          <a:p>
            <a:pPr marL="523875" lvl="0" indent="-239713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The government then gives away this excess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surplus to schools as free or cheap lunches.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90" y="3689513"/>
            <a:ext cx="3263916" cy="21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a Price Floor Causes Inefficiency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869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lvl="0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persistent surplus that results from a price floor creates missed opportunities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—</a:t>
            </a:r>
            <a:r>
              <a:rPr lang="en-US" sz="2600" dirty="0">
                <a:solidFill>
                  <a:prstClr val="black"/>
                </a:solidFill>
              </a:rPr>
              <a:t>inefficiencies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—</a:t>
            </a:r>
            <a:r>
              <a:rPr lang="en-US" sz="2600" dirty="0">
                <a:solidFill>
                  <a:prstClr val="black"/>
                </a:solidFill>
              </a:rPr>
              <a:t>that resemble those created by the shortage that results from a price ceiling. </a:t>
            </a:r>
          </a:p>
          <a:p>
            <a:pPr marL="374650" lvl="0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These include:</a:t>
            </a:r>
          </a:p>
          <a:p>
            <a:pPr marL="914400" lvl="1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Inefficiently low quantity</a:t>
            </a:r>
          </a:p>
          <a:p>
            <a:pPr marL="914400" lvl="1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Inefficient allocation of sales among sellers</a:t>
            </a:r>
          </a:p>
          <a:p>
            <a:pPr marL="914400" lvl="1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Wasted resources</a:t>
            </a:r>
          </a:p>
          <a:p>
            <a:pPr marL="914400" lvl="1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Inefficiently high quality</a:t>
            </a:r>
          </a:p>
          <a:p>
            <a:pPr marL="914400" lvl="1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Illegal Activity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14" y="3291025"/>
            <a:ext cx="5131038" cy="23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a Price Floor Causes Inefficiency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76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lvl="0" indent="-2936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Price floors lead to </a:t>
            </a:r>
            <a:r>
              <a:rPr lang="en-US" sz="2600" b="1" dirty="0">
                <a:solidFill>
                  <a:prstClr val="black"/>
                </a:solidFill>
              </a:rPr>
              <a:t>inefficient allocation of sales among sellers</a:t>
            </a:r>
            <a:r>
              <a:rPr lang="en-US" sz="2600" dirty="0">
                <a:solidFill>
                  <a:prstClr val="black"/>
                </a:solidFill>
              </a:rPr>
              <a:t>: those who would be willing to sell the good at the lowest price are not always those who actually manage to sell it.</a:t>
            </a:r>
          </a:p>
          <a:p>
            <a:pPr marL="80962" lvl="0">
              <a:spcBef>
                <a:spcPct val="20000"/>
              </a:spcBef>
              <a:buClr>
                <a:prstClr val="black"/>
              </a:buClr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74650" lvl="0" indent="-2936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Price floors often lead to inefficiency in that goods of </a:t>
            </a:r>
            <a:r>
              <a:rPr lang="en-US" sz="2600" b="1" dirty="0">
                <a:solidFill>
                  <a:prstClr val="black"/>
                </a:solidFill>
              </a:rPr>
              <a:t>inefficiently high quality </a:t>
            </a:r>
            <a:r>
              <a:rPr lang="en-US" sz="2600" dirty="0">
                <a:solidFill>
                  <a:prstClr val="black"/>
                </a:solidFill>
              </a:rPr>
              <a:t>are offered: sellers offer high-quality goods at a high price, even though buyers would prefer a lower quality at a lower price.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132005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163" y="317525"/>
            <a:ext cx="11542856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1</a:t>
            </a:r>
            <a:r>
              <a:rPr lang="en-US" sz="3600" b="1" baseline="30000" dirty="0"/>
              <a:t>. What happens in the market for labor when the equilibrium hourly wage rate is $7.00 per hour but the government sets the hourly wage rate at $9.00 per hour? If this happens, has the government set a price ceiling or floor</a:t>
            </a:r>
            <a:r>
              <a:rPr lang="en-US" sz="3600" baseline="30000" dirty="0"/>
              <a:t>?</a:t>
            </a:r>
          </a:p>
          <a:p>
            <a:endParaRPr lang="en-US" sz="3600" baseline="30000" dirty="0"/>
          </a:p>
          <a:p>
            <a:r>
              <a:rPr lang="en-US" sz="3600" baseline="30000" dirty="0"/>
              <a:t>2. </a:t>
            </a:r>
            <a:r>
              <a:rPr lang="en-US" sz="3600" b="1" baseline="30000" dirty="0"/>
              <a:t>Price floors can cause inefficiency because</a:t>
            </a:r>
          </a:p>
          <a:p>
            <a:r>
              <a:rPr lang="en-US" sz="2400" dirty="0"/>
              <a:t>I. they can cause inefficiently low quality </a:t>
            </a:r>
          </a:p>
          <a:p>
            <a:r>
              <a:rPr lang="en-US" sz="2400" dirty="0"/>
              <a:t>II. they can cause inefficiently low quantity</a:t>
            </a:r>
            <a:br>
              <a:rPr lang="en-US" sz="2400" dirty="0"/>
            </a:br>
            <a:r>
              <a:rPr lang="en-US" sz="2400" dirty="0"/>
              <a:t>III. they can cause inefficient allocation of sales</a:t>
            </a:r>
            <a:br>
              <a:rPr lang="en-US" sz="2400" dirty="0"/>
            </a:br>
            <a:r>
              <a:rPr lang="en-US" sz="2400" dirty="0"/>
              <a:t>IV. they can utilize the efficient amount of resources </a:t>
            </a:r>
          </a:p>
          <a:p>
            <a:r>
              <a:rPr lang="en-US" sz="2400" dirty="0"/>
              <a:t>V. they can lead to wasted resources </a:t>
            </a:r>
          </a:p>
          <a:p>
            <a:r>
              <a:rPr lang="en-US" sz="3600" baseline="30000" dirty="0"/>
              <a:t>A. All of the above</a:t>
            </a:r>
          </a:p>
          <a:p>
            <a:r>
              <a:rPr lang="en-US" sz="3600" baseline="30000" dirty="0"/>
              <a:t>B. I. and II above</a:t>
            </a:r>
          </a:p>
          <a:p>
            <a:r>
              <a:rPr lang="en-US" sz="3600" baseline="30000" dirty="0"/>
              <a:t>C. I, II, IV, and V above</a:t>
            </a:r>
          </a:p>
          <a:p>
            <a:r>
              <a:rPr lang="en-US" sz="3600" baseline="30000" dirty="0"/>
              <a:t>D. II, III, and V above</a:t>
            </a:r>
          </a:p>
          <a:p>
            <a:r>
              <a:rPr lang="en-US" sz="3600" baseline="30000" dirty="0"/>
              <a:t>E. I, III, and V above</a:t>
            </a:r>
          </a:p>
          <a:p>
            <a:r>
              <a:rPr lang="en-US" sz="3600" baseline="30000" dirty="0"/>
              <a:t>3. Price floors lead to (shortages or surpluses) ____________________ while price ceilings lead to (shortages or surpluses) _____________________.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46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government imposes a price floor in the agricultural market: </a:t>
            </a:r>
          </a:p>
          <a:p>
            <a:pPr lvl="1"/>
            <a:r>
              <a:rPr lang="en-US" dirty="0"/>
              <a:t>How are the price of agricultural products and quantity sold affected? </a:t>
            </a:r>
          </a:p>
          <a:p>
            <a:pPr lvl="1"/>
            <a:r>
              <a:rPr lang="en-US" dirty="0"/>
              <a:t>What economic situation is created by the government action? </a:t>
            </a:r>
          </a:p>
          <a:p>
            <a:pPr lvl="1"/>
            <a:r>
              <a:rPr lang="en-US" dirty="0"/>
              <a:t>Who is adversely affected by the imposition of the price floor? </a:t>
            </a:r>
          </a:p>
          <a:p>
            <a:pPr lvl="1"/>
            <a:r>
              <a:rPr lang="en-US" dirty="0"/>
              <a:t>What steps will the market take the deal with this economic situation? </a:t>
            </a:r>
          </a:p>
          <a:p>
            <a:pPr lvl="1"/>
            <a:r>
              <a:rPr lang="en-US" dirty="0"/>
              <a:t>What steps will the government take to deal with this economic situation? </a:t>
            </a:r>
          </a:p>
          <a:p>
            <a:pPr marL="0" indent="0">
              <a:buNone/>
            </a:pPr>
            <a:r>
              <a:rPr lang="en-US" dirty="0"/>
              <a:t>2. Should the government take the step of placing price floors on goods 	and services? Why or why not?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68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Even when a market is efficient, governments often intervene to pursue greater fairness or to please a powerful interest group. Interventions can take the form of </a:t>
            </a:r>
            <a:r>
              <a:rPr lang="en-US" sz="2600" b="1" dirty="0">
                <a:solidFill>
                  <a:prstClr val="black"/>
                </a:solidFill>
              </a:rPr>
              <a:t>price controls,</a:t>
            </a:r>
            <a:r>
              <a:rPr lang="en-US" sz="2600" dirty="0">
                <a:solidFill>
                  <a:prstClr val="black"/>
                </a:solidFill>
              </a:rPr>
              <a:t> which generate predictable and undesirable side effects.</a:t>
            </a:r>
          </a:p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price ceiling</a:t>
            </a:r>
            <a:r>
              <a:rPr lang="en-US" sz="2600" dirty="0">
                <a:solidFill>
                  <a:prstClr val="black"/>
                </a:solidFill>
              </a:rPr>
              <a:t>, a maximum market price below the equilibrium price, benefit successful buyers but creates persistent shortages. Price ceilings lead to inefficiencies.</a:t>
            </a:r>
          </a:p>
          <a:p>
            <a:pPr marL="284163" lvl="0" indent="-284163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price floor</a:t>
            </a:r>
            <a:r>
              <a:rPr lang="en-US" sz="2600" dirty="0">
                <a:solidFill>
                  <a:prstClr val="black"/>
                </a:solidFill>
              </a:rPr>
              <a:t>, a minimum market price above the equilibrium price, benefits successful sellers but creates persistent surplus. Price floors lead to inefficiencies.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76831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Why Governments Control Prices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126014"/>
            <a:ext cx="10553463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market price moves to the level at which the quantity supplied equals the quantity demanded.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BUT this equilibrium price does not necessarily please either buyers or sellers.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Therefore, the government intervenes to regulate prices by imposing </a:t>
            </a:r>
            <a:r>
              <a:rPr lang="en-US" sz="2800" b="1" dirty="0">
                <a:solidFill>
                  <a:prstClr val="black"/>
                </a:solidFill>
              </a:rPr>
              <a:t>price controls</a:t>
            </a:r>
            <a:r>
              <a:rPr lang="en-US" sz="2800" dirty="0">
                <a:solidFill>
                  <a:prstClr val="black"/>
                </a:solidFill>
              </a:rPr>
              <a:t>, which are legal restrictions on how high or low a market price may go.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b="1" dirty="0"/>
              <a:t>Price ceiling</a:t>
            </a:r>
            <a:r>
              <a:rPr lang="en-US" sz="2800" dirty="0"/>
              <a:t> is the maximum price sellers are allowed to charge for a good or service.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b="1" dirty="0"/>
              <a:t>Price floor</a:t>
            </a:r>
            <a:r>
              <a:rPr lang="en-US" sz="2800" dirty="0"/>
              <a:t> is the minimum price buyers are required to pay for a good or service.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007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Price ceilings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829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Price ceilings are typically imposed during crises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—</a:t>
            </a:r>
            <a:r>
              <a:rPr lang="en-US" sz="2800" dirty="0">
                <a:solidFill>
                  <a:prstClr val="black"/>
                </a:solidFill>
              </a:rPr>
              <a:t>wars, harvest failures, natural disasters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—</a:t>
            </a:r>
            <a:r>
              <a:rPr lang="en-US" sz="2800" dirty="0">
                <a:solidFill>
                  <a:prstClr val="black"/>
                </a:solidFill>
              </a:rPr>
              <a:t>because these events often lead to sudden price increases that hurt many people but produce big gains for a lucky few.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Examples:</a:t>
            </a:r>
          </a:p>
          <a:p>
            <a:pPr marL="690563" lvl="1" indent="-2905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The U.S. Government imposed ceilings on aluminum and steel during World War II.</a:t>
            </a:r>
          </a:p>
          <a:p>
            <a:pPr marL="690563" lvl="1" indent="-2905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Rent control in New York.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0075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Market for Apartments in the Absence of Government Controls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>
            <a:off x="2423853" y="2811463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4"/>
          <p:cNvSpPr>
            <a:spLocks noChangeShapeType="1"/>
          </p:cNvSpPr>
          <p:nvPr/>
        </p:nvSpPr>
        <p:spPr bwMode="auto">
          <a:xfrm>
            <a:off x="2423853" y="3436938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5"/>
          <p:cNvSpPr>
            <a:spLocks noChangeShapeType="1"/>
          </p:cNvSpPr>
          <p:nvPr/>
        </p:nvSpPr>
        <p:spPr bwMode="auto">
          <a:xfrm>
            <a:off x="2423853" y="4686300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6"/>
          <p:cNvSpPr>
            <a:spLocks noChangeShapeType="1"/>
          </p:cNvSpPr>
          <p:nvPr/>
        </p:nvSpPr>
        <p:spPr bwMode="auto">
          <a:xfrm>
            <a:off x="2423853" y="5311775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7"/>
          <p:cNvSpPr>
            <a:spLocks noChangeShapeType="1"/>
          </p:cNvSpPr>
          <p:nvPr/>
        </p:nvSpPr>
        <p:spPr bwMode="auto">
          <a:xfrm>
            <a:off x="2423853" y="3122613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8"/>
          <p:cNvSpPr>
            <a:spLocks noChangeShapeType="1"/>
          </p:cNvSpPr>
          <p:nvPr/>
        </p:nvSpPr>
        <p:spPr bwMode="auto">
          <a:xfrm>
            <a:off x="2423853" y="3749675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39"/>
          <p:cNvSpPr>
            <a:spLocks noChangeShapeType="1"/>
          </p:cNvSpPr>
          <p:nvPr/>
        </p:nvSpPr>
        <p:spPr bwMode="auto">
          <a:xfrm>
            <a:off x="2423853" y="4064000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0"/>
          <p:cNvSpPr>
            <a:spLocks noChangeShapeType="1"/>
          </p:cNvSpPr>
          <p:nvPr/>
        </p:nvSpPr>
        <p:spPr bwMode="auto">
          <a:xfrm>
            <a:off x="2423853" y="4373563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1"/>
          <p:cNvSpPr>
            <a:spLocks noChangeShapeType="1"/>
          </p:cNvSpPr>
          <p:nvPr/>
        </p:nvSpPr>
        <p:spPr bwMode="auto">
          <a:xfrm>
            <a:off x="2423853" y="4999038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2"/>
          <p:cNvSpPr>
            <a:spLocks noChangeShapeType="1"/>
          </p:cNvSpPr>
          <p:nvPr/>
        </p:nvSpPr>
        <p:spPr bwMode="auto">
          <a:xfrm>
            <a:off x="5594090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43"/>
          <p:cNvSpPr>
            <a:spLocks noChangeShapeType="1"/>
          </p:cNvSpPr>
          <p:nvPr/>
        </p:nvSpPr>
        <p:spPr bwMode="auto">
          <a:xfrm>
            <a:off x="5278178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4"/>
          <p:cNvSpPr>
            <a:spLocks noChangeShapeType="1"/>
          </p:cNvSpPr>
          <p:nvPr/>
        </p:nvSpPr>
        <p:spPr bwMode="auto">
          <a:xfrm>
            <a:off x="4960678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45"/>
          <p:cNvSpPr>
            <a:spLocks noChangeShapeType="1"/>
          </p:cNvSpPr>
          <p:nvPr/>
        </p:nvSpPr>
        <p:spPr bwMode="auto">
          <a:xfrm>
            <a:off x="4643178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6"/>
          <p:cNvSpPr>
            <a:spLocks noChangeShapeType="1"/>
          </p:cNvSpPr>
          <p:nvPr/>
        </p:nvSpPr>
        <p:spPr bwMode="auto">
          <a:xfrm>
            <a:off x="4009765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47"/>
          <p:cNvSpPr>
            <a:spLocks noChangeShapeType="1"/>
          </p:cNvSpPr>
          <p:nvPr/>
        </p:nvSpPr>
        <p:spPr bwMode="auto">
          <a:xfrm>
            <a:off x="4325678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48"/>
          <p:cNvSpPr>
            <a:spLocks noChangeShapeType="1"/>
          </p:cNvSpPr>
          <p:nvPr/>
        </p:nvSpPr>
        <p:spPr bwMode="auto">
          <a:xfrm>
            <a:off x="3692265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49"/>
          <p:cNvSpPr>
            <a:spLocks noChangeShapeType="1"/>
          </p:cNvSpPr>
          <p:nvPr/>
        </p:nvSpPr>
        <p:spPr bwMode="auto">
          <a:xfrm>
            <a:off x="3374765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50"/>
          <p:cNvSpPr>
            <a:spLocks noChangeShapeType="1"/>
          </p:cNvSpPr>
          <p:nvPr/>
        </p:nvSpPr>
        <p:spPr bwMode="auto">
          <a:xfrm>
            <a:off x="3057265" y="5819775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1"/>
          <p:cNvSpPr>
            <a:spLocks noChangeShapeType="1"/>
          </p:cNvSpPr>
          <p:nvPr/>
        </p:nvSpPr>
        <p:spPr bwMode="auto">
          <a:xfrm flipV="1">
            <a:off x="2423853" y="2136775"/>
            <a:ext cx="0" cy="34559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52"/>
          <p:cNvSpPr>
            <a:spLocks/>
          </p:cNvSpPr>
          <p:nvPr/>
        </p:nvSpPr>
        <p:spPr bwMode="auto">
          <a:xfrm>
            <a:off x="2423853" y="5668963"/>
            <a:ext cx="276225" cy="265112"/>
          </a:xfrm>
          <a:custGeom>
            <a:avLst/>
            <a:gdLst>
              <a:gd name="T0" fmla="*/ 2147483647 w 156"/>
              <a:gd name="T1" fmla="*/ 2147483647 h 132"/>
              <a:gd name="T2" fmla="*/ 0 w 156"/>
              <a:gd name="T3" fmla="*/ 2147483647 h 132"/>
              <a:gd name="T4" fmla="*/ 0 w 156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53"/>
          <p:cNvSpPr>
            <a:spLocks noChangeShapeType="1"/>
          </p:cNvSpPr>
          <p:nvPr/>
        </p:nvSpPr>
        <p:spPr bwMode="auto">
          <a:xfrm flipH="1">
            <a:off x="2766753" y="5934075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54"/>
          <p:cNvSpPr>
            <a:spLocks noChangeShapeType="1"/>
          </p:cNvSpPr>
          <p:nvPr/>
        </p:nvSpPr>
        <p:spPr bwMode="auto">
          <a:xfrm flipV="1">
            <a:off x="2380990" y="5564188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55"/>
          <p:cNvSpPr>
            <a:spLocks noChangeShapeType="1"/>
          </p:cNvSpPr>
          <p:nvPr/>
        </p:nvSpPr>
        <p:spPr bwMode="auto">
          <a:xfrm flipV="1">
            <a:off x="2380990" y="5638800"/>
            <a:ext cx="88900" cy="58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6"/>
          <p:cNvSpPr>
            <a:spLocks noChangeShapeType="1"/>
          </p:cNvSpPr>
          <p:nvPr/>
        </p:nvSpPr>
        <p:spPr bwMode="auto">
          <a:xfrm flipH="1">
            <a:off x="2674678" y="5886450"/>
            <a:ext cx="49212" cy="1000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7"/>
          <p:cNvSpPr>
            <a:spLocks noChangeShapeType="1"/>
          </p:cNvSpPr>
          <p:nvPr/>
        </p:nvSpPr>
        <p:spPr bwMode="auto">
          <a:xfrm flipH="1">
            <a:off x="2739765" y="5886450"/>
            <a:ext cx="50800" cy="1000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8"/>
          <p:cNvSpPr>
            <a:spLocks noChangeShapeType="1"/>
          </p:cNvSpPr>
          <p:nvPr/>
        </p:nvSpPr>
        <p:spPr bwMode="auto">
          <a:xfrm>
            <a:off x="3057265" y="2811463"/>
            <a:ext cx="2536825" cy="2500312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59"/>
          <p:cNvSpPr>
            <a:spLocks noChangeShapeType="1"/>
          </p:cNvSpPr>
          <p:nvPr/>
        </p:nvSpPr>
        <p:spPr bwMode="auto">
          <a:xfrm flipH="1">
            <a:off x="3057265" y="2811463"/>
            <a:ext cx="2536825" cy="2500312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160"/>
          <p:cNvSpPr>
            <a:spLocks noChangeArrowheads="1"/>
          </p:cNvSpPr>
          <p:nvPr/>
        </p:nvSpPr>
        <p:spPr bwMode="auto">
          <a:xfrm>
            <a:off x="2966778" y="5967413"/>
            <a:ext cx="1825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1.6</a:t>
            </a:r>
            <a:endParaRPr lang="en-US" b="1"/>
          </a:p>
        </p:txBody>
      </p:sp>
      <p:sp>
        <p:nvSpPr>
          <p:cNvPr id="40" name="Rectangle 161"/>
          <p:cNvSpPr>
            <a:spLocks noChangeArrowheads="1"/>
          </p:cNvSpPr>
          <p:nvPr/>
        </p:nvSpPr>
        <p:spPr bwMode="auto">
          <a:xfrm>
            <a:off x="3282690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1.7</a:t>
            </a:r>
            <a:endParaRPr lang="en-US" b="1"/>
          </a:p>
        </p:txBody>
      </p:sp>
      <p:sp>
        <p:nvSpPr>
          <p:cNvPr id="41" name="Rectangle 162"/>
          <p:cNvSpPr>
            <a:spLocks noChangeArrowheads="1"/>
          </p:cNvSpPr>
          <p:nvPr/>
        </p:nvSpPr>
        <p:spPr bwMode="auto">
          <a:xfrm>
            <a:off x="2271453" y="5967413"/>
            <a:ext cx="714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0</a:t>
            </a:r>
            <a:endParaRPr lang="en-US" b="1"/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3600190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1.8</a:t>
            </a:r>
            <a:endParaRPr lang="en-US" b="1"/>
          </a:p>
        </p:txBody>
      </p:sp>
      <p:sp>
        <p:nvSpPr>
          <p:cNvPr id="43" name="Rectangle 164"/>
          <p:cNvSpPr>
            <a:spLocks noChangeArrowheads="1"/>
          </p:cNvSpPr>
          <p:nvPr/>
        </p:nvSpPr>
        <p:spPr bwMode="auto">
          <a:xfrm>
            <a:off x="3916103" y="5967413"/>
            <a:ext cx="1825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1.9</a:t>
            </a:r>
            <a:endParaRPr lang="en-US" b="1"/>
          </a:p>
        </p:txBody>
      </p:sp>
      <p:sp>
        <p:nvSpPr>
          <p:cNvPr id="44" name="Rectangle 165"/>
          <p:cNvSpPr>
            <a:spLocks noChangeArrowheads="1"/>
          </p:cNvSpPr>
          <p:nvPr/>
        </p:nvSpPr>
        <p:spPr bwMode="auto">
          <a:xfrm>
            <a:off x="4232015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2.0</a:t>
            </a:r>
            <a:endParaRPr lang="en-US" b="1"/>
          </a:p>
        </p:txBody>
      </p:sp>
      <p:sp>
        <p:nvSpPr>
          <p:cNvPr id="45" name="Rectangle 166"/>
          <p:cNvSpPr>
            <a:spLocks noChangeArrowheads="1"/>
          </p:cNvSpPr>
          <p:nvPr/>
        </p:nvSpPr>
        <p:spPr bwMode="auto">
          <a:xfrm>
            <a:off x="4867015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2.2</a:t>
            </a:r>
            <a:endParaRPr lang="en-US" b="1"/>
          </a:p>
        </p:txBody>
      </p:sp>
      <p:sp>
        <p:nvSpPr>
          <p:cNvPr id="46" name="Rectangle 167"/>
          <p:cNvSpPr>
            <a:spLocks noChangeArrowheads="1"/>
          </p:cNvSpPr>
          <p:nvPr/>
        </p:nvSpPr>
        <p:spPr bwMode="auto">
          <a:xfrm>
            <a:off x="4549515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2.1</a:t>
            </a:r>
            <a:endParaRPr lang="en-US" b="1"/>
          </a:p>
        </p:txBody>
      </p:sp>
      <p:sp>
        <p:nvSpPr>
          <p:cNvPr id="47" name="Rectangle 168"/>
          <p:cNvSpPr>
            <a:spLocks noChangeArrowheads="1"/>
          </p:cNvSpPr>
          <p:nvPr/>
        </p:nvSpPr>
        <p:spPr bwMode="auto">
          <a:xfrm>
            <a:off x="5184515" y="5967413"/>
            <a:ext cx="1825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2.3</a:t>
            </a:r>
            <a:endParaRPr lang="en-US" b="1"/>
          </a:p>
        </p:txBody>
      </p:sp>
      <p:sp>
        <p:nvSpPr>
          <p:cNvPr id="48" name="Rectangle 169"/>
          <p:cNvSpPr>
            <a:spLocks noChangeArrowheads="1"/>
          </p:cNvSpPr>
          <p:nvPr/>
        </p:nvSpPr>
        <p:spPr bwMode="auto">
          <a:xfrm>
            <a:off x="5500428" y="5967413"/>
            <a:ext cx="1825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2.4</a:t>
            </a:r>
            <a:endParaRPr lang="en-US" b="1"/>
          </a:p>
        </p:txBody>
      </p:sp>
      <p:sp>
        <p:nvSpPr>
          <p:cNvPr id="49" name="Rectangle 170"/>
          <p:cNvSpPr>
            <a:spLocks noChangeArrowheads="1"/>
          </p:cNvSpPr>
          <p:nvPr/>
        </p:nvSpPr>
        <p:spPr bwMode="auto">
          <a:xfrm>
            <a:off x="1933315" y="2714625"/>
            <a:ext cx="3952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$1,400</a:t>
            </a:r>
            <a:endParaRPr lang="en-US" b="1"/>
          </a:p>
        </p:txBody>
      </p:sp>
      <p:sp>
        <p:nvSpPr>
          <p:cNvPr id="50" name="Rectangle 171"/>
          <p:cNvSpPr>
            <a:spLocks noChangeArrowheads="1"/>
          </p:cNvSpPr>
          <p:nvPr/>
        </p:nvSpPr>
        <p:spPr bwMode="auto">
          <a:xfrm>
            <a:off x="2011103" y="3024188"/>
            <a:ext cx="323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1,300</a:t>
            </a:r>
            <a:endParaRPr lang="en-US" b="1"/>
          </a:p>
        </p:txBody>
      </p:sp>
      <p:sp>
        <p:nvSpPr>
          <p:cNvPr id="51" name="Rectangle 172"/>
          <p:cNvSpPr>
            <a:spLocks noChangeArrowheads="1"/>
          </p:cNvSpPr>
          <p:nvPr/>
        </p:nvSpPr>
        <p:spPr bwMode="auto">
          <a:xfrm>
            <a:off x="2011103" y="3336925"/>
            <a:ext cx="323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1,200</a:t>
            </a:r>
            <a:endParaRPr lang="en-US" b="1"/>
          </a:p>
        </p:txBody>
      </p:sp>
      <p:sp>
        <p:nvSpPr>
          <p:cNvPr id="52" name="Rectangle 173"/>
          <p:cNvSpPr>
            <a:spLocks noChangeArrowheads="1"/>
          </p:cNvSpPr>
          <p:nvPr/>
        </p:nvSpPr>
        <p:spPr bwMode="auto">
          <a:xfrm>
            <a:off x="2011103" y="3649663"/>
            <a:ext cx="323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1,100</a:t>
            </a:r>
            <a:endParaRPr lang="en-US" b="1"/>
          </a:p>
        </p:txBody>
      </p:sp>
      <p:sp>
        <p:nvSpPr>
          <p:cNvPr id="53" name="Rectangle 174"/>
          <p:cNvSpPr>
            <a:spLocks noChangeArrowheads="1"/>
          </p:cNvSpPr>
          <p:nvPr/>
        </p:nvSpPr>
        <p:spPr bwMode="auto">
          <a:xfrm>
            <a:off x="2011103" y="3960813"/>
            <a:ext cx="323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1,000</a:t>
            </a:r>
            <a:endParaRPr lang="en-US" b="1"/>
          </a:p>
        </p:txBody>
      </p:sp>
      <p:sp>
        <p:nvSpPr>
          <p:cNvPr id="54" name="Rectangle 175"/>
          <p:cNvSpPr>
            <a:spLocks noChangeArrowheads="1"/>
          </p:cNvSpPr>
          <p:nvPr/>
        </p:nvSpPr>
        <p:spPr bwMode="auto">
          <a:xfrm>
            <a:off x="2119053" y="4275138"/>
            <a:ext cx="2159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900</a:t>
            </a:r>
            <a:endParaRPr lang="en-US" b="1"/>
          </a:p>
        </p:txBody>
      </p:sp>
      <p:sp>
        <p:nvSpPr>
          <p:cNvPr id="55" name="Rectangle 176"/>
          <p:cNvSpPr>
            <a:spLocks noChangeArrowheads="1"/>
          </p:cNvSpPr>
          <p:nvPr/>
        </p:nvSpPr>
        <p:spPr bwMode="auto">
          <a:xfrm>
            <a:off x="2119053" y="4586288"/>
            <a:ext cx="2159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800</a:t>
            </a:r>
            <a:endParaRPr lang="en-US" b="1"/>
          </a:p>
        </p:txBody>
      </p:sp>
      <p:sp>
        <p:nvSpPr>
          <p:cNvPr id="56" name="Rectangle 177"/>
          <p:cNvSpPr>
            <a:spLocks noChangeArrowheads="1"/>
          </p:cNvSpPr>
          <p:nvPr/>
        </p:nvSpPr>
        <p:spPr bwMode="auto">
          <a:xfrm>
            <a:off x="2119053" y="4899025"/>
            <a:ext cx="215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700</a:t>
            </a:r>
            <a:endParaRPr lang="en-US" b="1"/>
          </a:p>
        </p:txBody>
      </p:sp>
      <p:sp>
        <p:nvSpPr>
          <p:cNvPr id="57" name="Rectangle 178"/>
          <p:cNvSpPr>
            <a:spLocks noChangeArrowheads="1"/>
          </p:cNvSpPr>
          <p:nvPr/>
        </p:nvSpPr>
        <p:spPr bwMode="auto">
          <a:xfrm>
            <a:off x="2119053" y="5210175"/>
            <a:ext cx="215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b="1">
                <a:solidFill>
                  <a:srgbClr val="000000"/>
                </a:solidFill>
              </a:rPr>
              <a:t>600</a:t>
            </a:r>
            <a:endParaRPr lang="en-US" b="1"/>
          </a:p>
        </p:txBody>
      </p:sp>
      <p:sp>
        <p:nvSpPr>
          <p:cNvPr id="58" name="Rectangle 179"/>
          <p:cNvSpPr>
            <a:spLocks noChangeArrowheads="1"/>
          </p:cNvSpPr>
          <p:nvPr/>
        </p:nvSpPr>
        <p:spPr bwMode="auto">
          <a:xfrm>
            <a:off x="2966778" y="6256713"/>
            <a:ext cx="2849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 dirty="0">
                <a:solidFill>
                  <a:srgbClr val="000000"/>
                </a:solidFill>
              </a:rPr>
              <a:t>Quantity of apartments (millions)</a:t>
            </a:r>
            <a:endParaRPr lang="en-US" sz="1600" b="1" dirty="0"/>
          </a:p>
        </p:txBody>
      </p:sp>
      <p:sp>
        <p:nvSpPr>
          <p:cNvPr id="59" name="Oval 180"/>
          <p:cNvSpPr>
            <a:spLocks noChangeArrowheads="1"/>
          </p:cNvSpPr>
          <p:nvPr/>
        </p:nvSpPr>
        <p:spPr bwMode="auto">
          <a:xfrm>
            <a:off x="3015990" y="2763838"/>
            <a:ext cx="84138" cy="9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0" name="Oval 181"/>
          <p:cNvSpPr>
            <a:spLocks noChangeArrowheads="1"/>
          </p:cNvSpPr>
          <p:nvPr/>
        </p:nvSpPr>
        <p:spPr bwMode="auto">
          <a:xfrm>
            <a:off x="3333490" y="3076575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Oval 182"/>
          <p:cNvSpPr>
            <a:spLocks noChangeArrowheads="1"/>
          </p:cNvSpPr>
          <p:nvPr/>
        </p:nvSpPr>
        <p:spPr bwMode="auto">
          <a:xfrm>
            <a:off x="3649403" y="3390900"/>
            <a:ext cx="85725" cy="936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Oval 183"/>
          <p:cNvSpPr>
            <a:spLocks noChangeArrowheads="1"/>
          </p:cNvSpPr>
          <p:nvPr/>
        </p:nvSpPr>
        <p:spPr bwMode="auto">
          <a:xfrm>
            <a:off x="3966903" y="3703638"/>
            <a:ext cx="84137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Oval 184"/>
          <p:cNvSpPr>
            <a:spLocks noChangeArrowheads="1"/>
          </p:cNvSpPr>
          <p:nvPr/>
        </p:nvSpPr>
        <p:spPr bwMode="auto">
          <a:xfrm>
            <a:off x="4282815" y="4017963"/>
            <a:ext cx="85725" cy="9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Oval 185"/>
          <p:cNvSpPr>
            <a:spLocks noChangeArrowheads="1"/>
          </p:cNvSpPr>
          <p:nvPr/>
        </p:nvSpPr>
        <p:spPr bwMode="auto">
          <a:xfrm>
            <a:off x="4601903" y="3703638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Oval 186"/>
          <p:cNvSpPr>
            <a:spLocks noChangeArrowheads="1"/>
          </p:cNvSpPr>
          <p:nvPr/>
        </p:nvSpPr>
        <p:spPr bwMode="auto">
          <a:xfrm>
            <a:off x="4919403" y="3390900"/>
            <a:ext cx="82550" cy="936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Oval 187"/>
          <p:cNvSpPr>
            <a:spLocks noChangeArrowheads="1"/>
          </p:cNvSpPr>
          <p:nvPr/>
        </p:nvSpPr>
        <p:spPr bwMode="auto">
          <a:xfrm>
            <a:off x="5235315" y="3076575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7" name="Oval 188"/>
          <p:cNvSpPr>
            <a:spLocks noChangeArrowheads="1"/>
          </p:cNvSpPr>
          <p:nvPr/>
        </p:nvSpPr>
        <p:spPr bwMode="auto">
          <a:xfrm>
            <a:off x="5552815" y="2763838"/>
            <a:ext cx="84138" cy="9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8" name="Oval 189"/>
          <p:cNvSpPr>
            <a:spLocks noChangeArrowheads="1"/>
          </p:cNvSpPr>
          <p:nvPr/>
        </p:nvSpPr>
        <p:spPr bwMode="auto">
          <a:xfrm>
            <a:off x="4601903" y="4324350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9" name="Oval 190"/>
          <p:cNvSpPr>
            <a:spLocks noChangeArrowheads="1"/>
          </p:cNvSpPr>
          <p:nvPr/>
        </p:nvSpPr>
        <p:spPr bwMode="auto">
          <a:xfrm>
            <a:off x="4919403" y="4638675"/>
            <a:ext cx="82550" cy="936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0" name="Oval 191"/>
          <p:cNvSpPr>
            <a:spLocks noChangeArrowheads="1"/>
          </p:cNvSpPr>
          <p:nvPr/>
        </p:nvSpPr>
        <p:spPr bwMode="auto">
          <a:xfrm>
            <a:off x="5235315" y="4951413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1" name="Oval 192"/>
          <p:cNvSpPr>
            <a:spLocks noChangeArrowheads="1"/>
          </p:cNvSpPr>
          <p:nvPr/>
        </p:nvSpPr>
        <p:spPr bwMode="auto">
          <a:xfrm>
            <a:off x="5552815" y="5265738"/>
            <a:ext cx="84138" cy="9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2" name="Oval 193"/>
          <p:cNvSpPr>
            <a:spLocks noChangeArrowheads="1"/>
          </p:cNvSpPr>
          <p:nvPr/>
        </p:nvSpPr>
        <p:spPr bwMode="auto">
          <a:xfrm>
            <a:off x="3966903" y="4324350"/>
            <a:ext cx="84137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3" name="Oval 194"/>
          <p:cNvSpPr>
            <a:spLocks noChangeArrowheads="1"/>
          </p:cNvSpPr>
          <p:nvPr/>
        </p:nvSpPr>
        <p:spPr bwMode="auto">
          <a:xfrm>
            <a:off x="3649403" y="4638675"/>
            <a:ext cx="85725" cy="936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4" name="Oval 195"/>
          <p:cNvSpPr>
            <a:spLocks noChangeArrowheads="1"/>
          </p:cNvSpPr>
          <p:nvPr/>
        </p:nvSpPr>
        <p:spPr bwMode="auto">
          <a:xfrm>
            <a:off x="3333490" y="4951413"/>
            <a:ext cx="82550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5" name="Oval 196"/>
          <p:cNvSpPr>
            <a:spLocks noChangeArrowheads="1"/>
          </p:cNvSpPr>
          <p:nvPr/>
        </p:nvSpPr>
        <p:spPr bwMode="auto">
          <a:xfrm>
            <a:off x="3015990" y="5265738"/>
            <a:ext cx="84138" cy="9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6" name="Rectangle 197"/>
          <p:cNvSpPr>
            <a:spLocks noChangeArrowheads="1"/>
          </p:cNvSpPr>
          <p:nvPr/>
        </p:nvSpPr>
        <p:spPr bwMode="auto">
          <a:xfrm>
            <a:off x="897572" y="2023745"/>
            <a:ext cx="15278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>
                <a:solidFill>
                  <a:srgbClr val="000000"/>
                </a:solidFill>
              </a:rPr>
              <a:t>Monthly rent </a:t>
            </a:r>
          </a:p>
          <a:p>
            <a:pPr marL="1588" indent="-1588" algn="ctr"/>
            <a:r>
              <a:rPr lang="en-US" sz="1600" b="1" dirty="0">
                <a:solidFill>
                  <a:srgbClr val="000000"/>
                </a:solidFill>
              </a:rPr>
              <a:t>(per apartment)</a:t>
            </a:r>
            <a:endParaRPr lang="en-US" sz="1600" b="1" dirty="0"/>
          </a:p>
        </p:txBody>
      </p:sp>
      <p:sp>
        <p:nvSpPr>
          <p:cNvPr id="77" name="Rectangle 198"/>
          <p:cNvSpPr>
            <a:spLocks noChangeArrowheads="1"/>
          </p:cNvSpPr>
          <p:nvPr/>
        </p:nvSpPr>
        <p:spPr bwMode="auto">
          <a:xfrm>
            <a:off x="5652828" y="5295900"/>
            <a:ext cx="112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D</a:t>
            </a:r>
            <a:endParaRPr lang="en-US" sz="1400" b="1"/>
          </a:p>
        </p:txBody>
      </p:sp>
      <p:sp>
        <p:nvSpPr>
          <p:cNvPr id="78" name="Rectangle 199"/>
          <p:cNvSpPr>
            <a:spLocks noChangeArrowheads="1"/>
          </p:cNvSpPr>
          <p:nvPr/>
        </p:nvSpPr>
        <p:spPr bwMode="auto">
          <a:xfrm>
            <a:off x="4285990" y="3792538"/>
            <a:ext cx="87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E</a:t>
            </a:r>
            <a:endParaRPr lang="en-US" sz="1400" b="1"/>
          </a:p>
        </p:txBody>
      </p:sp>
      <p:sp>
        <p:nvSpPr>
          <p:cNvPr id="79" name="Rectangle 200"/>
          <p:cNvSpPr>
            <a:spLocks noChangeArrowheads="1"/>
          </p:cNvSpPr>
          <p:nvPr/>
        </p:nvSpPr>
        <p:spPr bwMode="auto">
          <a:xfrm>
            <a:off x="5663940" y="2581275"/>
            <a:ext cx="84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S</a:t>
            </a:r>
            <a:endParaRPr lang="en-US" sz="1400" b="1"/>
          </a:p>
        </p:txBody>
      </p:sp>
      <p:cxnSp>
        <p:nvCxnSpPr>
          <p:cNvPr id="80" name="Straight Connector 86"/>
          <p:cNvCxnSpPr>
            <a:cxnSpLocks noChangeShapeType="1"/>
          </p:cNvCxnSpPr>
          <p:nvPr/>
        </p:nvCxnSpPr>
        <p:spPr bwMode="auto">
          <a:xfrm>
            <a:off x="2581015" y="4065588"/>
            <a:ext cx="16922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Connector 86"/>
          <p:cNvCxnSpPr>
            <a:cxnSpLocks noChangeShapeType="1"/>
          </p:cNvCxnSpPr>
          <p:nvPr/>
        </p:nvCxnSpPr>
        <p:spPr bwMode="auto">
          <a:xfrm>
            <a:off x="4325678" y="4097338"/>
            <a:ext cx="3175" cy="17033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" name="Rectangle 204"/>
          <p:cNvSpPr>
            <a:spLocks noChangeArrowheads="1"/>
          </p:cNvSpPr>
          <p:nvPr/>
        </p:nvSpPr>
        <p:spPr bwMode="auto">
          <a:xfrm>
            <a:off x="7373678" y="4070350"/>
            <a:ext cx="1871662" cy="252413"/>
          </a:xfrm>
          <a:prstGeom prst="rect">
            <a:avLst/>
          </a:prstGeom>
          <a:solidFill>
            <a:srgbClr val="C7C4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Line 205"/>
          <p:cNvSpPr>
            <a:spLocks noChangeShapeType="1"/>
          </p:cNvSpPr>
          <p:nvPr/>
        </p:nvSpPr>
        <p:spPr bwMode="auto">
          <a:xfrm>
            <a:off x="5795703" y="3322638"/>
            <a:ext cx="3433762" cy="17462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06"/>
          <p:cNvSpPr>
            <a:spLocks noChangeShapeType="1"/>
          </p:cNvSpPr>
          <p:nvPr/>
        </p:nvSpPr>
        <p:spPr bwMode="auto">
          <a:xfrm>
            <a:off x="5765540" y="3573463"/>
            <a:ext cx="3463925" cy="14287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07"/>
          <p:cNvSpPr>
            <a:spLocks noChangeShapeType="1"/>
          </p:cNvSpPr>
          <p:nvPr/>
        </p:nvSpPr>
        <p:spPr bwMode="auto">
          <a:xfrm>
            <a:off x="5784590" y="3798888"/>
            <a:ext cx="3444875" cy="3810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08"/>
          <p:cNvSpPr>
            <a:spLocks noChangeShapeType="1"/>
          </p:cNvSpPr>
          <p:nvPr/>
        </p:nvSpPr>
        <p:spPr bwMode="auto">
          <a:xfrm>
            <a:off x="5795703" y="4087813"/>
            <a:ext cx="3433762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09"/>
          <p:cNvSpPr>
            <a:spLocks noChangeShapeType="1"/>
          </p:cNvSpPr>
          <p:nvPr/>
        </p:nvSpPr>
        <p:spPr bwMode="auto">
          <a:xfrm>
            <a:off x="5795703" y="4287838"/>
            <a:ext cx="3449637" cy="11112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10"/>
          <p:cNvSpPr>
            <a:spLocks noChangeShapeType="1"/>
          </p:cNvSpPr>
          <p:nvPr/>
        </p:nvSpPr>
        <p:spPr bwMode="auto">
          <a:xfrm>
            <a:off x="5765540" y="4570413"/>
            <a:ext cx="3463925" cy="15875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11"/>
          <p:cNvSpPr>
            <a:spLocks noChangeShapeType="1"/>
          </p:cNvSpPr>
          <p:nvPr/>
        </p:nvSpPr>
        <p:spPr bwMode="auto">
          <a:xfrm>
            <a:off x="5795703" y="4835525"/>
            <a:ext cx="3433762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12"/>
          <p:cNvSpPr>
            <a:spLocks noChangeShapeType="1"/>
          </p:cNvSpPr>
          <p:nvPr/>
        </p:nvSpPr>
        <p:spPr bwMode="auto">
          <a:xfrm>
            <a:off x="5795703" y="5084763"/>
            <a:ext cx="3433762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13"/>
          <p:cNvSpPr>
            <a:spLocks noChangeShapeType="1"/>
          </p:cNvSpPr>
          <p:nvPr/>
        </p:nvSpPr>
        <p:spPr bwMode="auto">
          <a:xfrm>
            <a:off x="8346815" y="3055938"/>
            <a:ext cx="0" cy="2266950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Rectangle 214"/>
          <p:cNvSpPr>
            <a:spLocks noChangeArrowheads="1"/>
          </p:cNvSpPr>
          <p:nvPr/>
        </p:nvSpPr>
        <p:spPr bwMode="auto">
          <a:xfrm>
            <a:off x="6327515" y="3106738"/>
            <a:ext cx="50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$1,400</a:t>
            </a:r>
            <a:endParaRPr lang="en-US" sz="1400"/>
          </a:p>
        </p:txBody>
      </p:sp>
      <p:sp>
        <p:nvSpPr>
          <p:cNvPr id="93" name="Rectangle 215"/>
          <p:cNvSpPr>
            <a:spLocks noChangeArrowheads="1"/>
          </p:cNvSpPr>
          <p:nvPr/>
        </p:nvSpPr>
        <p:spPr bwMode="auto">
          <a:xfrm>
            <a:off x="6394190" y="3354388"/>
            <a:ext cx="411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1,300</a:t>
            </a:r>
            <a:endParaRPr lang="en-US" sz="1400"/>
          </a:p>
        </p:txBody>
      </p:sp>
      <p:sp>
        <p:nvSpPr>
          <p:cNvPr id="94" name="Rectangle 216"/>
          <p:cNvSpPr>
            <a:spLocks noChangeArrowheads="1"/>
          </p:cNvSpPr>
          <p:nvPr/>
        </p:nvSpPr>
        <p:spPr bwMode="auto">
          <a:xfrm>
            <a:off x="6394190" y="3605213"/>
            <a:ext cx="411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1,200</a:t>
            </a:r>
            <a:endParaRPr lang="en-US" sz="1400"/>
          </a:p>
        </p:txBody>
      </p:sp>
      <p:sp>
        <p:nvSpPr>
          <p:cNvPr id="95" name="Rectangle 217"/>
          <p:cNvSpPr>
            <a:spLocks noChangeArrowheads="1"/>
          </p:cNvSpPr>
          <p:nvPr/>
        </p:nvSpPr>
        <p:spPr bwMode="auto">
          <a:xfrm>
            <a:off x="6394190" y="3854450"/>
            <a:ext cx="411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1,100</a:t>
            </a:r>
            <a:endParaRPr lang="en-US" sz="1400"/>
          </a:p>
        </p:txBody>
      </p:sp>
      <p:sp>
        <p:nvSpPr>
          <p:cNvPr id="96" name="Rectangle 218"/>
          <p:cNvSpPr>
            <a:spLocks noChangeArrowheads="1"/>
          </p:cNvSpPr>
          <p:nvPr/>
        </p:nvSpPr>
        <p:spPr bwMode="auto">
          <a:xfrm>
            <a:off x="6394190" y="4105275"/>
            <a:ext cx="411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1,000</a:t>
            </a:r>
            <a:endParaRPr lang="en-US" sz="1400"/>
          </a:p>
        </p:txBody>
      </p:sp>
      <p:sp>
        <p:nvSpPr>
          <p:cNvPr id="97" name="Rectangle 219"/>
          <p:cNvSpPr>
            <a:spLocks noChangeArrowheads="1"/>
          </p:cNvSpPr>
          <p:nvPr/>
        </p:nvSpPr>
        <p:spPr bwMode="auto">
          <a:xfrm>
            <a:off x="6516428" y="4354513"/>
            <a:ext cx="27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900</a:t>
            </a:r>
            <a:endParaRPr lang="en-US" sz="1400"/>
          </a:p>
        </p:txBody>
      </p:sp>
      <p:sp>
        <p:nvSpPr>
          <p:cNvPr id="98" name="Rectangle 220"/>
          <p:cNvSpPr>
            <a:spLocks noChangeArrowheads="1"/>
          </p:cNvSpPr>
          <p:nvPr/>
        </p:nvSpPr>
        <p:spPr bwMode="auto">
          <a:xfrm>
            <a:off x="6516428" y="4602163"/>
            <a:ext cx="27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800</a:t>
            </a:r>
            <a:endParaRPr lang="en-US" sz="1400"/>
          </a:p>
        </p:txBody>
      </p:sp>
      <p:sp>
        <p:nvSpPr>
          <p:cNvPr id="99" name="Rectangle 221"/>
          <p:cNvSpPr>
            <a:spLocks noChangeArrowheads="1"/>
          </p:cNvSpPr>
          <p:nvPr/>
        </p:nvSpPr>
        <p:spPr bwMode="auto">
          <a:xfrm>
            <a:off x="6516428" y="4852988"/>
            <a:ext cx="27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700</a:t>
            </a:r>
            <a:endParaRPr lang="en-US" sz="1400"/>
          </a:p>
        </p:txBody>
      </p:sp>
      <p:sp>
        <p:nvSpPr>
          <p:cNvPr id="100" name="Rectangle 222"/>
          <p:cNvSpPr>
            <a:spLocks noChangeArrowheads="1"/>
          </p:cNvSpPr>
          <p:nvPr/>
        </p:nvSpPr>
        <p:spPr bwMode="auto">
          <a:xfrm>
            <a:off x="6516428" y="5102225"/>
            <a:ext cx="27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600</a:t>
            </a:r>
            <a:endParaRPr lang="en-US" sz="1400"/>
          </a:p>
        </p:txBody>
      </p:sp>
      <p:sp>
        <p:nvSpPr>
          <p:cNvPr id="101" name="Rectangle 223"/>
          <p:cNvSpPr>
            <a:spLocks noChangeArrowheads="1"/>
          </p:cNvSpPr>
          <p:nvPr/>
        </p:nvSpPr>
        <p:spPr bwMode="auto">
          <a:xfrm>
            <a:off x="8618278" y="3106738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2.4</a:t>
            </a:r>
            <a:endParaRPr lang="en-US" sz="1400"/>
          </a:p>
        </p:txBody>
      </p:sp>
      <p:sp>
        <p:nvSpPr>
          <p:cNvPr id="102" name="Rectangle 224"/>
          <p:cNvSpPr>
            <a:spLocks noChangeArrowheads="1"/>
          </p:cNvSpPr>
          <p:nvPr/>
        </p:nvSpPr>
        <p:spPr bwMode="auto">
          <a:xfrm>
            <a:off x="8618278" y="3357563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2.3</a:t>
            </a:r>
            <a:endParaRPr lang="en-US" sz="1400"/>
          </a:p>
        </p:txBody>
      </p:sp>
      <p:sp>
        <p:nvSpPr>
          <p:cNvPr id="103" name="Rectangle 225"/>
          <p:cNvSpPr>
            <a:spLocks noChangeArrowheads="1"/>
          </p:cNvSpPr>
          <p:nvPr/>
        </p:nvSpPr>
        <p:spPr bwMode="auto">
          <a:xfrm>
            <a:off x="8618278" y="3605213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2.2</a:t>
            </a:r>
            <a:endParaRPr lang="en-US" sz="1400"/>
          </a:p>
        </p:txBody>
      </p:sp>
      <p:sp>
        <p:nvSpPr>
          <p:cNvPr id="104" name="Rectangle 226"/>
          <p:cNvSpPr>
            <a:spLocks noChangeArrowheads="1"/>
          </p:cNvSpPr>
          <p:nvPr/>
        </p:nvSpPr>
        <p:spPr bwMode="auto">
          <a:xfrm>
            <a:off x="8618278" y="3854450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2.1</a:t>
            </a:r>
            <a:endParaRPr lang="en-US" sz="1400"/>
          </a:p>
        </p:txBody>
      </p:sp>
      <p:sp>
        <p:nvSpPr>
          <p:cNvPr id="105" name="Rectangle 227"/>
          <p:cNvSpPr>
            <a:spLocks noChangeArrowheads="1"/>
          </p:cNvSpPr>
          <p:nvPr/>
        </p:nvSpPr>
        <p:spPr bwMode="auto">
          <a:xfrm>
            <a:off x="8618278" y="4105275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2.0</a:t>
            </a:r>
            <a:endParaRPr lang="en-US" sz="1400"/>
          </a:p>
        </p:txBody>
      </p:sp>
      <p:sp>
        <p:nvSpPr>
          <p:cNvPr id="106" name="Rectangle 228"/>
          <p:cNvSpPr>
            <a:spLocks noChangeArrowheads="1"/>
          </p:cNvSpPr>
          <p:nvPr/>
        </p:nvSpPr>
        <p:spPr bwMode="auto">
          <a:xfrm>
            <a:off x="8618278" y="4354513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1.9</a:t>
            </a:r>
            <a:endParaRPr lang="en-US" sz="1400"/>
          </a:p>
        </p:txBody>
      </p:sp>
      <p:sp>
        <p:nvSpPr>
          <p:cNvPr id="107" name="Rectangle 229"/>
          <p:cNvSpPr>
            <a:spLocks noChangeArrowheads="1"/>
          </p:cNvSpPr>
          <p:nvPr/>
        </p:nvSpPr>
        <p:spPr bwMode="auto">
          <a:xfrm>
            <a:off x="8618278" y="4605338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1.8</a:t>
            </a:r>
            <a:endParaRPr lang="en-US" sz="1400"/>
          </a:p>
        </p:txBody>
      </p:sp>
      <p:sp>
        <p:nvSpPr>
          <p:cNvPr id="108" name="Rectangle 230"/>
          <p:cNvSpPr>
            <a:spLocks noChangeArrowheads="1"/>
          </p:cNvSpPr>
          <p:nvPr/>
        </p:nvSpPr>
        <p:spPr bwMode="auto">
          <a:xfrm>
            <a:off x="8618278" y="4852988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1.7</a:t>
            </a:r>
            <a:endParaRPr lang="en-US" sz="1400"/>
          </a:p>
        </p:txBody>
      </p:sp>
      <p:sp>
        <p:nvSpPr>
          <p:cNvPr id="109" name="Rectangle 231"/>
          <p:cNvSpPr>
            <a:spLocks noChangeArrowheads="1"/>
          </p:cNvSpPr>
          <p:nvPr/>
        </p:nvSpPr>
        <p:spPr bwMode="auto">
          <a:xfrm>
            <a:off x="8618278" y="5102225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1.6</a:t>
            </a:r>
            <a:endParaRPr lang="en-US" sz="1400"/>
          </a:p>
        </p:txBody>
      </p:sp>
      <p:sp>
        <p:nvSpPr>
          <p:cNvPr id="110" name="Rectangle 232"/>
          <p:cNvSpPr>
            <a:spLocks noChangeArrowheads="1"/>
          </p:cNvSpPr>
          <p:nvPr/>
        </p:nvSpPr>
        <p:spPr bwMode="auto">
          <a:xfrm>
            <a:off x="7745153" y="3106738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1.6</a:t>
            </a:r>
            <a:endParaRPr lang="en-US" sz="1400"/>
          </a:p>
        </p:txBody>
      </p:sp>
      <p:sp>
        <p:nvSpPr>
          <p:cNvPr id="111" name="Rectangle 233"/>
          <p:cNvSpPr>
            <a:spLocks noChangeArrowheads="1"/>
          </p:cNvSpPr>
          <p:nvPr/>
        </p:nvSpPr>
        <p:spPr bwMode="auto">
          <a:xfrm>
            <a:off x="7745153" y="3357563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1.7</a:t>
            </a:r>
            <a:endParaRPr lang="en-US" sz="1400"/>
          </a:p>
        </p:txBody>
      </p:sp>
      <p:sp>
        <p:nvSpPr>
          <p:cNvPr id="112" name="Rectangle 234"/>
          <p:cNvSpPr>
            <a:spLocks noChangeArrowheads="1"/>
          </p:cNvSpPr>
          <p:nvPr/>
        </p:nvSpPr>
        <p:spPr bwMode="auto">
          <a:xfrm>
            <a:off x="7745153" y="3605213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1.8</a:t>
            </a:r>
            <a:endParaRPr lang="en-US" sz="1400"/>
          </a:p>
        </p:txBody>
      </p:sp>
      <p:sp>
        <p:nvSpPr>
          <p:cNvPr id="113" name="Rectangle 235"/>
          <p:cNvSpPr>
            <a:spLocks noChangeArrowheads="1"/>
          </p:cNvSpPr>
          <p:nvPr/>
        </p:nvSpPr>
        <p:spPr bwMode="auto">
          <a:xfrm>
            <a:off x="7745153" y="3854450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1.9</a:t>
            </a:r>
            <a:endParaRPr lang="en-US" sz="1400"/>
          </a:p>
        </p:txBody>
      </p:sp>
      <p:sp>
        <p:nvSpPr>
          <p:cNvPr id="114" name="Rectangle 236"/>
          <p:cNvSpPr>
            <a:spLocks noChangeArrowheads="1"/>
          </p:cNvSpPr>
          <p:nvPr/>
        </p:nvSpPr>
        <p:spPr bwMode="auto">
          <a:xfrm>
            <a:off x="7745153" y="4105275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2.0</a:t>
            </a:r>
            <a:endParaRPr lang="en-US" sz="1400"/>
          </a:p>
        </p:txBody>
      </p:sp>
      <p:sp>
        <p:nvSpPr>
          <p:cNvPr id="115" name="Rectangle 237"/>
          <p:cNvSpPr>
            <a:spLocks noChangeArrowheads="1"/>
          </p:cNvSpPr>
          <p:nvPr/>
        </p:nvSpPr>
        <p:spPr bwMode="auto">
          <a:xfrm>
            <a:off x="7745153" y="4354513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2.1</a:t>
            </a:r>
            <a:endParaRPr lang="en-US" sz="1400"/>
          </a:p>
        </p:txBody>
      </p:sp>
      <p:sp>
        <p:nvSpPr>
          <p:cNvPr id="116" name="Rectangle 238"/>
          <p:cNvSpPr>
            <a:spLocks noChangeArrowheads="1"/>
          </p:cNvSpPr>
          <p:nvPr/>
        </p:nvSpPr>
        <p:spPr bwMode="auto">
          <a:xfrm>
            <a:off x="7745153" y="4605338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2.2</a:t>
            </a:r>
            <a:endParaRPr lang="en-US" sz="1400"/>
          </a:p>
        </p:txBody>
      </p:sp>
      <p:sp>
        <p:nvSpPr>
          <p:cNvPr id="117" name="Rectangle 239"/>
          <p:cNvSpPr>
            <a:spLocks noChangeArrowheads="1"/>
          </p:cNvSpPr>
          <p:nvPr/>
        </p:nvSpPr>
        <p:spPr bwMode="auto">
          <a:xfrm>
            <a:off x="7745153" y="4852988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2.3</a:t>
            </a:r>
            <a:endParaRPr lang="en-US" sz="1400"/>
          </a:p>
        </p:txBody>
      </p:sp>
      <p:sp>
        <p:nvSpPr>
          <p:cNvPr id="118" name="Rectangle 240"/>
          <p:cNvSpPr>
            <a:spLocks noChangeArrowheads="1"/>
          </p:cNvSpPr>
          <p:nvPr/>
        </p:nvSpPr>
        <p:spPr bwMode="auto">
          <a:xfrm>
            <a:off x="7745153" y="5102225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2.4</a:t>
            </a:r>
            <a:endParaRPr lang="en-US" sz="1400"/>
          </a:p>
        </p:txBody>
      </p:sp>
      <p:sp>
        <p:nvSpPr>
          <p:cNvPr id="119" name="Freeform 241"/>
          <p:cNvSpPr>
            <a:spLocks/>
          </p:cNvSpPr>
          <p:nvPr/>
        </p:nvSpPr>
        <p:spPr bwMode="auto">
          <a:xfrm>
            <a:off x="5795703" y="1773238"/>
            <a:ext cx="3455987" cy="1295400"/>
          </a:xfrm>
          <a:custGeom>
            <a:avLst/>
            <a:gdLst>
              <a:gd name="T0" fmla="*/ 2147483647 w 1656"/>
              <a:gd name="T1" fmla="*/ 2147483647 h 468"/>
              <a:gd name="T2" fmla="*/ 14954365 w 1656"/>
              <a:gd name="T3" fmla="*/ 2147483647 h 468"/>
              <a:gd name="T4" fmla="*/ 0 w 1656"/>
              <a:gd name="T5" fmla="*/ 0 h 468"/>
              <a:gd name="T6" fmla="*/ 2147483647 w 1656"/>
              <a:gd name="T7" fmla="*/ 0 h 468"/>
              <a:gd name="T8" fmla="*/ 2147483647 w 1656"/>
              <a:gd name="T9" fmla="*/ 2147483647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56" h="468">
                <a:moveTo>
                  <a:pt x="1656" y="468"/>
                </a:moveTo>
                <a:lnTo>
                  <a:pt x="3" y="468"/>
                </a:lnTo>
                <a:lnTo>
                  <a:pt x="0" y="0"/>
                </a:lnTo>
                <a:lnTo>
                  <a:pt x="1654" y="0"/>
                </a:lnTo>
                <a:lnTo>
                  <a:pt x="1656" y="4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20" name="Rectangle 242"/>
          <p:cNvSpPr>
            <a:spLocks noChangeArrowheads="1"/>
          </p:cNvSpPr>
          <p:nvPr/>
        </p:nvSpPr>
        <p:spPr bwMode="auto">
          <a:xfrm>
            <a:off x="8427778" y="2570163"/>
            <a:ext cx="747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 b="1">
                <a:solidFill>
                  <a:srgbClr val="000000"/>
                </a:solidFill>
              </a:rPr>
              <a:t>Quantity supplied</a:t>
            </a:r>
            <a:endParaRPr lang="en-US" sz="1600" b="1"/>
          </a:p>
        </p:txBody>
      </p:sp>
      <p:sp>
        <p:nvSpPr>
          <p:cNvPr id="121" name="Rectangle 243"/>
          <p:cNvSpPr>
            <a:spLocks noChangeArrowheads="1"/>
          </p:cNvSpPr>
          <p:nvPr/>
        </p:nvSpPr>
        <p:spPr bwMode="auto">
          <a:xfrm>
            <a:off x="7343515" y="2589213"/>
            <a:ext cx="973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 b="1">
                <a:solidFill>
                  <a:srgbClr val="000000"/>
                </a:solidFill>
              </a:rPr>
              <a:t>Quantity demanded</a:t>
            </a:r>
            <a:endParaRPr lang="en-US" sz="1600" b="1"/>
          </a:p>
        </p:txBody>
      </p:sp>
      <p:sp>
        <p:nvSpPr>
          <p:cNvPr id="122" name="Rectangle 244"/>
          <p:cNvSpPr>
            <a:spLocks noChangeArrowheads="1"/>
          </p:cNvSpPr>
          <p:nvPr/>
        </p:nvSpPr>
        <p:spPr bwMode="auto">
          <a:xfrm>
            <a:off x="5765540" y="2176463"/>
            <a:ext cx="1617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 b="1">
                <a:solidFill>
                  <a:srgbClr val="000000"/>
                </a:solidFill>
              </a:rPr>
              <a:t>Monthly rent</a:t>
            </a:r>
            <a:r>
              <a:rPr lang="en-US" sz="1600">
                <a:solidFill>
                  <a:srgbClr val="000000"/>
                </a:solidFill>
              </a:rPr>
              <a:t>        (per apartment)</a:t>
            </a:r>
            <a:endParaRPr lang="en-US" sz="1600"/>
          </a:p>
        </p:txBody>
      </p:sp>
      <p:sp>
        <p:nvSpPr>
          <p:cNvPr id="123" name="Rectangle 245"/>
          <p:cNvSpPr>
            <a:spLocks noChangeArrowheads="1"/>
          </p:cNvSpPr>
          <p:nvPr/>
        </p:nvSpPr>
        <p:spPr bwMode="auto">
          <a:xfrm>
            <a:off x="7487978" y="1776413"/>
            <a:ext cx="16589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 b="1">
                <a:solidFill>
                  <a:srgbClr val="000000"/>
                </a:solidFill>
              </a:rPr>
              <a:t>Quantity of apartments </a:t>
            </a:r>
            <a:r>
              <a:rPr lang="en-US" sz="1600">
                <a:solidFill>
                  <a:srgbClr val="000000"/>
                </a:solidFill>
              </a:rPr>
              <a:t>(millions)</a:t>
            </a:r>
            <a:endParaRPr lang="en-US" sz="1600"/>
          </a:p>
        </p:txBody>
      </p:sp>
      <p:sp>
        <p:nvSpPr>
          <p:cNvPr id="124" name="Freeform 247"/>
          <p:cNvSpPr>
            <a:spLocks/>
          </p:cNvSpPr>
          <p:nvPr/>
        </p:nvSpPr>
        <p:spPr bwMode="auto">
          <a:xfrm>
            <a:off x="7719753" y="2146300"/>
            <a:ext cx="1882775" cy="0"/>
          </a:xfrm>
          <a:custGeom>
            <a:avLst/>
            <a:gdLst>
              <a:gd name="T0" fmla="*/ 0 w 843"/>
              <a:gd name="T1" fmla="*/ 2147483647 w 843"/>
              <a:gd name="T2" fmla="*/ 0 w 843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843">
                <a:moveTo>
                  <a:pt x="0" y="0"/>
                </a:moveTo>
                <a:lnTo>
                  <a:pt x="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248"/>
          <p:cNvSpPr>
            <a:spLocks noChangeShapeType="1"/>
          </p:cNvSpPr>
          <p:nvPr/>
        </p:nvSpPr>
        <p:spPr bwMode="auto">
          <a:xfrm flipV="1">
            <a:off x="7383203" y="2546350"/>
            <a:ext cx="183673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249"/>
          <p:cNvSpPr>
            <a:spLocks noChangeShapeType="1"/>
          </p:cNvSpPr>
          <p:nvPr/>
        </p:nvSpPr>
        <p:spPr bwMode="auto">
          <a:xfrm>
            <a:off x="5795703" y="3055938"/>
            <a:ext cx="3438525" cy="12700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250"/>
          <p:cNvSpPr>
            <a:spLocks noChangeArrowheads="1"/>
          </p:cNvSpPr>
          <p:nvPr/>
        </p:nvSpPr>
        <p:spPr bwMode="auto">
          <a:xfrm>
            <a:off x="5795703" y="1773238"/>
            <a:ext cx="3449637" cy="3576637"/>
          </a:xfrm>
          <a:prstGeom prst="rect">
            <a:avLst/>
          </a:prstGeom>
          <a:noFill/>
          <a:ln w="3016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8" name="Line 251"/>
          <p:cNvSpPr>
            <a:spLocks noChangeShapeType="1"/>
          </p:cNvSpPr>
          <p:nvPr/>
        </p:nvSpPr>
        <p:spPr bwMode="auto">
          <a:xfrm>
            <a:off x="7343515" y="2058988"/>
            <a:ext cx="11113" cy="3268662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007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3" grpId="0"/>
      <p:bldP spid="125" grpId="0" animBg="1"/>
      <p:bldP spid="126" grpId="0" animBg="1"/>
      <p:bldP spid="126" grpId="1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Effects of a Price Ceiling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12" name="Straight Connector 86"/>
          <p:cNvCxnSpPr>
            <a:cxnSpLocks noChangeShapeType="1"/>
          </p:cNvCxnSpPr>
          <p:nvPr/>
        </p:nvCxnSpPr>
        <p:spPr bwMode="auto">
          <a:xfrm>
            <a:off x="6623712" y="4481513"/>
            <a:ext cx="6350" cy="12969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86"/>
          <p:cNvCxnSpPr>
            <a:cxnSpLocks noChangeShapeType="1"/>
          </p:cNvCxnSpPr>
          <p:nvPr/>
        </p:nvCxnSpPr>
        <p:spPr bwMode="auto">
          <a:xfrm>
            <a:off x="4909212" y="4481513"/>
            <a:ext cx="4763" cy="129698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Line 55"/>
          <p:cNvSpPr>
            <a:spLocks noChangeShapeType="1"/>
          </p:cNvSpPr>
          <p:nvPr/>
        </p:nvSpPr>
        <p:spPr bwMode="auto">
          <a:xfrm>
            <a:off x="3189950" y="2155825"/>
            <a:ext cx="1381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>
            <a:off x="3189950" y="2919413"/>
            <a:ext cx="1381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>
            <a:off x="3189950" y="3679825"/>
            <a:ext cx="1381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>
            <a:off x="3189950" y="5208588"/>
            <a:ext cx="1381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7500012" y="5829300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>
            <a:off x="7460325" y="4287838"/>
            <a:ext cx="0" cy="1381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>
            <a:off x="6636412" y="5829300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>
            <a:off x="4910800" y="5829300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>
            <a:off x="5774400" y="5829300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4053550" y="5829300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65"/>
          <p:cNvSpPr>
            <a:spLocks/>
          </p:cNvSpPr>
          <p:nvPr/>
        </p:nvSpPr>
        <p:spPr bwMode="auto">
          <a:xfrm>
            <a:off x="3189950" y="5643563"/>
            <a:ext cx="374650" cy="325437"/>
          </a:xfrm>
          <a:custGeom>
            <a:avLst/>
            <a:gdLst>
              <a:gd name="T0" fmla="*/ 2147483647 w 156"/>
              <a:gd name="T1" fmla="*/ 2147483647 h 133"/>
              <a:gd name="T2" fmla="*/ 0 w 156"/>
              <a:gd name="T3" fmla="*/ 2147483647 h 133"/>
              <a:gd name="T4" fmla="*/ 0 w 156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" h="133">
                <a:moveTo>
                  <a:pt x="156" y="133"/>
                </a:moveTo>
                <a:lnTo>
                  <a:pt x="0" y="133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 flipH="1">
            <a:off x="3451887" y="5969000"/>
            <a:ext cx="44799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 flipV="1">
            <a:off x="3128037" y="5514975"/>
            <a:ext cx="120650" cy="714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3924962" y="6008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1.6</a:t>
            </a:r>
            <a:endParaRPr lang="en-US" sz="1600" b="1"/>
          </a:p>
        </p:txBody>
      </p:sp>
      <p:sp>
        <p:nvSpPr>
          <p:cNvPr id="28" name="Rectangle 69"/>
          <p:cNvSpPr>
            <a:spLocks noChangeArrowheads="1"/>
          </p:cNvSpPr>
          <p:nvPr/>
        </p:nvSpPr>
        <p:spPr bwMode="auto">
          <a:xfrm>
            <a:off x="2981987" y="6008688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0</a:t>
            </a:r>
            <a:endParaRPr lang="en-US" sz="1600" b="1"/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4788562" y="6008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1.8</a:t>
            </a:r>
            <a:endParaRPr lang="en-US" sz="1600" b="1"/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5650575" y="6008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2.0</a:t>
            </a:r>
            <a:endParaRPr lang="en-US" sz="1600" b="1"/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6514175" y="6008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2.2</a:t>
            </a:r>
            <a:endParaRPr lang="en-US" sz="1600" b="1"/>
          </a:p>
        </p:txBody>
      </p:sp>
      <p:sp>
        <p:nvSpPr>
          <p:cNvPr id="32" name="Rectangle 73"/>
          <p:cNvSpPr>
            <a:spLocks noChangeArrowheads="1"/>
          </p:cNvSpPr>
          <p:nvPr/>
        </p:nvSpPr>
        <p:spPr bwMode="auto">
          <a:xfrm>
            <a:off x="7374600" y="600868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2.4</a:t>
            </a:r>
            <a:endParaRPr lang="en-US" sz="1600" b="1"/>
          </a:p>
        </p:txBody>
      </p:sp>
      <p:sp>
        <p:nvSpPr>
          <p:cNvPr id="33" name="Rectangle 74"/>
          <p:cNvSpPr>
            <a:spLocks noChangeArrowheads="1"/>
          </p:cNvSpPr>
          <p:nvPr/>
        </p:nvSpPr>
        <p:spPr bwMode="auto">
          <a:xfrm>
            <a:off x="2520025" y="2033588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$1,400</a:t>
            </a:r>
            <a:endParaRPr lang="en-US" sz="1600" b="1"/>
          </a:p>
        </p:txBody>
      </p:sp>
      <p:sp>
        <p:nvSpPr>
          <p:cNvPr id="34" name="Rectangle 75"/>
          <p:cNvSpPr>
            <a:spLocks noChangeArrowheads="1"/>
          </p:cNvSpPr>
          <p:nvPr/>
        </p:nvSpPr>
        <p:spPr bwMode="auto">
          <a:xfrm>
            <a:off x="2624800" y="2795588"/>
            <a:ext cx="468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1,200</a:t>
            </a:r>
            <a:endParaRPr lang="en-US" sz="1600" b="1"/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624800" y="3562350"/>
            <a:ext cx="468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1,000</a:t>
            </a:r>
            <a:endParaRPr lang="en-US" sz="1600" b="1"/>
          </a:p>
        </p:txBody>
      </p:sp>
      <p:sp>
        <p:nvSpPr>
          <p:cNvPr id="36" name="Rectangle 77"/>
          <p:cNvSpPr>
            <a:spLocks noChangeArrowheads="1"/>
          </p:cNvSpPr>
          <p:nvPr/>
        </p:nvSpPr>
        <p:spPr bwMode="auto">
          <a:xfrm>
            <a:off x="2772437" y="431958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800</a:t>
            </a:r>
            <a:endParaRPr lang="en-US" sz="1600" b="1"/>
          </a:p>
        </p:txBody>
      </p:sp>
      <p:sp>
        <p:nvSpPr>
          <p:cNvPr id="37" name="Rectangle 78"/>
          <p:cNvSpPr>
            <a:spLocks noChangeArrowheads="1"/>
          </p:cNvSpPr>
          <p:nvPr/>
        </p:nvSpPr>
        <p:spPr bwMode="auto">
          <a:xfrm>
            <a:off x="2772437" y="508317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600</a:t>
            </a:r>
            <a:endParaRPr lang="en-US" sz="1600" b="1"/>
          </a:p>
        </p:txBody>
      </p:sp>
      <p:sp>
        <p:nvSpPr>
          <p:cNvPr id="38" name="Rectangle 79"/>
          <p:cNvSpPr>
            <a:spLocks noChangeArrowheads="1"/>
          </p:cNvSpPr>
          <p:nvPr/>
        </p:nvSpPr>
        <p:spPr bwMode="auto">
          <a:xfrm>
            <a:off x="6522112" y="6275388"/>
            <a:ext cx="2849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Quantity of apartments (millions)</a:t>
            </a:r>
            <a:endParaRPr lang="en-US" sz="1600" b="1"/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1465925" y="1365250"/>
            <a:ext cx="1571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r"/>
            <a:r>
              <a:rPr lang="en-US" sz="1600" b="1">
                <a:solidFill>
                  <a:srgbClr val="000000"/>
                </a:solidFill>
              </a:rPr>
              <a:t>Monthly rent </a:t>
            </a:r>
          </a:p>
          <a:p>
            <a:pPr marL="1588" indent="-1588" algn="r"/>
            <a:r>
              <a:rPr lang="en-US" sz="1600" b="1">
                <a:solidFill>
                  <a:srgbClr val="000000"/>
                </a:solidFill>
              </a:rPr>
              <a:t>(per apartment)</a:t>
            </a:r>
            <a:endParaRPr lang="en-US" sz="1600" b="1"/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7533350" y="5149850"/>
            <a:ext cx="130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D</a:t>
            </a:r>
            <a:endParaRPr lang="en-US" sz="1600" b="1"/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7519062" y="1900238"/>
            <a:ext cx="98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S</a:t>
            </a:r>
            <a:endParaRPr lang="en-US" sz="1600" b="1"/>
          </a:p>
        </p:txBody>
      </p:sp>
      <p:sp>
        <p:nvSpPr>
          <p:cNvPr id="42" name="Line 83"/>
          <p:cNvSpPr>
            <a:spLocks noChangeShapeType="1"/>
          </p:cNvSpPr>
          <p:nvPr/>
        </p:nvSpPr>
        <p:spPr bwMode="auto">
          <a:xfrm>
            <a:off x="3189950" y="4443413"/>
            <a:ext cx="4741862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4"/>
          <p:cNvSpPr>
            <a:spLocks noChangeShapeType="1"/>
          </p:cNvSpPr>
          <p:nvPr/>
        </p:nvSpPr>
        <p:spPr bwMode="auto">
          <a:xfrm flipV="1">
            <a:off x="3189950" y="1555750"/>
            <a:ext cx="7937" cy="39973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85"/>
          <p:cNvSpPr>
            <a:spLocks noChangeShapeType="1"/>
          </p:cNvSpPr>
          <p:nvPr/>
        </p:nvSpPr>
        <p:spPr bwMode="auto">
          <a:xfrm>
            <a:off x="4053550" y="2155825"/>
            <a:ext cx="3446462" cy="3052763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86"/>
          <p:cNvSpPr>
            <a:spLocks noChangeShapeType="1"/>
          </p:cNvSpPr>
          <p:nvPr/>
        </p:nvSpPr>
        <p:spPr bwMode="auto">
          <a:xfrm flipH="1">
            <a:off x="4053550" y="2155825"/>
            <a:ext cx="3446462" cy="3052763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87"/>
          <p:cNvSpPr>
            <a:spLocks noChangeArrowheads="1"/>
          </p:cNvSpPr>
          <p:nvPr/>
        </p:nvSpPr>
        <p:spPr bwMode="auto">
          <a:xfrm>
            <a:off x="5720425" y="3351213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E</a:t>
            </a:r>
            <a:endParaRPr lang="en-US" sz="1600" b="1"/>
          </a:p>
        </p:txBody>
      </p:sp>
      <p:sp>
        <p:nvSpPr>
          <p:cNvPr id="47" name="Rectangle 88"/>
          <p:cNvSpPr>
            <a:spLocks noChangeArrowheads="1"/>
          </p:cNvSpPr>
          <p:nvPr/>
        </p:nvSpPr>
        <p:spPr bwMode="auto">
          <a:xfrm>
            <a:off x="6593550" y="4114800"/>
            <a:ext cx="115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B</a:t>
            </a:r>
            <a:endParaRPr lang="en-US" sz="1600" b="1"/>
          </a:p>
        </p:txBody>
      </p:sp>
      <p:sp>
        <p:nvSpPr>
          <p:cNvPr id="48" name="Oval 89"/>
          <p:cNvSpPr>
            <a:spLocks noChangeArrowheads="1"/>
          </p:cNvSpPr>
          <p:nvPr/>
        </p:nvSpPr>
        <p:spPr bwMode="auto">
          <a:xfrm>
            <a:off x="5718837" y="3621088"/>
            <a:ext cx="112713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49" name="Oval 90"/>
          <p:cNvSpPr>
            <a:spLocks noChangeArrowheads="1"/>
          </p:cNvSpPr>
          <p:nvPr/>
        </p:nvSpPr>
        <p:spPr bwMode="auto">
          <a:xfrm>
            <a:off x="4855237" y="4386263"/>
            <a:ext cx="112713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50" name="Oval 91"/>
          <p:cNvSpPr>
            <a:spLocks noChangeArrowheads="1"/>
          </p:cNvSpPr>
          <p:nvPr/>
        </p:nvSpPr>
        <p:spPr bwMode="auto">
          <a:xfrm>
            <a:off x="6580850" y="4386263"/>
            <a:ext cx="112712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51" name="Rectangle 92"/>
          <p:cNvSpPr>
            <a:spLocks noChangeArrowheads="1"/>
          </p:cNvSpPr>
          <p:nvPr/>
        </p:nvSpPr>
        <p:spPr bwMode="auto">
          <a:xfrm>
            <a:off x="4817137" y="4114800"/>
            <a:ext cx="125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A</a:t>
            </a:r>
            <a:endParaRPr lang="en-US" sz="1600" b="1"/>
          </a:p>
        </p:txBody>
      </p:sp>
      <p:sp>
        <p:nvSpPr>
          <p:cNvPr id="52" name="Freeform 93"/>
          <p:cNvSpPr>
            <a:spLocks/>
          </p:cNvSpPr>
          <p:nvPr/>
        </p:nvSpPr>
        <p:spPr bwMode="auto">
          <a:xfrm>
            <a:off x="4910800" y="4502150"/>
            <a:ext cx="1725612" cy="144463"/>
          </a:xfrm>
          <a:custGeom>
            <a:avLst/>
            <a:gdLst>
              <a:gd name="T0" fmla="*/ 0 w 304"/>
              <a:gd name="T1" fmla="*/ 0 h 25"/>
              <a:gd name="T2" fmla="*/ 2147483647 w 304"/>
              <a:gd name="T3" fmla="*/ 2147483647 h 25"/>
              <a:gd name="T4" fmla="*/ 2147483647 w 304"/>
              <a:gd name="T5" fmla="*/ 2147483647 h 25"/>
              <a:gd name="T6" fmla="*/ 2147483647 w 304"/>
              <a:gd name="T7" fmla="*/ 2147483647 h 25"/>
              <a:gd name="T8" fmla="*/ 2147483647 w 304"/>
              <a:gd name="T9" fmla="*/ 2147483647 h 25"/>
              <a:gd name="T10" fmla="*/ 2147483647 w 304"/>
              <a:gd name="T11" fmla="*/ 2147483647 h 25"/>
              <a:gd name="T12" fmla="*/ 2147483647 w 304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" h="25">
                <a:moveTo>
                  <a:pt x="0" y="0"/>
                </a:moveTo>
                <a:cubicBezTo>
                  <a:pt x="0" y="10"/>
                  <a:pt x="3" y="15"/>
                  <a:pt x="16" y="15"/>
                </a:cubicBezTo>
                <a:cubicBezTo>
                  <a:pt x="19" y="15"/>
                  <a:pt x="139" y="15"/>
                  <a:pt x="142" y="15"/>
                </a:cubicBezTo>
                <a:cubicBezTo>
                  <a:pt x="145" y="15"/>
                  <a:pt x="152" y="17"/>
                  <a:pt x="152" y="25"/>
                </a:cubicBezTo>
                <a:cubicBezTo>
                  <a:pt x="152" y="17"/>
                  <a:pt x="159" y="15"/>
                  <a:pt x="163" y="15"/>
                </a:cubicBezTo>
                <a:cubicBezTo>
                  <a:pt x="165" y="15"/>
                  <a:pt x="286" y="15"/>
                  <a:pt x="288" y="15"/>
                </a:cubicBezTo>
                <a:cubicBezTo>
                  <a:pt x="302" y="15"/>
                  <a:pt x="304" y="10"/>
                  <a:pt x="304" y="0"/>
                </a:cubicBezTo>
              </a:path>
            </a:pathLst>
          </a:custGeom>
          <a:noFill/>
          <a:ln w="22225" cap="flat">
            <a:solidFill>
              <a:srgbClr val="6D6F7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96"/>
          <p:cNvSpPr>
            <a:spLocks/>
          </p:cNvSpPr>
          <p:nvPr/>
        </p:nvSpPr>
        <p:spPr bwMode="auto">
          <a:xfrm>
            <a:off x="7103137" y="3765550"/>
            <a:ext cx="935038" cy="549275"/>
          </a:xfrm>
          <a:custGeom>
            <a:avLst/>
            <a:gdLst>
              <a:gd name="T0" fmla="*/ 2147483647 w 121"/>
              <a:gd name="T1" fmla="*/ 2147483647 h 95"/>
              <a:gd name="T2" fmla="*/ 2147483647 w 121"/>
              <a:gd name="T3" fmla="*/ 2147483647 h 95"/>
              <a:gd name="T4" fmla="*/ 516359049 w 121"/>
              <a:gd name="T5" fmla="*/ 2147483647 h 95"/>
              <a:gd name="T6" fmla="*/ 0 w 121"/>
              <a:gd name="T7" fmla="*/ 2147483647 h 95"/>
              <a:gd name="T8" fmla="*/ 0 w 121"/>
              <a:gd name="T9" fmla="*/ 534872431 h 95"/>
              <a:gd name="T10" fmla="*/ 516359049 w 121"/>
              <a:gd name="T11" fmla="*/ 0 h 95"/>
              <a:gd name="T12" fmla="*/ 2147483647 w 121"/>
              <a:gd name="T13" fmla="*/ 0 h 95"/>
              <a:gd name="T14" fmla="*/ 2147483647 w 121"/>
              <a:gd name="T15" fmla="*/ 534872431 h 95"/>
              <a:gd name="T16" fmla="*/ 2147483647 w 121"/>
              <a:gd name="T17" fmla="*/ 214748364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1" h="95">
                <a:moveTo>
                  <a:pt x="121" y="79"/>
                </a:moveTo>
                <a:cubicBezTo>
                  <a:pt x="121" y="88"/>
                  <a:pt x="113" y="95"/>
                  <a:pt x="105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7" y="95"/>
                  <a:pt x="0" y="88"/>
                  <a:pt x="0" y="7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3" y="0"/>
                  <a:pt x="121" y="7"/>
                  <a:pt x="121" y="16"/>
                </a:cubicBezTo>
                <a:lnTo>
                  <a:pt x="121" y="7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</p:txBody>
      </p:sp>
      <p:sp>
        <p:nvSpPr>
          <p:cNvPr id="54" name="Freeform 94"/>
          <p:cNvSpPr>
            <a:spLocks/>
          </p:cNvSpPr>
          <p:nvPr/>
        </p:nvSpPr>
        <p:spPr bwMode="auto">
          <a:xfrm>
            <a:off x="4788562" y="4718050"/>
            <a:ext cx="1920875" cy="996950"/>
          </a:xfrm>
          <a:custGeom>
            <a:avLst/>
            <a:gdLst>
              <a:gd name="T0" fmla="*/ 2147483647 w 281"/>
              <a:gd name="T1" fmla="*/ 2147483647 h 173"/>
              <a:gd name="T2" fmla="*/ 2147483647 w 281"/>
              <a:gd name="T3" fmla="*/ 2147483647 h 173"/>
              <a:gd name="T4" fmla="*/ 513734307 w 281"/>
              <a:gd name="T5" fmla="*/ 2147483647 h 173"/>
              <a:gd name="T6" fmla="*/ 0 w 281"/>
              <a:gd name="T7" fmla="*/ 2147483647 h 173"/>
              <a:gd name="T8" fmla="*/ 0 w 281"/>
              <a:gd name="T9" fmla="*/ 264402121 h 173"/>
              <a:gd name="T10" fmla="*/ 513734307 w 281"/>
              <a:gd name="T11" fmla="*/ 0 h 173"/>
              <a:gd name="T12" fmla="*/ 2147483647 w 281"/>
              <a:gd name="T13" fmla="*/ 0 h 173"/>
              <a:gd name="T14" fmla="*/ 2147483647 w 281"/>
              <a:gd name="T15" fmla="*/ 264402121 h 173"/>
              <a:gd name="T16" fmla="*/ 2147483647 w 281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1" h="173">
                <a:moveTo>
                  <a:pt x="281" y="157"/>
                </a:moveTo>
                <a:cubicBezTo>
                  <a:pt x="281" y="165"/>
                  <a:pt x="274" y="173"/>
                  <a:pt x="265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4" y="0"/>
                  <a:pt x="281" y="7"/>
                  <a:pt x="281" y="16"/>
                </a:cubicBezTo>
                <a:lnTo>
                  <a:pt x="281" y="15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</p:txBody>
      </p:sp>
      <p:sp>
        <p:nvSpPr>
          <p:cNvPr id="55" name="Rectangle 97"/>
          <p:cNvSpPr>
            <a:spLocks noChangeArrowheads="1"/>
          </p:cNvSpPr>
          <p:nvPr/>
        </p:nvSpPr>
        <p:spPr bwMode="auto">
          <a:xfrm>
            <a:off x="7201562" y="3779838"/>
            <a:ext cx="727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>
                <a:solidFill>
                  <a:srgbClr val="000000"/>
                </a:solidFill>
              </a:rPr>
              <a:t>Price ceiling</a:t>
            </a:r>
            <a:endParaRPr lang="en-US" sz="1600"/>
          </a:p>
        </p:txBody>
      </p:sp>
      <p:sp>
        <p:nvSpPr>
          <p:cNvPr id="56" name="Line 98"/>
          <p:cNvSpPr>
            <a:spLocks noChangeShapeType="1"/>
          </p:cNvSpPr>
          <p:nvPr/>
        </p:nvSpPr>
        <p:spPr bwMode="auto">
          <a:xfrm flipV="1">
            <a:off x="3128037" y="5608638"/>
            <a:ext cx="115888" cy="714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9"/>
          <p:cNvSpPr>
            <a:spLocks noChangeShapeType="1"/>
          </p:cNvSpPr>
          <p:nvPr/>
        </p:nvSpPr>
        <p:spPr bwMode="auto">
          <a:xfrm flipH="1">
            <a:off x="3526500" y="5910263"/>
            <a:ext cx="68262" cy="1238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00"/>
          <p:cNvSpPr>
            <a:spLocks noChangeShapeType="1"/>
          </p:cNvSpPr>
          <p:nvPr/>
        </p:nvSpPr>
        <p:spPr bwMode="auto">
          <a:xfrm flipH="1">
            <a:off x="3618575" y="5910263"/>
            <a:ext cx="66675" cy="12382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01"/>
          <p:cNvSpPr>
            <a:spLocks/>
          </p:cNvSpPr>
          <p:nvPr/>
        </p:nvSpPr>
        <p:spPr bwMode="auto">
          <a:xfrm>
            <a:off x="3559837" y="5953125"/>
            <a:ext cx="92075" cy="26988"/>
          </a:xfrm>
          <a:custGeom>
            <a:avLst/>
            <a:gdLst>
              <a:gd name="T0" fmla="*/ 0 w 38"/>
              <a:gd name="T1" fmla="*/ 2147483647 h 11"/>
              <a:gd name="T2" fmla="*/ 2147483647 w 38"/>
              <a:gd name="T3" fmla="*/ 0 h 11"/>
              <a:gd name="T4" fmla="*/ 2147483647 w 38"/>
              <a:gd name="T5" fmla="*/ 2147483647 h 11"/>
              <a:gd name="T6" fmla="*/ 2147483647 w 38"/>
              <a:gd name="T7" fmla="*/ 2147483647 h 11"/>
              <a:gd name="T8" fmla="*/ 0 w 3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11">
                <a:moveTo>
                  <a:pt x="0" y="11"/>
                </a:moveTo>
                <a:lnTo>
                  <a:pt x="7" y="0"/>
                </a:lnTo>
                <a:lnTo>
                  <a:pt x="38" y="2"/>
                </a:lnTo>
                <a:lnTo>
                  <a:pt x="3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95"/>
          <p:cNvSpPr>
            <a:spLocks noChangeArrowheads="1"/>
          </p:cNvSpPr>
          <p:nvPr/>
        </p:nvSpPr>
        <p:spPr bwMode="auto">
          <a:xfrm>
            <a:off x="4896512" y="4749800"/>
            <a:ext cx="1730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/>
            <a:r>
              <a:rPr lang="en-US" sz="1600">
                <a:solidFill>
                  <a:srgbClr val="000000"/>
                </a:solidFill>
              </a:rPr>
              <a:t>Housing shortage of 400,000 apartments caused by price ceiling</a:t>
            </a:r>
            <a:endParaRPr lang="en-US" sz="1600"/>
          </a:p>
        </p:txBody>
      </p:sp>
      <p:sp>
        <p:nvSpPr>
          <p:cNvPr id="62" name="TextBox 6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007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Price Ceilings Cause Inefficiency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78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Inefficient Allocation to Customers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Wasted Resources</a:t>
            </a:r>
            <a:endParaRPr lang="id-ID" sz="2800" dirty="0">
              <a:solidFill>
                <a:prstClr val="black"/>
              </a:solidFill>
            </a:endParaRP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Inefficiently Low Quality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Black Markets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0075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 Why Are There Price Ceilings?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818355"/>
            <a:ext cx="7689050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spcBef>
                <a:spcPct val="20000"/>
              </a:spcBef>
              <a:buClr>
                <a:srgbClr val="CC0066"/>
              </a:buClr>
              <a:defRPr/>
            </a:pPr>
            <a:r>
              <a:rPr lang="en-US" sz="2600" b="1" u="sng" dirty="0">
                <a:solidFill>
                  <a:prstClr val="black"/>
                </a:solidFill>
              </a:rPr>
              <a:t>Case</a:t>
            </a:r>
            <a:r>
              <a:rPr lang="en-US" sz="2600" b="1" dirty="0">
                <a:solidFill>
                  <a:prstClr val="black"/>
                </a:solidFill>
              </a:rPr>
              <a:t>: Rent Control in New York</a:t>
            </a:r>
          </a:p>
          <a:p>
            <a:pPr marL="288925" lvl="0" indent="-1920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Price ceilings hurt most residents but give a small minority of renters much cheaper housing than they would get in an unregulated market.</a:t>
            </a:r>
          </a:p>
          <a:p>
            <a:pPr marL="288925" lvl="0" indent="-1920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When price ceilings have been in effect for a long time, buyers may not have a realistic idea of what would happen without them.</a:t>
            </a:r>
          </a:p>
          <a:p>
            <a:pPr marL="288925" lvl="0" indent="-192088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Government officials often do not understand supply and demand analysis!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62" y="1430477"/>
            <a:ext cx="3190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Price Floors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36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Sometimes governments intervene to push market prices up instead of down.</a:t>
            </a:r>
          </a:p>
          <a:p>
            <a:pPr marL="287338" lvl="0" indent="-287338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minimum wage </a:t>
            </a:r>
            <a:r>
              <a:rPr lang="en-US" sz="2600" dirty="0">
                <a:solidFill>
                  <a:prstClr val="black"/>
                </a:solidFill>
              </a:rPr>
              <a:t>is a legal floor on the wage rate, which is the market price of labor.</a:t>
            </a:r>
          </a:p>
          <a:p>
            <a:pPr marL="287338" lvl="0" indent="-287338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Just like price ceilings, price floors are intended to help some people but generate predictable and undesirable side effects.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4011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Market for Butter in the Absence of Government Controls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37"/>
          <p:cNvSpPr>
            <a:spLocks noChangeArrowheads="1"/>
          </p:cNvSpPr>
          <p:nvPr/>
        </p:nvSpPr>
        <p:spPr bwMode="auto">
          <a:xfrm>
            <a:off x="7948386" y="4117975"/>
            <a:ext cx="1728788" cy="252413"/>
          </a:xfrm>
          <a:prstGeom prst="rect">
            <a:avLst/>
          </a:prstGeom>
          <a:solidFill>
            <a:srgbClr val="C7C4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7127649" y="313213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$1.40</a:t>
            </a:r>
            <a:endParaRPr lang="en-US" sz="1400"/>
          </a:p>
        </p:txBody>
      </p:sp>
      <p:sp>
        <p:nvSpPr>
          <p:cNvPr id="14" name="Rectangle 139"/>
          <p:cNvSpPr>
            <a:spLocks noChangeArrowheads="1"/>
          </p:cNvSpPr>
          <p:nvPr/>
        </p:nvSpPr>
        <p:spPr bwMode="auto">
          <a:xfrm>
            <a:off x="7127649" y="3384550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15" name="Rectangle 140"/>
          <p:cNvSpPr>
            <a:spLocks noChangeArrowheads="1"/>
          </p:cNvSpPr>
          <p:nvPr/>
        </p:nvSpPr>
        <p:spPr bwMode="auto">
          <a:xfrm>
            <a:off x="7219724" y="3384550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1.30</a:t>
            </a:r>
            <a:endParaRPr lang="en-US" sz="1400"/>
          </a:p>
        </p:txBody>
      </p:sp>
      <p:sp>
        <p:nvSpPr>
          <p:cNvPr id="16" name="Rectangle 141"/>
          <p:cNvSpPr>
            <a:spLocks noChangeArrowheads="1"/>
          </p:cNvSpPr>
          <p:nvPr/>
        </p:nvSpPr>
        <p:spPr bwMode="auto">
          <a:xfrm>
            <a:off x="7127649" y="3633788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7219724" y="3633788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1.20</a:t>
            </a:r>
            <a:endParaRPr lang="en-US" sz="1400"/>
          </a:p>
        </p:txBody>
      </p:sp>
      <p:sp>
        <p:nvSpPr>
          <p:cNvPr id="18" name="Rectangle 143"/>
          <p:cNvSpPr>
            <a:spLocks noChangeArrowheads="1"/>
          </p:cNvSpPr>
          <p:nvPr/>
        </p:nvSpPr>
        <p:spPr bwMode="auto">
          <a:xfrm>
            <a:off x="7127649" y="3883025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19" name="Rectangle 144"/>
          <p:cNvSpPr>
            <a:spLocks noChangeArrowheads="1"/>
          </p:cNvSpPr>
          <p:nvPr/>
        </p:nvSpPr>
        <p:spPr bwMode="auto">
          <a:xfrm>
            <a:off x="7219724" y="3883025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1.10</a:t>
            </a:r>
            <a:endParaRPr lang="en-US" sz="1400"/>
          </a:p>
        </p:txBody>
      </p:sp>
      <p:sp>
        <p:nvSpPr>
          <p:cNvPr id="20" name="Rectangle 145"/>
          <p:cNvSpPr>
            <a:spLocks noChangeArrowheads="1"/>
          </p:cNvSpPr>
          <p:nvPr/>
        </p:nvSpPr>
        <p:spPr bwMode="auto">
          <a:xfrm>
            <a:off x="7127649" y="4135438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21" name="Rectangle 146"/>
          <p:cNvSpPr>
            <a:spLocks noChangeArrowheads="1"/>
          </p:cNvSpPr>
          <p:nvPr/>
        </p:nvSpPr>
        <p:spPr bwMode="auto">
          <a:xfrm>
            <a:off x="7219724" y="4135438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1.00</a:t>
            </a:r>
            <a:endParaRPr lang="en-US" sz="1400"/>
          </a:p>
        </p:txBody>
      </p:sp>
      <p:sp>
        <p:nvSpPr>
          <p:cNvPr id="22" name="Rectangle 147"/>
          <p:cNvSpPr>
            <a:spLocks noChangeArrowheads="1"/>
          </p:cNvSpPr>
          <p:nvPr/>
        </p:nvSpPr>
        <p:spPr bwMode="auto">
          <a:xfrm>
            <a:off x="7127649" y="4384675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23" name="Rectangle 148"/>
          <p:cNvSpPr>
            <a:spLocks noChangeArrowheads="1"/>
          </p:cNvSpPr>
          <p:nvPr/>
        </p:nvSpPr>
        <p:spPr bwMode="auto">
          <a:xfrm>
            <a:off x="7219724" y="4384675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0.90</a:t>
            </a:r>
            <a:endParaRPr lang="en-US" sz="1400"/>
          </a:p>
        </p:txBody>
      </p:sp>
      <p:sp>
        <p:nvSpPr>
          <p:cNvPr id="24" name="Rectangle 149"/>
          <p:cNvSpPr>
            <a:spLocks noChangeArrowheads="1"/>
          </p:cNvSpPr>
          <p:nvPr/>
        </p:nvSpPr>
        <p:spPr bwMode="auto">
          <a:xfrm>
            <a:off x="7127649" y="4637088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25" name="Rectangle 150"/>
          <p:cNvSpPr>
            <a:spLocks noChangeArrowheads="1"/>
          </p:cNvSpPr>
          <p:nvPr/>
        </p:nvSpPr>
        <p:spPr bwMode="auto">
          <a:xfrm>
            <a:off x="7219724" y="4637088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0.80</a:t>
            </a:r>
            <a:endParaRPr lang="en-US" sz="1400"/>
          </a:p>
        </p:txBody>
      </p:sp>
      <p:sp>
        <p:nvSpPr>
          <p:cNvPr id="26" name="Rectangle 151"/>
          <p:cNvSpPr>
            <a:spLocks noChangeArrowheads="1"/>
          </p:cNvSpPr>
          <p:nvPr/>
        </p:nvSpPr>
        <p:spPr bwMode="auto">
          <a:xfrm>
            <a:off x="7127649" y="4886325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27" name="Rectangle 152"/>
          <p:cNvSpPr>
            <a:spLocks noChangeArrowheads="1"/>
          </p:cNvSpPr>
          <p:nvPr/>
        </p:nvSpPr>
        <p:spPr bwMode="auto">
          <a:xfrm>
            <a:off x="7219724" y="4886325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0.70</a:t>
            </a:r>
            <a:endParaRPr lang="en-US" sz="1400"/>
          </a:p>
        </p:txBody>
      </p:sp>
      <p:sp>
        <p:nvSpPr>
          <p:cNvPr id="28" name="Rectangle 153"/>
          <p:cNvSpPr>
            <a:spLocks noChangeArrowheads="1"/>
          </p:cNvSpPr>
          <p:nvPr/>
        </p:nvSpPr>
        <p:spPr bwMode="auto">
          <a:xfrm>
            <a:off x="7127649" y="5137150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FFFFFF"/>
                </a:solidFill>
              </a:rPr>
              <a:t>$</a:t>
            </a:r>
            <a:endParaRPr lang="en-US" sz="1400"/>
          </a:p>
        </p:txBody>
      </p:sp>
      <p:sp>
        <p:nvSpPr>
          <p:cNvPr id="29" name="Rectangle 154"/>
          <p:cNvSpPr>
            <a:spLocks noChangeArrowheads="1"/>
          </p:cNvSpPr>
          <p:nvPr/>
        </p:nvSpPr>
        <p:spPr bwMode="auto">
          <a:xfrm>
            <a:off x="7219724" y="5137150"/>
            <a:ext cx="319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0.60</a:t>
            </a:r>
            <a:endParaRPr lang="en-US" sz="1400"/>
          </a:p>
        </p:txBody>
      </p:sp>
      <p:sp>
        <p:nvSpPr>
          <p:cNvPr id="30" name="Rectangle 155"/>
          <p:cNvSpPr>
            <a:spLocks noChangeArrowheads="1"/>
          </p:cNvSpPr>
          <p:nvPr/>
        </p:nvSpPr>
        <p:spPr bwMode="auto">
          <a:xfrm>
            <a:off x="9015186" y="313213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14.0</a:t>
            </a:r>
            <a:endParaRPr lang="en-US" sz="1400"/>
          </a:p>
        </p:txBody>
      </p:sp>
      <p:sp>
        <p:nvSpPr>
          <p:cNvPr id="31" name="Rectangle 156"/>
          <p:cNvSpPr>
            <a:spLocks noChangeArrowheads="1"/>
          </p:cNvSpPr>
          <p:nvPr/>
        </p:nvSpPr>
        <p:spPr bwMode="auto">
          <a:xfrm>
            <a:off x="9015186" y="3384550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13.0</a:t>
            </a:r>
            <a:endParaRPr lang="en-US" sz="1400"/>
          </a:p>
        </p:txBody>
      </p:sp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9015186" y="363378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12.0</a:t>
            </a:r>
            <a:endParaRPr lang="en-US" sz="1400"/>
          </a:p>
        </p:txBody>
      </p:sp>
      <p:sp>
        <p:nvSpPr>
          <p:cNvPr id="33" name="Rectangle 158"/>
          <p:cNvSpPr>
            <a:spLocks noChangeArrowheads="1"/>
          </p:cNvSpPr>
          <p:nvPr/>
        </p:nvSpPr>
        <p:spPr bwMode="auto">
          <a:xfrm>
            <a:off x="9015186" y="3886200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11.0</a:t>
            </a:r>
            <a:endParaRPr lang="en-US" sz="1400"/>
          </a:p>
        </p:txBody>
      </p:sp>
      <p:sp>
        <p:nvSpPr>
          <p:cNvPr id="34" name="Rectangle 159"/>
          <p:cNvSpPr>
            <a:spLocks noChangeArrowheads="1"/>
          </p:cNvSpPr>
          <p:nvPr/>
        </p:nvSpPr>
        <p:spPr bwMode="auto">
          <a:xfrm>
            <a:off x="9015186" y="413543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10.0</a:t>
            </a:r>
            <a:endParaRPr lang="en-US" sz="1400"/>
          </a:p>
        </p:txBody>
      </p:sp>
      <p:sp>
        <p:nvSpPr>
          <p:cNvPr id="35" name="Rectangle 160"/>
          <p:cNvSpPr>
            <a:spLocks noChangeArrowheads="1"/>
          </p:cNvSpPr>
          <p:nvPr/>
        </p:nvSpPr>
        <p:spPr bwMode="auto">
          <a:xfrm>
            <a:off x="9105674" y="4384675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9.0</a:t>
            </a:r>
            <a:endParaRPr lang="en-US" sz="1400"/>
          </a:p>
        </p:txBody>
      </p:sp>
      <p:sp>
        <p:nvSpPr>
          <p:cNvPr id="36" name="Rectangle 161"/>
          <p:cNvSpPr>
            <a:spLocks noChangeArrowheads="1"/>
          </p:cNvSpPr>
          <p:nvPr/>
        </p:nvSpPr>
        <p:spPr bwMode="auto">
          <a:xfrm>
            <a:off x="9105674" y="4637088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8.0</a:t>
            </a:r>
            <a:endParaRPr lang="en-US" sz="1400"/>
          </a:p>
        </p:txBody>
      </p:sp>
      <p:sp>
        <p:nvSpPr>
          <p:cNvPr id="37" name="Rectangle 162"/>
          <p:cNvSpPr>
            <a:spLocks noChangeArrowheads="1"/>
          </p:cNvSpPr>
          <p:nvPr/>
        </p:nvSpPr>
        <p:spPr bwMode="auto">
          <a:xfrm>
            <a:off x="9105674" y="4886325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7.0</a:t>
            </a:r>
            <a:endParaRPr lang="en-US" sz="1400"/>
          </a:p>
        </p:txBody>
      </p:sp>
      <p:sp>
        <p:nvSpPr>
          <p:cNvPr id="38" name="Rectangle 163"/>
          <p:cNvSpPr>
            <a:spLocks noChangeArrowheads="1"/>
          </p:cNvSpPr>
          <p:nvPr/>
        </p:nvSpPr>
        <p:spPr bwMode="auto">
          <a:xfrm>
            <a:off x="9105674" y="5138738"/>
            <a:ext cx="227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6.0</a:t>
            </a:r>
            <a:endParaRPr lang="en-US" sz="1400"/>
          </a:p>
        </p:txBody>
      </p:sp>
      <p:sp>
        <p:nvSpPr>
          <p:cNvPr id="39" name="Rectangle 164"/>
          <p:cNvSpPr>
            <a:spLocks noChangeArrowheads="1"/>
          </p:cNvSpPr>
          <p:nvPr/>
        </p:nvSpPr>
        <p:spPr bwMode="auto">
          <a:xfrm>
            <a:off x="8202386" y="3132138"/>
            <a:ext cx="227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8.0</a:t>
            </a:r>
            <a:endParaRPr lang="en-US" sz="1400"/>
          </a:p>
        </p:txBody>
      </p:sp>
      <p:sp>
        <p:nvSpPr>
          <p:cNvPr id="40" name="Rectangle 165"/>
          <p:cNvSpPr>
            <a:spLocks noChangeArrowheads="1"/>
          </p:cNvSpPr>
          <p:nvPr/>
        </p:nvSpPr>
        <p:spPr bwMode="auto">
          <a:xfrm>
            <a:off x="8202386" y="3384550"/>
            <a:ext cx="227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8.5</a:t>
            </a:r>
            <a:endParaRPr lang="en-US" sz="1400"/>
          </a:p>
        </p:txBody>
      </p:sp>
      <p:sp>
        <p:nvSpPr>
          <p:cNvPr id="41" name="Rectangle 166"/>
          <p:cNvSpPr>
            <a:spLocks noChangeArrowheads="1"/>
          </p:cNvSpPr>
          <p:nvPr/>
        </p:nvSpPr>
        <p:spPr bwMode="auto">
          <a:xfrm>
            <a:off x="8202386" y="3633788"/>
            <a:ext cx="227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9.0</a:t>
            </a:r>
            <a:endParaRPr lang="en-US" sz="1400"/>
          </a:p>
        </p:txBody>
      </p:sp>
      <p:sp>
        <p:nvSpPr>
          <p:cNvPr id="42" name="Rectangle 167"/>
          <p:cNvSpPr>
            <a:spLocks noChangeArrowheads="1"/>
          </p:cNvSpPr>
          <p:nvPr/>
        </p:nvSpPr>
        <p:spPr bwMode="auto">
          <a:xfrm>
            <a:off x="8202386" y="3886200"/>
            <a:ext cx="227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9.5</a:t>
            </a:r>
            <a:endParaRPr lang="en-US" sz="1400"/>
          </a:p>
        </p:txBody>
      </p:sp>
      <p:sp>
        <p:nvSpPr>
          <p:cNvPr id="43" name="Rectangle 168"/>
          <p:cNvSpPr>
            <a:spLocks noChangeArrowheads="1"/>
          </p:cNvSpPr>
          <p:nvPr/>
        </p:nvSpPr>
        <p:spPr bwMode="auto">
          <a:xfrm>
            <a:off x="8113486" y="413543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10.0</a:t>
            </a:r>
            <a:endParaRPr lang="en-US" sz="1400"/>
          </a:p>
        </p:txBody>
      </p:sp>
      <p:sp>
        <p:nvSpPr>
          <p:cNvPr id="44" name="Rectangle 169"/>
          <p:cNvSpPr>
            <a:spLocks noChangeArrowheads="1"/>
          </p:cNvSpPr>
          <p:nvPr/>
        </p:nvSpPr>
        <p:spPr bwMode="auto">
          <a:xfrm>
            <a:off x="8113486" y="4384675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10.5</a:t>
            </a:r>
            <a:endParaRPr lang="en-US" sz="1400"/>
          </a:p>
        </p:txBody>
      </p:sp>
      <p:sp>
        <p:nvSpPr>
          <p:cNvPr id="45" name="Rectangle 170"/>
          <p:cNvSpPr>
            <a:spLocks noChangeArrowheads="1"/>
          </p:cNvSpPr>
          <p:nvPr/>
        </p:nvSpPr>
        <p:spPr bwMode="auto">
          <a:xfrm>
            <a:off x="8113486" y="463708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11.0</a:t>
            </a:r>
            <a:endParaRPr lang="en-US" sz="1400"/>
          </a:p>
        </p:txBody>
      </p:sp>
      <p:sp>
        <p:nvSpPr>
          <p:cNvPr id="46" name="Rectangle 171"/>
          <p:cNvSpPr>
            <a:spLocks noChangeArrowheads="1"/>
          </p:cNvSpPr>
          <p:nvPr/>
        </p:nvSpPr>
        <p:spPr bwMode="auto">
          <a:xfrm>
            <a:off x="8113486" y="4886325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11.5</a:t>
            </a:r>
            <a:endParaRPr lang="en-US" sz="1400"/>
          </a:p>
        </p:txBody>
      </p:sp>
      <p:sp>
        <p:nvSpPr>
          <p:cNvPr id="47" name="Rectangle 172"/>
          <p:cNvSpPr>
            <a:spLocks noChangeArrowheads="1"/>
          </p:cNvSpPr>
          <p:nvPr/>
        </p:nvSpPr>
        <p:spPr bwMode="auto">
          <a:xfrm>
            <a:off x="8113486" y="513873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12.0</a:t>
            </a:r>
            <a:endParaRPr lang="en-US" sz="1400"/>
          </a:p>
        </p:txBody>
      </p:sp>
      <p:sp>
        <p:nvSpPr>
          <p:cNvPr id="48" name="Freeform 173"/>
          <p:cNvSpPr>
            <a:spLocks/>
          </p:cNvSpPr>
          <p:nvPr/>
        </p:nvSpPr>
        <p:spPr bwMode="auto">
          <a:xfrm>
            <a:off x="6703786" y="2044700"/>
            <a:ext cx="2944813" cy="1035050"/>
          </a:xfrm>
          <a:custGeom>
            <a:avLst/>
            <a:gdLst>
              <a:gd name="T0" fmla="*/ 2147483647 w 1713"/>
              <a:gd name="T1" fmla="*/ 2147483647 h 468"/>
              <a:gd name="T2" fmla="*/ 0 w 1713"/>
              <a:gd name="T3" fmla="*/ 2147483647 h 468"/>
              <a:gd name="T4" fmla="*/ 0 w 1713"/>
              <a:gd name="T5" fmla="*/ 0 h 468"/>
              <a:gd name="T6" fmla="*/ 2147483647 w 1713"/>
              <a:gd name="T7" fmla="*/ 0 h 468"/>
              <a:gd name="T8" fmla="*/ 2147483647 w 1713"/>
              <a:gd name="T9" fmla="*/ 2147483647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3" h="468">
                <a:moveTo>
                  <a:pt x="1711" y="468"/>
                </a:moveTo>
                <a:lnTo>
                  <a:pt x="0" y="468"/>
                </a:lnTo>
                <a:lnTo>
                  <a:pt x="0" y="0"/>
                </a:lnTo>
                <a:lnTo>
                  <a:pt x="1713" y="0"/>
                </a:lnTo>
                <a:lnTo>
                  <a:pt x="1711" y="468"/>
                </a:lnTo>
                <a:close/>
              </a:path>
            </a:pathLst>
          </a:custGeom>
          <a:solidFill>
            <a:srgbClr val="EBDF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174"/>
          <p:cNvSpPr>
            <a:spLocks noChangeArrowheads="1"/>
          </p:cNvSpPr>
          <p:nvPr/>
        </p:nvSpPr>
        <p:spPr bwMode="auto">
          <a:xfrm>
            <a:off x="8010299" y="2089150"/>
            <a:ext cx="1554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600" b="1">
                <a:solidFill>
                  <a:srgbClr val="000000"/>
                </a:solidFill>
              </a:rPr>
              <a:t>Quantity of butter</a:t>
            </a:r>
            <a:endParaRPr lang="en-US" sz="1600" b="1"/>
          </a:p>
        </p:txBody>
      </p:sp>
      <p:sp>
        <p:nvSpPr>
          <p:cNvPr id="50" name="Rectangle 175"/>
          <p:cNvSpPr>
            <a:spLocks noChangeArrowheads="1"/>
          </p:cNvSpPr>
          <p:nvPr/>
        </p:nvSpPr>
        <p:spPr bwMode="auto">
          <a:xfrm>
            <a:off x="8008711" y="2335213"/>
            <a:ext cx="1449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(millions of pounds)</a:t>
            </a:r>
            <a:endParaRPr lang="en-US" sz="1400"/>
          </a:p>
        </p:txBody>
      </p:sp>
      <p:sp>
        <p:nvSpPr>
          <p:cNvPr id="51" name="Rectangle 176"/>
          <p:cNvSpPr>
            <a:spLocks noChangeArrowheads="1"/>
          </p:cNvSpPr>
          <p:nvPr/>
        </p:nvSpPr>
        <p:spPr bwMode="auto">
          <a:xfrm>
            <a:off x="6757761" y="2070100"/>
            <a:ext cx="106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600" b="1">
                <a:solidFill>
                  <a:srgbClr val="000000"/>
                </a:solidFill>
              </a:rPr>
              <a:t>Price of butter</a:t>
            </a:r>
            <a:endParaRPr lang="en-US" sz="1600" b="1"/>
          </a:p>
        </p:txBody>
      </p:sp>
      <p:sp>
        <p:nvSpPr>
          <p:cNvPr id="52" name="Rectangle 177"/>
          <p:cNvSpPr>
            <a:spLocks noChangeArrowheads="1"/>
          </p:cNvSpPr>
          <p:nvPr/>
        </p:nvSpPr>
        <p:spPr bwMode="auto">
          <a:xfrm>
            <a:off x="6857774" y="2592388"/>
            <a:ext cx="868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>
                <a:solidFill>
                  <a:srgbClr val="000000"/>
                </a:solidFill>
              </a:rPr>
              <a:t>(per pound)</a:t>
            </a:r>
            <a:endParaRPr lang="en-US" sz="1400"/>
          </a:p>
        </p:txBody>
      </p:sp>
      <p:sp>
        <p:nvSpPr>
          <p:cNvPr id="53" name="Line 178"/>
          <p:cNvSpPr>
            <a:spLocks noChangeShapeType="1"/>
          </p:cNvSpPr>
          <p:nvPr/>
        </p:nvSpPr>
        <p:spPr bwMode="auto">
          <a:xfrm>
            <a:off x="6703786" y="3367088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79"/>
          <p:cNvSpPr>
            <a:spLocks noChangeShapeType="1"/>
          </p:cNvSpPr>
          <p:nvPr/>
        </p:nvSpPr>
        <p:spPr bwMode="auto">
          <a:xfrm>
            <a:off x="6703786" y="3616325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80"/>
          <p:cNvSpPr>
            <a:spLocks noChangeShapeType="1"/>
          </p:cNvSpPr>
          <p:nvPr/>
        </p:nvSpPr>
        <p:spPr bwMode="auto">
          <a:xfrm>
            <a:off x="6703786" y="3868738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81"/>
          <p:cNvSpPr>
            <a:spLocks noChangeShapeType="1"/>
          </p:cNvSpPr>
          <p:nvPr/>
        </p:nvSpPr>
        <p:spPr bwMode="auto">
          <a:xfrm>
            <a:off x="6703786" y="4117975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82"/>
          <p:cNvSpPr>
            <a:spLocks noChangeShapeType="1"/>
          </p:cNvSpPr>
          <p:nvPr/>
        </p:nvSpPr>
        <p:spPr bwMode="auto">
          <a:xfrm>
            <a:off x="6703786" y="4367213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83"/>
          <p:cNvSpPr>
            <a:spLocks noChangeShapeType="1"/>
          </p:cNvSpPr>
          <p:nvPr/>
        </p:nvSpPr>
        <p:spPr bwMode="auto">
          <a:xfrm>
            <a:off x="6703786" y="4619625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84"/>
          <p:cNvSpPr>
            <a:spLocks noChangeShapeType="1"/>
          </p:cNvSpPr>
          <p:nvPr/>
        </p:nvSpPr>
        <p:spPr bwMode="auto">
          <a:xfrm>
            <a:off x="6703786" y="4868863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85"/>
          <p:cNvSpPr>
            <a:spLocks noChangeShapeType="1"/>
          </p:cNvSpPr>
          <p:nvPr/>
        </p:nvSpPr>
        <p:spPr bwMode="auto">
          <a:xfrm>
            <a:off x="6703786" y="5121275"/>
            <a:ext cx="2951163" cy="0"/>
          </a:xfrm>
          <a:prstGeom prst="line">
            <a:avLst/>
          </a:prstGeom>
          <a:noFill/>
          <a:ln w="11113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86"/>
          <p:cNvSpPr>
            <a:spLocks noChangeShapeType="1"/>
          </p:cNvSpPr>
          <p:nvPr/>
        </p:nvSpPr>
        <p:spPr bwMode="auto">
          <a:xfrm>
            <a:off x="6703786" y="3073400"/>
            <a:ext cx="2951163" cy="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87"/>
          <p:cNvSpPr>
            <a:spLocks noChangeShapeType="1"/>
          </p:cNvSpPr>
          <p:nvPr/>
        </p:nvSpPr>
        <p:spPr bwMode="auto">
          <a:xfrm>
            <a:off x="8831036" y="3073400"/>
            <a:ext cx="0" cy="2335213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88"/>
          <p:cNvSpPr>
            <a:spLocks noChangeShapeType="1"/>
          </p:cNvSpPr>
          <p:nvPr/>
        </p:nvSpPr>
        <p:spPr bwMode="auto">
          <a:xfrm>
            <a:off x="7886474" y="2041525"/>
            <a:ext cx="0" cy="3371850"/>
          </a:xfrm>
          <a:prstGeom prst="line">
            <a:avLst/>
          </a:prstGeom>
          <a:noFill/>
          <a:ln w="14288">
            <a:solidFill>
              <a:srgbClr val="BCBE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Rectangle 189"/>
          <p:cNvSpPr>
            <a:spLocks noChangeArrowheads="1"/>
          </p:cNvSpPr>
          <p:nvPr/>
        </p:nvSpPr>
        <p:spPr bwMode="auto">
          <a:xfrm>
            <a:off x="6703786" y="2041525"/>
            <a:ext cx="2954338" cy="3381375"/>
          </a:xfrm>
          <a:prstGeom prst="rect">
            <a:avLst/>
          </a:prstGeom>
          <a:noFill/>
          <a:ln w="28575">
            <a:solidFill>
              <a:srgbClr val="E6D3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190"/>
          <p:cNvSpPr>
            <a:spLocks noChangeArrowheads="1"/>
          </p:cNvSpPr>
          <p:nvPr/>
        </p:nvSpPr>
        <p:spPr bwMode="auto">
          <a:xfrm>
            <a:off x="8891361" y="2643188"/>
            <a:ext cx="693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>
                <a:solidFill>
                  <a:srgbClr val="000000"/>
                </a:solidFill>
              </a:rPr>
              <a:t>Quantity supplied</a:t>
            </a:r>
            <a:endParaRPr lang="en-US" sz="1400"/>
          </a:p>
        </p:txBody>
      </p:sp>
      <p:sp>
        <p:nvSpPr>
          <p:cNvPr id="66" name="Rectangle 191"/>
          <p:cNvSpPr>
            <a:spLocks noChangeArrowheads="1"/>
          </p:cNvSpPr>
          <p:nvPr/>
        </p:nvSpPr>
        <p:spPr bwMode="auto">
          <a:xfrm>
            <a:off x="7894411" y="2632075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>
                <a:solidFill>
                  <a:srgbClr val="000000"/>
                </a:solidFill>
              </a:rPr>
              <a:t>Quantity demanded</a:t>
            </a:r>
            <a:endParaRPr lang="en-US" sz="1400"/>
          </a:p>
        </p:txBody>
      </p:sp>
      <p:sp>
        <p:nvSpPr>
          <p:cNvPr id="67" name="Freeform 192"/>
          <p:cNvSpPr>
            <a:spLocks/>
          </p:cNvSpPr>
          <p:nvPr/>
        </p:nvSpPr>
        <p:spPr bwMode="auto">
          <a:xfrm>
            <a:off x="8234136" y="2611438"/>
            <a:ext cx="1746250" cy="0"/>
          </a:xfrm>
          <a:custGeom>
            <a:avLst/>
            <a:gdLst>
              <a:gd name="T0" fmla="*/ 0 w 843"/>
              <a:gd name="T1" fmla="*/ 2147483647 w 843"/>
              <a:gd name="T2" fmla="*/ 0 w 843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843">
                <a:moveTo>
                  <a:pt x="0" y="0"/>
                </a:moveTo>
                <a:lnTo>
                  <a:pt x="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93"/>
          <p:cNvSpPr>
            <a:spLocks noChangeShapeType="1"/>
          </p:cNvSpPr>
          <p:nvPr/>
        </p:nvSpPr>
        <p:spPr bwMode="auto">
          <a:xfrm>
            <a:off x="7929336" y="2611438"/>
            <a:ext cx="16906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Rectangle 194"/>
          <p:cNvSpPr>
            <a:spLocks noChangeArrowheads="1"/>
          </p:cNvSpPr>
          <p:nvPr/>
        </p:nvSpPr>
        <p:spPr bwMode="auto">
          <a:xfrm>
            <a:off x="4852761" y="6402388"/>
            <a:ext cx="28717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>
                <a:solidFill>
                  <a:srgbClr val="000000"/>
                </a:solidFill>
              </a:rPr>
              <a:t>Quantity of butter (millions of pounds</a:t>
            </a:r>
            <a:r>
              <a:rPr lang="en-US" sz="1100" b="1">
                <a:solidFill>
                  <a:srgbClr val="000000"/>
                </a:solidFill>
              </a:rPr>
              <a:t>)</a:t>
            </a:r>
            <a:endParaRPr lang="en-US" b="1"/>
          </a:p>
        </p:txBody>
      </p:sp>
      <p:cxnSp>
        <p:nvCxnSpPr>
          <p:cNvPr id="70" name="Straight Connector 86"/>
          <p:cNvCxnSpPr>
            <a:cxnSpLocks noChangeShapeType="1"/>
          </p:cNvCxnSpPr>
          <p:nvPr/>
        </p:nvCxnSpPr>
        <p:spPr bwMode="auto">
          <a:xfrm>
            <a:off x="2496911" y="3887788"/>
            <a:ext cx="2176463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Straight Connector 86"/>
          <p:cNvCxnSpPr>
            <a:cxnSpLocks noChangeShapeType="1"/>
          </p:cNvCxnSpPr>
          <p:nvPr/>
        </p:nvCxnSpPr>
        <p:spPr bwMode="auto">
          <a:xfrm>
            <a:off x="4778149" y="3925888"/>
            <a:ext cx="3175" cy="1989137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" name="Line 197"/>
          <p:cNvSpPr>
            <a:spLocks noChangeShapeType="1"/>
          </p:cNvSpPr>
          <p:nvPr/>
        </p:nvSpPr>
        <p:spPr bwMode="auto">
          <a:xfrm>
            <a:off x="2344511" y="2419350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98"/>
          <p:cNvSpPr>
            <a:spLocks noChangeShapeType="1"/>
          </p:cNvSpPr>
          <p:nvPr/>
        </p:nvSpPr>
        <p:spPr bwMode="auto">
          <a:xfrm>
            <a:off x="2344511" y="2779713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99"/>
          <p:cNvSpPr>
            <a:spLocks noChangeShapeType="1"/>
          </p:cNvSpPr>
          <p:nvPr/>
        </p:nvSpPr>
        <p:spPr bwMode="auto">
          <a:xfrm>
            <a:off x="2344511" y="3143250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00"/>
          <p:cNvSpPr>
            <a:spLocks noChangeShapeType="1"/>
          </p:cNvSpPr>
          <p:nvPr/>
        </p:nvSpPr>
        <p:spPr bwMode="auto">
          <a:xfrm>
            <a:off x="2344511" y="3509963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201"/>
          <p:cNvSpPr>
            <a:spLocks noChangeShapeType="1"/>
          </p:cNvSpPr>
          <p:nvPr/>
        </p:nvSpPr>
        <p:spPr bwMode="auto">
          <a:xfrm>
            <a:off x="2344511" y="3876675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02"/>
          <p:cNvSpPr>
            <a:spLocks noChangeShapeType="1"/>
          </p:cNvSpPr>
          <p:nvPr/>
        </p:nvSpPr>
        <p:spPr bwMode="auto">
          <a:xfrm>
            <a:off x="2344511" y="4241800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203"/>
          <p:cNvSpPr>
            <a:spLocks noChangeShapeType="1"/>
          </p:cNvSpPr>
          <p:nvPr/>
        </p:nvSpPr>
        <p:spPr bwMode="auto">
          <a:xfrm>
            <a:off x="2344511" y="4603750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04"/>
          <p:cNvSpPr>
            <a:spLocks noChangeShapeType="1"/>
          </p:cNvSpPr>
          <p:nvPr/>
        </p:nvSpPr>
        <p:spPr bwMode="auto">
          <a:xfrm>
            <a:off x="2344511" y="4970463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05"/>
          <p:cNvSpPr>
            <a:spLocks noChangeShapeType="1"/>
          </p:cNvSpPr>
          <p:nvPr/>
        </p:nvSpPr>
        <p:spPr bwMode="auto">
          <a:xfrm>
            <a:off x="2344511" y="5334000"/>
            <a:ext cx="12858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06"/>
          <p:cNvSpPr>
            <a:spLocks noChangeShapeType="1"/>
          </p:cNvSpPr>
          <p:nvPr/>
        </p:nvSpPr>
        <p:spPr bwMode="auto">
          <a:xfrm>
            <a:off x="3160486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07"/>
          <p:cNvSpPr>
            <a:spLocks noChangeShapeType="1"/>
          </p:cNvSpPr>
          <p:nvPr/>
        </p:nvSpPr>
        <p:spPr bwMode="auto">
          <a:xfrm>
            <a:off x="3568474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08"/>
          <p:cNvSpPr>
            <a:spLocks noChangeShapeType="1"/>
          </p:cNvSpPr>
          <p:nvPr/>
        </p:nvSpPr>
        <p:spPr bwMode="auto">
          <a:xfrm>
            <a:off x="3974874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09"/>
          <p:cNvSpPr>
            <a:spLocks noChangeShapeType="1"/>
          </p:cNvSpPr>
          <p:nvPr/>
        </p:nvSpPr>
        <p:spPr bwMode="auto">
          <a:xfrm>
            <a:off x="4384449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10"/>
          <p:cNvSpPr>
            <a:spLocks noChangeShapeType="1"/>
          </p:cNvSpPr>
          <p:nvPr/>
        </p:nvSpPr>
        <p:spPr bwMode="auto">
          <a:xfrm>
            <a:off x="4794024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11"/>
          <p:cNvSpPr>
            <a:spLocks noChangeShapeType="1"/>
          </p:cNvSpPr>
          <p:nvPr/>
        </p:nvSpPr>
        <p:spPr bwMode="auto">
          <a:xfrm>
            <a:off x="5200424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12"/>
          <p:cNvSpPr>
            <a:spLocks noChangeShapeType="1"/>
          </p:cNvSpPr>
          <p:nvPr/>
        </p:nvSpPr>
        <p:spPr bwMode="auto">
          <a:xfrm>
            <a:off x="5608411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13"/>
          <p:cNvSpPr>
            <a:spLocks noChangeShapeType="1"/>
          </p:cNvSpPr>
          <p:nvPr/>
        </p:nvSpPr>
        <p:spPr bwMode="auto">
          <a:xfrm>
            <a:off x="6016399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14"/>
          <p:cNvSpPr>
            <a:spLocks noChangeShapeType="1"/>
          </p:cNvSpPr>
          <p:nvPr/>
        </p:nvSpPr>
        <p:spPr bwMode="auto">
          <a:xfrm>
            <a:off x="6424386" y="5934075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15"/>
          <p:cNvSpPr>
            <a:spLocks noChangeShapeType="1"/>
          </p:cNvSpPr>
          <p:nvPr/>
        </p:nvSpPr>
        <p:spPr bwMode="auto">
          <a:xfrm flipV="1">
            <a:off x="2344511" y="1438275"/>
            <a:ext cx="0" cy="42291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216"/>
          <p:cNvSpPr>
            <a:spLocks/>
          </p:cNvSpPr>
          <p:nvPr/>
        </p:nvSpPr>
        <p:spPr bwMode="auto">
          <a:xfrm>
            <a:off x="2344511" y="5756275"/>
            <a:ext cx="354013" cy="309563"/>
          </a:xfrm>
          <a:custGeom>
            <a:avLst/>
            <a:gdLst>
              <a:gd name="T0" fmla="*/ 2147483647 w 156"/>
              <a:gd name="T1" fmla="*/ 2147483647 h 132"/>
              <a:gd name="T2" fmla="*/ 0 w 156"/>
              <a:gd name="T3" fmla="*/ 2147483647 h 132"/>
              <a:gd name="T4" fmla="*/ 0 w 156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17"/>
          <p:cNvSpPr>
            <a:spLocks noChangeShapeType="1"/>
          </p:cNvSpPr>
          <p:nvPr/>
        </p:nvSpPr>
        <p:spPr bwMode="auto">
          <a:xfrm flipH="1">
            <a:off x="2784249" y="6065838"/>
            <a:ext cx="3897312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18"/>
          <p:cNvSpPr>
            <a:spLocks noChangeShapeType="1"/>
          </p:cNvSpPr>
          <p:nvPr/>
        </p:nvSpPr>
        <p:spPr bwMode="auto">
          <a:xfrm flipV="1">
            <a:off x="2292124" y="5634038"/>
            <a:ext cx="106362" cy="650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19"/>
          <p:cNvSpPr>
            <a:spLocks noChangeShapeType="1"/>
          </p:cNvSpPr>
          <p:nvPr/>
        </p:nvSpPr>
        <p:spPr bwMode="auto">
          <a:xfrm flipV="1">
            <a:off x="2292124" y="5722938"/>
            <a:ext cx="106362" cy="650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20"/>
          <p:cNvSpPr>
            <a:spLocks noChangeShapeType="1"/>
          </p:cNvSpPr>
          <p:nvPr/>
        </p:nvSpPr>
        <p:spPr bwMode="auto">
          <a:xfrm flipH="1">
            <a:off x="2666774" y="6003925"/>
            <a:ext cx="63500" cy="1174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21"/>
          <p:cNvSpPr>
            <a:spLocks noChangeShapeType="1"/>
          </p:cNvSpPr>
          <p:nvPr/>
        </p:nvSpPr>
        <p:spPr bwMode="auto">
          <a:xfrm flipH="1">
            <a:off x="2752499" y="6003925"/>
            <a:ext cx="63500" cy="1174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22"/>
          <p:cNvSpPr>
            <a:spLocks noChangeShapeType="1"/>
          </p:cNvSpPr>
          <p:nvPr/>
        </p:nvSpPr>
        <p:spPr bwMode="auto">
          <a:xfrm>
            <a:off x="3974874" y="2419350"/>
            <a:ext cx="1633537" cy="2914650"/>
          </a:xfrm>
          <a:prstGeom prst="line">
            <a:avLst/>
          </a:prstGeom>
          <a:noFill/>
          <a:ln w="30163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23"/>
          <p:cNvSpPr>
            <a:spLocks noChangeShapeType="1"/>
          </p:cNvSpPr>
          <p:nvPr/>
        </p:nvSpPr>
        <p:spPr bwMode="auto">
          <a:xfrm flipH="1">
            <a:off x="3160486" y="2419350"/>
            <a:ext cx="3263900" cy="2914650"/>
          </a:xfrm>
          <a:prstGeom prst="line">
            <a:avLst/>
          </a:prstGeom>
          <a:noFill/>
          <a:ln w="30163">
            <a:solidFill>
              <a:srgbClr val="EE31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Rectangle 224"/>
          <p:cNvSpPr>
            <a:spLocks noChangeArrowheads="1"/>
          </p:cNvSpPr>
          <p:nvPr/>
        </p:nvSpPr>
        <p:spPr bwMode="auto">
          <a:xfrm>
            <a:off x="3109686" y="61039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6</a:t>
            </a:r>
            <a:endParaRPr lang="en-US" sz="1400"/>
          </a:p>
        </p:txBody>
      </p:sp>
      <p:sp>
        <p:nvSpPr>
          <p:cNvPr id="100" name="Rectangle 225"/>
          <p:cNvSpPr>
            <a:spLocks noChangeArrowheads="1"/>
          </p:cNvSpPr>
          <p:nvPr/>
        </p:nvSpPr>
        <p:spPr bwMode="auto">
          <a:xfrm>
            <a:off x="3519261" y="61039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7</a:t>
            </a:r>
            <a:endParaRPr lang="en-US" sz="1400"/>
          </a:p>
        </p:txBody>
      </p:sp>
      <p:sp>
        <p:nvSpPr>
          <p:cNvPr id="101" name="Rectangle 226"/>
          <p:cNvSpPr>
            <a:spLocks noChangeArrowheads="1"/>
          </p:cNvSpPr>
          <p:nvPr/>
        </p:nvSpPr>
        <p:spPr bwMode="auto">
          <a:xfrm>
            <a:off x="2149249" y="61039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1400"/>
          </a:p>
        </p:txBody>
      </p:sp>
      <p:sp>
        <p:nvSpPr>
          <p:cNvPr id="102" name="Rectangle 227"/>
          <p:cNvSpPr>
            <a:spLocks noChangeArrowheads="1"/>
          </p:cNvSpPr>
          <p:nvPr/>
        </p:nvSpPr>
        <p:spPr bwMode="auto">
          <a:xfrm>
            <a:off x="3925661" y="61039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8</a:t>
            </a:r>
            <a:endParaRPr lang="en-US" sz="1400"/>
          </a:p>
        </p:txBody>
      </p:sp>
      <p:sp>
        <p:nvSpPr>
          <p:cNvPr id="103" name="Rectangle 228"/>
          <p:cNvSpPr>
            <a:spLocks noChangeArrowheads="1"/>
          </p:cNvSpPr>
          <p:nvPr/>
        </p:nvSpPr>
        <p:spPr bwMode="auto">
          <a:xfrm>
            <a:off x="4333649" y="61039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9</a:t>
            </a:r>
            <a:endParaRPr lang="en-US" sz="1400"/>
          </a:p>
        </p:txBody>
      </p:sp>
      <p:sp>
        <p:nvSpPr>
          <p:cNvPr id="104" name="Rectangle 229"/>
          <p:cNvSpPr>
            <a:spLocks noChangeArrowheads="1"/>
          </p:cNvSpPr>
          <p:nvPr/>
        </p:nvSpPr>
        <p:spPr bwMode="auto">
          <a:xfrm>
            <a:off x="4694011" y="6103938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10</a:t>
            </a:r>
            <a:endParaRPr lang="en-US" sz="1400"/>
          </a:p>
        </p:txBody>
      </p:sp>
      <p:sp>
        <p:nvSpPr>
          <p:cNvPr id="105" name="Rectangle 230"/>
          <p:cNvSpPr>
            <a:spLocks noChangeArrowheads="1"/>
          </p:cNvSpPr>
          <p:nvPr/>
        </p:nvSpPr>
        <p:spPr bwMode="auto">
          <a:xfrm>
            <a:off x="5101999" y="61039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11</a:t>
            </a:r>
            <a:endParaRPr lang="en-US" sz="1400"/>
          </a:p>
        </p:txBody>
      </p:sp>
      <p:sp>
        <p:nvSpPr>
          <p:cNvPr id="106" name="Rectangle 231"/>
          <p:cNvSpPr>
            <a:spLocks noChangeArrowheads="1"/>
          </p:cNvSpPr>
          <p:nvPr/>
        </p:nvSpPr>
        <p:spPr bwMode="auto">
          <a:xfrm>
            <a:off x="5917974" y="61039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13</a:t>
            </a:r>
            <a:endParaRPr lang="en-US" sz="1400"/>
          </a:p>
        </p:txBody>
      </p:sp>
      <p:sp>
        <p:nvSpPr>
          <p:cNvPr id="107" name="Rectangle 232"/>
          <p:cNvSpPr>
            <a:spLocks noChangeArrowheads="1"/>
          </p:cNvSpPr>
          <p:nvPr/>
        </p:nvSpPr>
        <p:spPr bwMode="auto">
          <a:xfrm>
            <a:off x="5508399" y="61039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12</a:t>
            </a:r>
            <a:endParaRPr lang="en-US" sz="1400"/>
          </a:p>
        </p:txBody>
      </p:sp>
      <p:sp>
        <p:nvSpPr>
          <p:cNvPr id="108" name="Rectangle 233"/>
          <p:cNvSpPr>
            <a:spLocks noChangeArrowheads="1"/>
          </p:cNvSpPr>
          <p:nvPr/>
        </p:nvSpPr>
        <p:spPr bwMode="auto">
          <a:xfrm>
            <a:off x="6324374" y="6103938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14</a:t>
            </a:r>
            <a:endParaRPr lang="en-US" sz="1400"/>
          </a:p>
        </p:txBody>
      </p:sp>
      <p:sp>
        <p:nvSpPr>
          <p:cNvPr id="109" name="Rectangle 234"/>
          <p:cNvSpPr>
            <a:spLocks noChangeArrowheads="1"/>
          </p:cNvSpPr>
          <p:nvPr/>
        </p:nvSpPr>
        <p:spPr bwMode="auto">
          <a:xfrm>
            <a:off x="1812699" y="2298700"/>
            <a:ext cx="411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$1.40</a:t>
            </a:r>
            <a:endParaRPr lang="en-US" sz="1400"/>
          </a:p>
        </p:txBody>
      </p:sp>
      <p:sp>
        <p:nvSpPr>
          <p:cNvPr id="110" name="Rectangle 235"/>
          <p:cNvSpPr>
            <a:spLocks noChangeArrowheads="1"/>
          </p:cNvSpPr>
          <p:nvPr/>
        </p:nvSpPr>
        <p:spPr bwMode="auto">
          <a:xfrm>
            <a:off x="1909536" y="2665413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1.30</a:t>
            </a:r>
            <a:endParaRPr lang="en-US" sz="1400"/>
          </a:p>
        </p:txBody>
      </p:sp>
      <p:sp>
        <p:nvSpPr>
          <p:cNvPr id="111" name="Rectangle 236"/>
          <p:cNvSpPr>
            <a:spLocks noChangeArrowheads="1"/>
          </p:cNvSpPr>
          <p:nvPr/>
        </p:nvSpPr>
        <p:spPr bwMode="auto">
          <a:xfrm>
            <a:off x="1909536" y="3028950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1.20</a:t>
            </a:r>
            <a:endParaRPr lang="en-US" sz="1400"/>
          </a:p>
        </p:txBody>
      </p:sp>
      <p:sp>
        <p:nvSpPr>
          <p:cNvPr id="112" name="Rectangle 237"/>
          <p:cNvSpPr>
            <a:spLocks noChangeArrowheads="1"/>
          </p:cNvSpPr>
          <p:nvPr/>
        </p:nvSpPr>
        <p:spPr bwMode="auto">
          <a:xfrm>
            <a:off x="1909536" y="3397250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1.10</a:t>
            </a:r>
            <a:endParaRPr lang="en-US" sz="1400"/>
          </a:p>
        </p:txBody>
      </p:sp>
      <p:sp>
        <p:nvSpPr>
          <p:cNvPr id="113" name="Rectangle 238"/>
          <p:cNvSpPr>
            <a:spLocks noChangeArrowheads="1"/>
          </p:cNvSpPr>
          <p:nvPr/>
        </p:nvSpPr>
        <p:spPr bwMode="auto">
          <a:xfrm>
            <a:off x="1909536" y="3759200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1.00</a:t>
            </a:r>
            <a:endParaRPr lang="en-US" sz="1400"/>
          </a:p>
        </p:txBody>
      </p:sp>
      <p:sp>
        <p:nvSpPr>
          <p:cNvPr id="114" name="Rectangle 239"/>
          <p:cNvSpPr>
            <a:spLocks noChangeArrowheads="1"/>
          </p:cNvSpPr>
          <p:nvPr/>
        </p:nvSpPr>
        <p:spPr bwMode="auto">
          <a:xfrm>
            <a:off x="1909536" y="4119563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0.90</a:t>
            </a:r>
            <a:endParaRPr lang="en-US" sz="1400"/>
          </a:p>
        </p:txBody>
      </p:sp>
      <p:sp>
        <p:nvSpPr>
          <p:cNvPr id="115" name="Rectangle 240"/>
          <p:cNvSpPr>
            <a:spLocks noChangeArrowheads="1"/>
          </p:cNvSpPr>
          <p:nvPr/>
        </p:nvSpPr>
        <p:spPr bwMode="auto">
          <a:xfrm>
            <a:off x="1909536" y="4487863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0.80</a:t>
            </a:r>
            <a:endParaRPr lang="en-US" sz="1400"/>
          </a:p>
        </p:txBody>
      </p:sp>
      <p:sp>
        <p:nvSpPr>
          <p:cNvPr id="116" name="Rectangle 241"/>
          <p:cNvSpPr>
            <a:spLocks noChangeArrowheads="1"/>
          </p:cNvSpPr>
          <p:nvPr/>
        </p:nvSpPr>
        <p:spPr bwMode="auto">
          <a:xfrm>
            <a:off x="1909536" y="4852988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0.70</a:t>
            </a:r>
            <a:endParaRPr lang="en-US" sz="1400"/>
          </a:p>
        </p:txBody>
      </p:sp>
      <p:sp>
        <p:nvSpPr>
          <p:cNvPr id="117" name="Rectangle 242"/>
          <p:cNvSpPr>
            <a:spLocks noChangeArrowheads="1"/>
          </p:cNvSpPr>
          <p:nvPr/>
        </p:nvSpPr>
        <p:spPr bwMode="auto">
          <a:xfrm>
            <a:off x="1909536" y="5218113"/>
            <a:ext cx="319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0.60</a:t>
            </a:r>
            <a:endParaRPr lang="en-US" sz="1400"/>
          </a:p>
        </p:txBody>
      </p:sp>
      <p:sp>
        <p:nvSpPr>
          <p:cNvPr id="118" name="Oval 243"/>
          <p:cNvSpPr>
            <a:spLocks noChangeArrowheads="1"/>
          </p:cNvSpPr>
          <p:nvPr/>
        </p:nvSpPr>
        <p:spPr bwMode="auto">
          <a:xfrm>
            <a:off x="3922486" y="2362200"/>
            <a:ext cx="107950" cy="1127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Oval 244"/>
          <p:cNvSpPr>
            <a:spLocks noChangeArrowheads="1"/>
          </p:cNvSpPr>
          <p:nvPr/>
        </p:nvSpPr>
        <p:spPr bwMode="auto">
          <a:xfrm>
            <a:off x="4127274" y="2724150"/>
            <a:ext cx="107950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Oval 245"/>
          <p:cNvSpPr>
            <a:spLocks noChangeArrowheads="1"/>
          </p:cNvSpPr>
          <p:nvPr/>
        </p:nvSpPr>
        <p:spPr bwMode="auto">
          <a:xfrm>
            <a:off x="4330474" y="3089275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Oval 246"/>
          <p:cNvSpPr>
            <a:spLocks noChangeArrowheads="1"/>
          </p:cNvSpPr>
          <p:nvPr/>
        </p:nvSpPr>
        <p:spPr bwMode="auto">
          <a:xfrm>
            <a:off x="4533674" y="3455988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Oval 247"/>
          <p:cNvSpPr>
            <a:spLocks noChangeArrowheads="1"/>
          </p:cNvSpPr>
          <p:nvPr/>
        </p:nvSpPr>
        <p:spPr bwMode="auto">
          <a:xfrm>
            <a:off x="5144861" y="3455988"/>
            <a:ext cx="109538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Oval 248"/>
          <p:cNvSpPr>
            <a:spLocks noChangeArrowheads="1"/>
          </p:cNvSpPr>
          <p:nvPr/>
        </p:nvSpPr>
        <p:spPr bwMode="auto">
          <a:xfrm>
            <a:off x="5554436" y="3089275"/>
            <a:ext cx="106363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Oval 249"/>
          <p:cNvSpPr>
            <a:spLocks noChangeArrowheads="1"/>
          </p:cNvSpPr>
          <p:nvPr/>
        </p:nvSpPr>
        <p:spPr bwMode="auto">
          <a:xfrm>
            <a:off x="5960836" y="2724150"/>
            <a:ext cx="109538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Oval 251"/>
          <p:cNvSpPr>
            <a:spLocks noChangeArrowheads="1"/>
          </p:cNvSpPr>
          <p:nvPr/>
        </p:nvSpPr>
        <p:spPr bwMode="auto">
          <a:xfrm>
            <a:off x="4738461" y="3822700"/>
            <a:ext cx="107950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Oval 252"/>
          <p:cNvSpPr>
            <a:spLocks noChangeArrowheads="1"/>
          </p:cNvSpPr>
          <p:nvPr/>
        </p:nvSpPr>
        <p:spPr bwMode="auto">
          <a:xfrm>
            <a:off x="4943249" y="4187825"/>
            <a:ext cx="106362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Oval 253"/>
          <p:cNvSpPr>
            <a:spLocks noChangeArrowheads="1"/>
          </p:cNvSpPr>
          <p:nvPr/>
        </p:nvSpPr>
        <p:spPr bwMode="auto">
          <a:xfrm>
            <a:off x="5144861" y="4546600"/>
            <a:ext cx="109538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Oval 254"/>
          <p:cNvSpPr>
            <a:spLocks noChangeArrowheads="1"/>
          </p:cNvSpPr>
          <p:nvPr/>
        </p:nvSpPr>
        <p:spPr bwMode="auto">
          <a:xfrm>
            <a:off x="5349649" y="4913313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Oval 255"/>
          <p:cNvSpPr>
            <a:spLocks noChangeArrowheads="1"/>
          </p:cNvSpPr>
          <p:nvPr/>
        </p:nvSpPr>
        <p:spPr bwMode="auto">
          <a:xfrm>
            <a:off x="5554436" y="5280025"/>
            <a:ext cx="106363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Oval 256"/>
          <p:cNvSpPr>
            <a:spLocks noChangeArrowheads="1"/>
          </p:cNvSpPr>
          <p:nvPr/>
        </p:nvSpPr>
        <p:spPr bwMode="auto">
          <a:xfrm>
            <a:off x="4330474" y="4187825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Oval 257"/>
          <p:cNvSpPr>
            <a:spLocks noChangeArrowheads="1"/>
          </p:cNvSpPr>
          <p:nvPr/>
        </p:nvSpPr>
        <p:spPr bwMode="auto">
          <a:xfrm>
            <a:off x="3922486" y="4546600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Oval 258"/>
          <p:cNvSpPr>
            <a:spLocks noChangeArrowheads="1"/>
          </p:cNvSpPr>
          <p:nvPr/>
        </p:nvSpPr>
        <p:spPr bwMode="auto">
          <a:xfrm>
            <a:off x="3514499" y="4913313"/>
            <a:ext cx="107950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Oval 259"/>
          <p:cNvSpPr>
            <a:spLocks noChangeArrowheads="1"/>
          </p:cNvSpPr>
          <p:nvPr/>
        </p:nvSpPr>
        <p:spPr bwMode="auto">
          <a:xfrm>
            <a:off x="3108099" y="5280025"/>
            <a:ext cx="106362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Rectangle 260"/>
          <p:cNvSpPr>
            <a:spLocks noChangeArrowheads="1"/>
          </p:cNvSpPr>
          <p:nvPr/>
        </p:nvSpPr>
        <p:spPr bwMode="auto">
          <a:xfrm>
            <a:off x="995940" y="1512431"/>
            <a:ext cx="1296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 algn="r"/>
            <a:r>
              <a:rPr lang="en-US" sz="1400" b="1" dirty="0">
                <a:solidFill>
                  <a:srgbClr val="000000"/>
                </a:solidFill>
              </a:rPr>
              <a:t>Price of butter </a:t>
            </a:r>
          </a:p>
          <a:p>
            <a:pPr marL="1588" indent="-1588" algn="r"/>
            <a:r>
              <a:rPr lang="en-US" sz="1400" b="1" dirty="0">
                <a:solidFill>
                  <a:srgbClr val="000000"/>
                </a:solidFill>
              </a:rPr>
              <a:t>(per pound)</a:t>
            </a:r>
            <a:endParaRPr lang="en-US" sz="1400" b="1" dirty="0"/>
          </a:p>
        </p:txBody>
      </p:sp>
      <p:sp>
        <p:nvSpPr>
          <p:cNvPr id="135" name="Rectangle 261"/>
          <p:cNvSpPr>
            <a:spLocks noChangeArrowheads="1"/>
          </p:cNvSpPr>
          <p:nvPr/>
        </p:nvSpPr>
        <p:spPr bwMode="auto">
          <a:xfrm>
            <a:off x="5621111" y="5397500"/>
            <a:ext cx="111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D</a:t>
            </a:r>
            <a:endParaRPr lang="en-US" sz="1400"/>
          </a:p>
        </p:txBody>
      </p:sp>
      <p:sp>
        <p:nvSpPr>
          <p:cNvPr id="136" name="Rectangle 262"/>
          <p:cNvSpPr>
            <a:spLocks noChangeArrowheads="1"/>
          </p:cNvSpPr>
          <p:nvPr/>
        </p:nvSpPr>
        <p:spPr bwMode="auto">
          <a:xfrm>
            <a:off x="6489474" y="2228850"/>
            <a:ext cx="82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S</a:t>
            </a:r>
            <a:endParaRPr lang="en-US" sz="1400"/>
          </a:p>
        </p:txBody>
      </p:sp>
      <p:sp>
        <p:nvSpPr>
          <p:cNvPr id="137" name="Rectangle 263"/>
          <p:cNvSpPr>
            <a:spLocks noChangeArrowheads="1"/>
          </p:cNvSpPr>
          <p:nvPr/>
        </p:nvSpPr>
        <p:spPr bwMode="auto">
          <a:xfrm>
            <a:off x="4765449" y="3521075"/>
            <a:ext cx="8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</a:rPr>
              <a:t>E</a:t>
            </a:r>
            <a:endParaRPr lang="en-US" sz="1400"/>
          </a:p>
        </p:txBody>
      </p:sp>
      <p:sp>
        <p:nvSpPr>
          <p:cNvPr id="140" name="TextBox 139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2 | Module 8</a:t>
            </a:r>
          </a:p>
        </p:txBody>
      </p:sp>
    </p:spTree>
    <p:extLst>
      <p:ext uri="{BB962C8B-B14F-4D97-AF65-F5344CB8AC3E}">
        <p14:creationId xmlns:p14="http://schemas.microsoft.com/office/powerpoint/2010/main" val="33401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8" grpId="0" animBg="1"/>
      <p:bldP spid="6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/>
      <p:bldP spid="136" grpId="0"/>
      <p:bldP spid="1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11534</TotalTime>
  <Words>1124</Words>
  <Application>Microsoft Macintosh PowerPoint</Application>
  <PresentationFormat>Widescreen</PresentationFormat>
  <Paragraphs>373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Todays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32</cp:revision>
  <dcterms:created xsi:type="dcterms:W3CDTF">2015-01-29T01:02:02Z</dcterms:created>
  <dcterms:modified xsi:type="dcterms:W3CDTF">2019-02-21T12:20:58Z</dcterms:modified>
</cp:coreProperties>
</file>