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4" r:id="rId4"/>
    <p:sldId id="263" r:id="rId5"/>
    <p:sldId id="262" r:id="rId6"/>
    <p:sldId id="267" r:id="rId7"/>
    <p:sldId id="266" r:id="rId8"/>
    <p:sldId id="268" r:id="rId9"/>
    <p:sldId id="269" r:id="rId10"/>
    <p:sldId id="26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V4DS9aAQqM," TargetMode="External"/><Relationship Id="rId2" Type="http://schemas.openxmlformats.org/officeDocument/2006/relationships/hyperlink" Target="https://www.youtube.com/watch?v=_PKH2wtDT3E,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GTgniuxA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2647" y="637472"/>
            <a:ext cx="6967891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Explain what a price index is and how it is calculated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Calculate the inflation rate using the values of a price index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Describe the importance of the consumer price index and other price indexes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15</a:t>
            </a:r>
          </a:p>
        </p:txBody>
      </p:sp>
      <p:pic>
        <p:nvPicPr>
          <p:cNvPr id="12" name="Picture 1" descr="Krug_AP_2e_Econ_MO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72" y="3331591"/>
            <a:ext cx="6043331" cy="302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765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To measure the </a:t>
            </a:r>
            <a:r>
              <a:rPr lang="en-US" sz="2600" b="1" dirty="0">
                <a:solidFill>
                  <a:prstClr val="black"/>
                </a:solidFill>
              </a:rPr>
              <a:t>aggregate price level, </a:t>
            </a:r>
            <a:r>
              <a:rPr lang="en-US" sz="2600" dirty="0">
                <a:solidFill>
                  <a:prstClr val="black"/>
                </a:solidFill>
              </a:rPr>
              <a:t>economists calculate the cost of purchasing a </a:t>
            </a:r>
            <a:r>
              <a:rPr lang="en-US" sz="2600" b="1" dirty="0">
                <a:solidFill>
                  <a:prstClr val="black"/>
                </a:solidFill>
              </a:rPr>
              <a:t>market basket. 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 startAt="2"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price index </a:t>
            </a:r>
            <a:r>
              <a:rPr lang="en-US" sz="2600" dirty="0">
                <a:solidFill>
                  <a:prstClr val="black"/>
                </a:solidFill>
              </a:rPr>
              <a:t>is the ratio of the current cost of that market basket to the cost in a selected base year, multiplied by 100. 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 startAt="2"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inflation rate </a:t>
            </a:r>
            <a:r>
              <a:rPr lang="en-US" sz="2600" dirty="0">
                <a:solidFill>
                  <a:prstClr val="black"/>
                </a:solidFill>
              </a:rPr>
              <a:t>is the yearly percent change in a price index, typically based on the </a:t>
            </a:r>
            <a:r>
              <a:rPr lang="en-US" sz="2600" b="1" dirty="0">
                <a:solidFill>
                  <a:prstClr val="black"/>
                </a:solidFill>
              </a:rPr>
              <a:t>consumer price index </a:t>
            </a:r>
            <a:r>
              <a:rPr lang="en-US" sz="2600" dirty="0">
                <a:solidFill>
                  <a:prstClr val="black"/>
                </a:solidFill>
              </a:rPr>
              <a:t>the most common measure of the aggregate price level. 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 startAt="2"/>
            </a:pPr>
            <a:r>
              <a:rPr lang="en-US" sz="2600" dirty="0">
                <a:solidFill>
                  <a:prstClr val="black"/>
                </a:solidFill>
              </a:rPr>
              <a:t>A similar index for goods and services purchased by firms is the </a:t>
            </a:r>
            <a:r>
              <a:rPr lang="en-US" sz="2600" b="1" dirty="0">
                <a:solidFill>
                  <a:prstClr val="black"/>
                </a:solidFill>
              </a:rPr>
              <a:t>producer price index. </a:t>
            </a:r>
            <a:r>
              <a:rPr lang="en-US" sz="2600" dirty="0">
                <a:solidFill>
                  <a:prstClr val="black"/>
                </a:solidFill>
              </a:rPr>
              <a:t>Finally, economists also use the </a:t>
            </a:r>
            <a:r>
              <a:rPr lang="en-US" sz="2600" b="1" dirty="0">
                <a:solidFill>
                  <a:prstClr val="black"/>
                </a:solidFill>
              </a:rPr>
              <a:t>GDP deflator, </a:t>
            </a:r>
            <a:r>
              <a:rPr lang="en-US" sz="2600" dirty="0">
                <a:solidFill>
                  <a:prstClr val="black"/>
                </a:solidFill>
              </a:rPr>
              <a:t>which measures the price level by calculating the ratio of nominal to real GDP times 100.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15</a:t>
            </a:r>
          </a:p>
        </p:txBody>
      </p:sp>
    </p:spTree>
    <p:extLst>
      <p:ext uri="{BB962C8B-B14F-4D97-AF65-F5344CB8AC3E}">
        <p14:creationId xmlns:p14="http://schemas.microsoft.com/office/powerpoint/2010/main" val="55061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37DA-7368-E243-B86F-32F6130F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3D120-B465-B647-8E1C-F5FECA76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485"/>
            <a:ext cx="10515600" cy="6308440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Circular Flow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GDP – Real vs Nominal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GDP and Inflation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6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Price Indexes and the Aggregate Price Level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304502" y="1499929"/>
            <a:ext cx="8454640" cy="367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00038"/>
            <a:r>
              <a:rPr lang="en-US" sz="2600" dirty="0"/>
              <a:t>The </a:t>
            </a:r>
            <a:r>
              <a:rPr lang="en-US" sz="2600" b="1" dirty="0"/>
              <a:t>aggregate price level</a:t>
            </a:r>
            <a:r>
              <a:rPr lang="en-US" sz="2600" dirty="0"/>
              <a:t> is a measure of the overall level of prices in the economy.</a:t>
            </a:r>
          </a:p>
          <a:p>
            <a:pPr marL="381000" indent="-300038"/>
            <a:r>
              <a:rPr lang="en-US" sz="2600" dirty="0"/>
              <a:t>To measure the aggregate price level, economists calculate the cost of purchasing a </a:t>
            </a:r>
            <a:r>
              <a:rPr lang="en-US" sz="2600" b="1" dirty="0"/>
              <a:t>market basket</a:t>
            </a:r>
            <a:r>
              <a:rPr lang="en-US" sz="2600" dirty="0"/>
              <a:t>. </a:t>
            </a:r>
          </a:p>
          <a:p>
            <a:pPr marL="381000" indent="-300038"/>
            <a:r>
              <a:rPr lang="en-US" sz="2600" dirty="0"/>
              <a:t>A </a:t>
            </a:r>
            <a:r>
              <a:rPr lang="en-US" sz="2600" b="1" dirty="0"/>
              <a:t>price index</a:t>
            </a:r>
            <a:r>
              <a:rPr lang="en-US" sz="2600" dirty="0"/>
              <a:t> is the ratio of the current cost of that market basket to the cost in a base year, multiplied by 100.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3118" y="4193633"/>
            <a:ext cx="7558087" cy="6524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15</a:t>
            </a:r>
          </a:p>
        </p:txBody>
      </p:sp>
      <p:pic>
        <p:nvPicPr>
          <p:cNvPr id="15" name="Picture 2" descr="Krug_AP_2e_Econ_15UN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96" y="5079776"/>
            <a:ext cx="3836104" cy="13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Calculating GDP and Real GDP in a Simple Economy</a:t>
            </a:r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Calculating the Cost of a Market Basket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15</a:t>
            </a:r>
          </a:p>
        </p:txBody>
      </p:sp>
      <p:pic>
        <p:nvPicPr>
          <p:cNvPr id="15" name="Picture 1" descr="Krug_AP_2e_Econ_table_15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78" y="1924368"/>
            <a:ext cx="9345147" cy="296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Krug_AP_2e_Econ_15UN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96" y="5079776"/>
            <a:ext cx="3836104" cy="13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3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Inflation Rate, CPI, and other Indexes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736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inflation rate</a:t>
            </a:r>
            <a:r>
              <a:rPr lang="en-US" sz="2600" dirty="0">
                <a:solidFill>
                  <a:prstClr val="black"/>
                </a:solidFill>
              </a:rPr>
              <a:t> is the yearly percentage change in a price index, typically based upon </a:t>
            </a:r>
            <a:r>
              <a:rPr lang="en-US" sz="2600" b="1" dirty="0">
                <a:solidFill>
                  <a:prstClr val="black"/>
                </a:solidFill>
              </a:rPr>
              <a:t>Consumer Price Index</a:t>
            </a:r>
            <a:r>
              <a:rPr lang="en-US" sz="2600" dirty="0">
                <a:solidFill>
                  <a:prstClr val="black"/>
                </a:solidFill>
              </a:rPr>
              <a:t>, or </a:t>
            </a:r>
            <a:r>
              <a:rPr lang="en-US" sz="2600" b="1" dirty="0">
                <a:solidFill>
                  <a:prstClr val="black"/>
                </a:solidFill>
              </a:rPr>
              <a:t>CPI</a:t>
            </a:r>
            <a:r>
              <a:rPr lang="en-US" sz="2600" dirty="0">
                <a:solidFill>
                  <a:prstClr val="black"/>
                </a:solidFill>
              </a:rPr>
              <a:t>, the most common measure of the aggregate price level. 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CPI </a:t>
            </a:r>
            <a:r>
              <a:rPr lang="en-US" sz="2600" dirty="0">
                <a:solidFill>
                  <a:prstClr val="black"/>
                </a:solidFill>
              </a:rPr>
              <a:t>measures the cost of the market basket of a typical urban American family.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6528" y="4278125"/>
            <a:ext cx="7659687" cy="102393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15</a:t>
            </a:r>
          </a:p>
        </p:txBody>
      </p:sp>
    </p:spTree>
    <p:extLst>
      <p:ext uri="{BB962C8B-B14F-4D97-AF65-F5344CB8AC3E}">
        <p14:creationId xmlns:p14="http://schemas.microsoft.com/office/powerpoint/2010/main" val="34097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Krug_AP_2e_Econ_15UN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60" y="890678"/>
            <a:ext cx="37671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Makeup of the Consumer Price Index in 2012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15</a:t>
            </a:r>
          </a:p>
        </p:txBody>
      </p:sp>
      <p:pic>
        <p:nvPicPr>
          <p:cNvPr id="13" name="Picture 1" descr="Krug_AP_2e_Econ_fig_15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92" y="1593374"/>
            <a:ext cx="3960091" cy="44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3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pic>
        <p:nvPicPr>
          <p:cNvPr id="14" name="Picture 2" descr="Krug_AP_2e_Econ_fig_15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71" y="1045042"/>
            <a:ext cx="82296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CPI, 1913 – 2013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15</a:t>
            </a:r>
          </a:p>
        </p:txBody>
      </p:sp>
    </p:spTree>
    <p:extLst>
      <p:ext uri="{BB962C8B-B14F-4D97-AF65-F5344CB8AC3E}">
        <p14:creationId xmlns:p14="http://schemas.microsoft.com/office/powerpoint/2010/main" val="202590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Other Price Measures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02" y="1690688"/>
            <a:ext cx="10553463" cy="389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tabLst>
                <a:tab pos="304800" algn="l"/>
              </a:tabLst>
              <a:defRPr/>
            </a:pPr>
            <a:r>
              <a:rPr lang="en-US" sz="2600" dirty="0">
                <a:solidFill>
                  <a:prstClr val="black"/>
                </a:solidFill>
              </a:rPr>
              <a:t>A similar index to CPI for goods purchased by firms is the </a:t>
            </a:r>
            <a:r>
              <a:rPr lang="en-US" sz="2600" b="1" dirty="0">
                <a:solidFill>
                  <a:prstClr val="black"/>
                </a:solidFill>
              </a:rPr>
              <a:t>producer price index</a:t>
            </a:r>
            <a:r>
              <a:rPr lang="en-US" sz="2600" dirty="0">
                <a:solidFill>
                  <a:prstClr val="black"/>
                </a:solidFill>
              </a:rPr>
              <a:t>. </a:t>
            </a:r>
          </a:p>
          <a:p>
            <a:pPr lvl="0">
              <a:spcBef>
                <a:spcPct val="20000"/>
              </a:spcBef>
              <a:buClr>
                <a:prstClr val="black"/>
              </a:buClr>
              <a:tabLst>
                <a:tab pos="304800" algn="l"/>
              </a:tabLst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tabLst>
                <a:tab pos="304800" algn="l"/>
              </a:tabLst>
              <a:defRPr/>
            </a:pPr>
            <a:r>
              <a:rPr lang="en-US" sz="2600" dirty="0">
                <a:solidFill>
                  <a:prstClr val="black"/>
                </a:solidFill>
              </a:rPr>
              <a:t>Economists also use the </a:t>
            </a:r>
            <a:r>
              <a:rPr lang="en-US" sz="2600" b="1" dirty="0">
                <a:solidFill>
                  <a:prstClr val="black"/>
                </a:solidFill>
              </a:rPr>
              <a:t>GDP deflator</a:t>
            </a:r>
            <a:r>
              <a:rPr lang="en-US" sz="2600" dirty="0">
                <a:solidFill>
                  <a:prstClr val="black"/>
                </a:solidFill>
              </a:rPr>
              <a:t>, which measures the price level by calculating the ratio of nominal to real GDP. </a:t>
            </a:r>
          </a:p>
          <a:p>
            <a:pPr lvl="0">
              <a:spcBef>
                <a:spcPct val="20000"/>
              </a:spcBef>
              <a:buClr>
                <a:prstClr val="black"/>
              </a:buClr>
              <a:tabLst>
                <a:tab pos="304800" algn="l"/>
              </a:tabLst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tabLst>
                <a:tab pos="304800" algn="l"/>
              </a:tabLst>
              <a:defRPr/>
            </a:pPr>
            <a:r>
              <a:rPr lang="en-US" sz="2600" dirty="0">
                <a:solidFill>
                  <a:prstClr val="black"/>
                </a:solidFill>
              </a:rPr>
              <a:t>The GDP deflator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for a given year is 100 times the ratio of nominal GDP to real GDP in that year.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15</a:t>
            </a:r>
          </a:p>
        </p:txBody>
      </p:sp>
    </p:spTree>
    <p:extLst>
      <p:ext uri="{BB962C8B-B14F-4D97-AF65-F5344CB8AC3E}">
        <p14:creationId xmlns:p14="http://schemas.microsoft.com/office/powerpoint/2010/main" val="202590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pic>
        <p:nvPicPr>
          <p:cNvPr id="14" name="Picture 1" descr="Krug_AP_2e_Econ_fig_15_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13" y="1173763"/>
            <a:ext cx="82296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CPI, the PPI, and the GDP Deflator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15</a:t>
            </a:r>
          </a:p>
        </p:txBody>
      </p:sp>
    </p:spTree>
    <p:extLst>
      <p:ext uri="{BB962C8B-B14F-4D97-AF65-F5344CB8AC3E}">
        <p14:creationId xmlns:p14="http://schemas.microsoft.com/office/powerpoint/2010/main" val="150558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258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Indexing to the CPI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366" y="1436491"/>
            <a:ext cx="11441234" cy="419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CPI has a direct and immediate impact on millions of Americans. </a:t>
            </a:r>
          </a:p>
          <a:p>
            <a:pPr marL="288925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288925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Many payments are tied, or “indexed,” to the CPI.</a:t>
            </a:r>
          </a:p>
          <a:p>
            <a:pPr marL="288925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288925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Today, 48 million people receive checks from Social Security. In addition, all Social Security payments are adjusted each year to offset any increase in consumer prices over the previous year. </a:t>
            </a:r>
          </a:p>
          <a:p>
            <a:pPr marL="288925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288925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CPI is used to calculate the official estimate of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the inflation rate used to adjust these payments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yearly.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15</a:t>
            </a:r>
          </a:p>
        </p:txBody>
      </p:sp>
      <p:pic>
        <p:nvPicPr>
          <p:cNvPr id="16" name="Picture 2" descr="Krug_AP_2e_Econ_15UN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28" y="3813102"/>
            <a:ext cx="3589309" cy="218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0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18884</TotalTime>
  <Words>523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29</cp:revision>
  <dcterms:created xsi:type="dcterms:W3CDTF">2015-01-29T01:02:02Z</dcterms:created>
  <dcterms:modified xsi:type="dcterms:W3CDTF">2019-03-08T13:00:14Z</dcterms:modified>
</cp:coreProperties>
</file>