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73" r:id="rId4"/>
    <p:sldId id="257" r:id="rId5"/>
    <p:sldId id="258" r:id="rId6"/>
    <p:sldId id="259" r:id="rId7"/>
    <p:sldId id="260" r:id="rId8"/>
    <p:sldId id="26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8"/>
  </p:normalViewPr>
  <p:slideViewPr>
    <p:cSldViewPr snapToGrid="0" snapToObjects="1">
      <p:cViewPr varScale="1">
        <p:scale>
          <a:sx n="88" d="100"/>
          <a:sy n="88" d="100"/>
        </p:scale>
        <p:origin x="17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0E1A-7249-024D-B0F2-433257483313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1F6-2090-2640-91F2-7808D178E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3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0E1A-7249-024D-B0F2-433257483313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1F6-2090-2640-91F2-7808D178E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6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0E1A-7249-024D-B0F2-433257483313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1F6-2090-2640-91F2-7808D178E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0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0E1A-7249-024D-B0F2-433257483313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1F6-2090-2640-91F2-7808D178E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8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0E1A-7249-024D-B0F2-433257483313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1F6-2090-2640-91F2-7808D178E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2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0E1A-7249-024D-B0F2-433257483313}" type="datetimeFigureOut">
              <a:rPr lang="en-US" smtClean="0"/>
              <a:t>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1F6-2090-2640-91F2-7808D178E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7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0E1A-7249-024D-B0F2-433257483313}" type="datetimeFigureOut">
              <a:rPr lang="en-US" smtClean="0"/>
              <a:t>1/14/19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1F6-2090-2640-91F2-7808D178E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8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0E1A-7249-024D-B0F2-433257483313}" type="datetimeFigureOut">
              <a:rPr lang="en-US" smtClean="0"/>
              <a:t>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1F6-2090-2640-91F2-7808D178E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9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0E1A-7249-024D-B0F2-433257483313}" type="datetimeFigureOut">
              <a:rPr lang="en-US" smtClean="0"/>
              <a:t>1/14/19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1F6-2090-2640-91F2-7808D178E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9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0E1A-7249-024D-B0F2-433257483313}" type="datetimeFigureOut">
              <a:rPr lang="en-US" smtClean="0"/>
              <a:t>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1F6-2090-2640-91F2-7808D178E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1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0E1A-7249-024D-B0F2-433257483313}" type="datetimeFigureOut">
              <a:rPr lang="en-US" smtClean="0"/>
              <a:t>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1F6-2090-2640-91F2-7808D178E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6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B0E1A-7249-024D-B0F2-433257483313}" type="datetimeFigureOut">
              <a:rPr lang="en-US" smtClean="0"/>
              <a:t>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FD1F6-2090-2640-91F2-7808D178E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1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GY6DqB1HX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9ipVo10mf0&amp;oref=https://www.youtube.com/watch?v=e9ipVo10mf0&amp;has_verified=1" TargetMode="External"/><Relationship Id="rId2" Type="http://schemas.openxmlformats.org/officeDocument/2006/relationships/hyperlink" Target="http://www.prisonstudies.org/highest-to-lowest/prison-population-total?field_region_taxonomy_tid=Al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vSYZqJrdk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GqSIM033i8" TargetMode="External"/><Relationship Id="rId2" Type="http://schemas.openxmlformats.org/officeDocument/2006/relationships/hyperlink" Target="https://www.youtube.com/watch?v=C4beUC3-ck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EywDZBmnB8" TargetMode="External"/><Relationship Id="rId2" Type="http://schemas.openxmlformats.org/officeDocument/2006/relationships/hyperlink" Target="https://www.channelnewsasia.com/news/videos/a-prison-without-guards-changi-prison-s-adoption-of-technology-897746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US4ubwWUfD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971" y="316139"/>
            <a:ext cx="7772400" cy="1470025"/>
          </a:xfrm>
        </p:spPr>
        <p:txBody>
          <a:bodyPr/>
          <a:lstStyle/>
          <a:p>
            <a:r>
              <a:rPr lang="en-US" dirty="0"/>
              <a:t>Today’s Agenda: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971" y="1317171"/>
            <a:ext cx="8429171" cy="511265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/>
              <a:t>Turn in Final Project at front desk</a:t>
            </a:r>
          </a:p>
          <a:p>
            <a:pPr algn="l"/>
            <a:r>
              <a:rPr lang="en-US" dirty="0"/>
              <a:t>	2 piles – left pile is the one you will be presenting</a:t>
            </a:r>
          </a:p>
          <a:p>
            <a:pPr algn="l"/>
            <a:r>
              <a:rPr lang="en-US" dirty="0"/>
              <a:t>	Make sure your research and works cited are in proper order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			Today’s Activity: </a:t>
            </a:r>
            <a:r>
              <a:rPr lang="en-US" b="1" dirty="0"/>
              <a:t>International Prison Systems</a:t>
            </a:r>
            <a:endParaRPr lang="en-US" dirty="0"/>
          </a:p>
          <a:p>
            <a:r>
              <a:rPr lang="en-US" u="sng" dirty="0"/>
              <a:t>You will need a readings packet</a:t>
            </a:r>
          </a:p>
          <a:p>
            <a:r>
              <a:rPr lang="en-US" b="1" dirty="0"/>
              <a:t>Guiding Questions:</a:t>
            </a:r>
          </a:p>
          <a:p>
            <a:endParaRPr lang="en-US" b="1" dirty="0"/>
          </a:p>
          <a:p>
            <a:r>
              <a:rPr lang="en-US" dirty="0">
                <a:solidFill>
                  <a:schemeClr val="tx1"/>
                </a:solidFill>
              </a:rPr>
              <a:t>What is the </a:t>
            </a:r>
            <a:r>
              <a:rPr lang="en-US" b="1" u="sng" dirty="0">
                <a:solidFill>
                  <a:schemeClr val="tx1"/>
                </a:solidFill>
              </a:rPr>
              <a:t>point</a:t>
            </a:r>
            <a:r>
              <a:rPr lang="en-US" dirty="0">
                <a:solidFill>
                  <a:schemeClr val="tx1"/>
                </a:solidFill>
              </a:rPr>
              <a:t> of imprisonment?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Does a balance between </a:t>
            </a:r>
            <a:r>
              <a:rPr lang="en-US" i="1" dirty="0">
                <a:solidFill>
                  <a:schemeClr val="tx1"/>
                </a:solidFill>
              </a:rPr>
              <a:t>affordable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i="1" dirty="0">
                <a:solidFill>
                  <a:schemeClr val="tx1"/>
                </a:solidFill>
              </a:rPr>
              <a:t>humane </a:t>
            </a:r>
            <a:r>
              <a:rPr lang="en-US" dirty="0">
                <a:solidFill>
                  <a:schemeClr val="tx1"/>
                </a:solidFill>
              </a:rPr>
              <a:t> need to be reached?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How should prisoners be treated?</a:t>
            </a:r>
          </a:p>
        </p:txBody>
      </p:sp>
    </p:spTree>
    <p:extLst>
      <p:ext uri="{BB962C8B-B14F-4D97-AF65-F5344CB8AC3E}">
        <p14:creationId xmlns:p14="http://schemas.microsoft.com/office/powerpoint/2010/main" val="1530707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International Prison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 will need a readings packet</a:t>
            </a:r>
          </a:p>
        </p:txBody>
      </p:sp>
    </p:spTree>
    <p:extLst>
      <p:ext uri="{BB962C8B-B14F-4D97-AF65-F5344CB8AC3E}">
        <p14:creationId xmlns:p14="http://schemas.microsoft.com/office/powerpoint/2010/main" val="141527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3AF89-77DB-EB44-BF11-3F5F27516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F3161-71C0-1A49-9208-BAD944437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Does a balance between </a:t>
            </a:r>
            <a:r>
              <a:rPr lang="en-US" i="1" dirty="0"/>
              <a:t>affordable</a:t>
            </a:r>
            <a:r>
              <a:rPr lang="en-US" dirty="0"/>
              <a:t> and </a:t>
            </a:r>
            <a:r>
              <a:rPr lang="en-US" i="1" dirty="0"/>
              <a:t>humane </a:t>
            </a:r>
            <a:r>
              <a:rPr lang="en-US" dirty="0"/>
              <a:t> need to be reached?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should prisoners be treated?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point of imprisonment?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6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United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 has highest rates of incarceration in the world, largely due to mass jailing's resulting from 80’s government policy: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Reagan-initiated War on Drugs</a:t>
            </a:r>
          </a:p>
          <a:p>
            <a:pPr>
              <a:buFontTx/>
              <a:buChar char="-"/>
            </a:pPr>
            <a:r>
              <a:rPr lang="en-US" dirty="0"/>
              <a:t>JFK-initiated closings of most of our national </a:t>
            </a:r>
            <a:r>
              <a:rPr lang="en-US" dirty="0">
                <a:hlinkClick r:id="rId2"/>
              </a:rPr>
              <a:t>mental health institutes</a:t>
            </a:r>
            <a:r>
              <a:rPr lang="en-US" dirty="0"/>
              <a:t> (6:40)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141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53" y="274638"/>
            <a:ext cx="8894147" cy="649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43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we aren’t the WORST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China has the </a:t>
            </a:r>
            <a:r>
              <a:rPr lang="en-US" dirty="0">
                <a:hlinkClick r:id="rId2"/>
              </a:rPr>
              <a:t>second most</a:t>
            </a:r>
            <a:r>
              <a:rPr lang="en-US" dirty="0"/>
              <a:t> TOTAL prisoners, and many of them are political prisoners 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pPr marL="0" indent="0">
              <a:buNone/>
            </a:pPr>
            <a:r>
              <a:rPr lang="en-US" dirty="0"/>
              <a:t>Have zero hope of release, as they form a part of China’s prison-industrial system </a:t>
            </a:r>
          </a:p>
          <a:p>
            <a:pPr marL="0" indent="0">
              <a:buNone/>
            </a:pPr>
            <a:r>
              <a:rPr lang="en-US" dirty="0"/>
              <a:t>(read Inside a Chinese Prison)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Russia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05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94" y="1600200"/>
            <a:ext cx="847510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few countries have given in to the criminal elements the prison system is supposed to remove from society.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some cases, prisons are “Universities of Crime”</a:t>
            </a:r>
          </a:p>
          <a:p>
            <a:pPr marL="0" indent="0">
              <a:buNone/>
            </a:pPr>
            <a:r>
              <a:rPr lang="en-US" dirty="0"/>
              <a:t>(read “Gangster’s Paradise) </a:t>
            </a:r>
          </a:p>
          <a:p>
            <a:pPr marL="0" indent="0">
              <a:buNone/>
            </a:pPr>
            <a:r>
              <a:rPr lang="en-US" dirty="0"/>
              <a:t>Famously, Pablo Escobar negotiated a </a:t>
            </a:r>
            <a:r>
              <a:rPr lang="en-US" dirty="0">
                <a:hlinkClick r:id="rId2"/>
              </a:rPr>
              <a:t>self-constructed</a:t>
            </a:r>
            <a:r>
              <a:rPr lang="en-US" dirty="0"/>
              <a:t> and staffed prison in Colombia when he turned himself in. `</a:t>
            </a:r>
          </a:p>
        </p:txBody>
      </p:sp>
    </p:spTree>
    <p:extLst>
      <p:ext uri="{BB962C8B-B14F-4D97-AF65-F5344CB8AC3E}">
        <p14:creationId xmlns:p14="http://schemas.microsoft.com/office/powerpoint/2010/main" val="31569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Countries…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Treat prisoners much more humanely than the 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countries can afford to, as they have far fewer prisoners and much higher taxation to pay for social services…and a centuries-old relationship with </a:t>
            </a:r>
            <a:r>
              <a:rPr lang="en-US" b="1" u="sng" dirty="0"/>
              <a:t>rehabilitation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(Read “Why Norway’s Prison System</a:t>
            </a:r>
            <a:r>
              <a:rPr lang="is-IS" dirty="0"/>
              <a:t>…”)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Norway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Switzerland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1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countries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3088"/>
            <a:ext cx="9144000" cy="50430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Are going high tech.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new technology is developed, prison guards might be going </a:t>
            </a:r>
            <a:r>
              <a:rPr lang="en-US" dirty="0">
                <a:hlinkClick r:id="rId2"/>
              </a:rPr>
              <a:t>away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US is also doing this, for </a:t>
            </a:r>
            <a:r>
              <a:rPr lang="en-US" dirty="0">
                <a:hlinkClick r:id="rId3"/>
              </a:rPr>
              <a:t>cost cutting purposes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countries are closing prisons down </a:t>
            </a:r>
            <a:r>
              <a:rPr lang="en-US" dirty="0">
                <a:hlinkClick r:id="rId4"/>
              </a:rPr>
              <a:t>entirely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7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53033</TotalTime>
  <Words>277</Words>
  <Application>Microsoft Macintosh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Today’s Agenda:</vt:lpstr>
      <vt:lpstr>International Prison Systems</vt:lpstr>
      <vt:lpstr>Guiding Questions</vt:lpstr>
      <vt:lpstr>United States</vt:lpstr>
      <vt:lpstr>PowerPoint Presentation</vt:lpstr>
      <vt:lpstr>But we aren’t the WORST </vt:lpstr>
      <vt:lpstr>Rule of Law</vt:lpstr>
      <vt:lpstr>Some Countries…</vt:lpstr>
      <vt:lpstr>Some countries…</vt:lpstr>
    </vt:vector>
  </TitlesOfParts>
  <Company>Ann Arbor Public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Prison Systems</dc:title>
  <dc:creator>AAPS Information Technology Department</dc:creator>
  <cp:lastModifiedBy>Microsoft Office User</cp:lastModifiedBy>
  <cp:revision>28</cp:revision>
  <dcterms:created xsi:type="dcterms:W3CDTF">2015-12-11T12:27:07Z</dcterms:created>
  <dcterms:modified xsi:type="dcterms:W3CDTF">2019-01-17T15:18:53Z</dcterms:modified>
</cp:coreProperties>
</file>