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81" r:id="rId3"/>
    <p:sldId id="280" r:id="rId4"/>
    <p:sldId id="279" r:id="rId5"/>
    <p:sldId id="278" r:id="rId6"/>
    <p:sldId id="277" r:id="rId7"/>
    <p:sldId id="276" r:id="rId8"/>
    <p:sldId id="290" r:id="rId9"/>
    <p:sldId id="291" r:id="rId10"/>
    <p:sldId id="271" r:id="rId11"/>
    <p:sldId id="282" r:id="rId12"/>
    <p:sldId id="275" r:id="rId13"/>
    <p:sldId id="294" r:id="rId14"/>
    <p:sldId id="295" r:id="rId15"/>
    <p:sldId id="286" r:id="rId16"/>
    <p:sldId id="293" r:id="rId17"/>
    <p:sldId id="288" r:id="rId18"/>
    <p:sldId id="296"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708"/>
  </p:normalViewPr>
  <p:slideViewPr>
    <p:cSldViewPr snapToGrid="0">
      <p:cViewPr varScale="1">
        <p:scale>
          <a:sx n="85" d="100"/>
          <a:sy n="85" d="100"/>
        </p:scale>
        <p:origin x="184"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B91AD31A-F156-4A42-9A42-9F8C1F3E2E80}" type="datetimeFigureOut">
              <a:rPr lang="en-US"/>
              <a:pPr>
                <a:defRPr/>
              </a:pPr>
              <a:t>7/22/19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987DE09-CBC5-4C56-BC74-27BFF05819B5}" type="slidenum">
              <a:rPr lang="en-US"/>
              <a:pPr>
                <a:defRPr/>
              </a:pPr>
              <a:t>‹#›</a:t>
            </a:fld>
            <a:endParaRPr lang="en-US"/>
          </a:p>
        </p:txBody>
      </p:sp>
    </p:spTree>
    <p:extLst>
      <p:ext uri="{BB962C8B-B14F-4D97-AF65-F5344CB8AC3E}">
        <p14:creationId xmlns:p14="http://schemas.microsoft.com/office/powerpoint/2010/main" val="285461427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624C086-7AE4-4784-96BB-1335305D0C9A}" type="slidenum">
              <a:rPr lang="en-US" smtClean="0"/>
              <a:pPr/>
              <a:t>6</a:t>
            </a:fld>
            <a:endParaRPr lang="en-US"/>
          </a:p>
        </p:txBody>
      </p:sp>
    </p:spTree>
    <p:extLst>
      <p:ext uri="{BB962C8B-B14F-4D97-AF65-F5344CB8AC3E}">
        <p14:creationId xmlns:p14="http://schemas.microsoft.com/office/powerpoint/2010/main" val="334087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38.1: Physical Capital and Productivity</a:t>
            </a:r>
          </a:p>
          <a:p>
            <a:pPr eaLnBrk="1" hangingPunct="1">
              <a:spcBef>
                <a:spcPct val="0"/>
              </a:spcBef>
            </a:pPr>
            <a:r>
              <a:rPr lang="en-US"/>
              <a:t>Other things equal, a greater quantity of physical capital per worker leads to higher real GDP per worker but is subject to diminishing returns: each successive addition to physical capital per worker produces a smaller increase in productivity. Starting at point A, with $20,000 in physical capital per worker, a $30,000 increase in physical capital per worker leads to an increase of $20,000 in real GDP per worker. At point B, with $50,000 in physical capital per worker, a $30,000 increase in physical capital per worker leads to an increase of only $10,000 in real GDP per worker.</a:t>
            </a:r>
          </a:p>
          <a:p>
            <a:pPr eaLnBrk="1" hangingPunct="1">
              <a:spcBef>
                <a:spcPct val="0"/>
              </a:spcBef>
            </a:pPr>
            <a:endParaRPr 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E55276F-6AEA-40BE-806C-F05CCF1CB2EB}" type="slidenum">
              <a:rPr lang="en-US" smtClean="0"/>
              <a:pPr/>
              <a:t>7</a:t>
            </a:fld>
            <a:endParaRPr lang="en-US"/>
          </a:p>
        </p:txBody>
      </p:sp>
    </p:spTree>
    <p:extLst>
      <p:ext uri="{BB962C8B-B14F-4D97-AF65-F5344CB8AC3E}">
        <p14:creationId xmlns:p14="http://schemas.microsoft.com/office/powerpoint/2010/main" val="143187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38.2: Technological Progress and Productivity Growth </a:t>
            </a:r>
          </a:p>
          <a:p>
            <a:pPr eaLnBrk="1" hangingPunct="1">
              <a:spcBef>
                <a:spcPct val="0"/>
              </a:spcBef>
            </a:pPr>
            <a:r>
              <a:rPr lang="en-US"/>
              <a:t>Technological progress shifts the productivity curve upward. Here we hold human capital per worker fixed. We assume that the lower curve (the same curve as in Figure 25-4) reflects technology in 1937 and the upper curve reflects technology in 2007. Holding technology and human capital fixed, quadrupling physical capital per worker from $20,000 to$80,000 leads to a doubling of real GDP per worker, from $30,000 to $60,000. This is shown by the movement from point A to point C, reflecting an approximately 1% per year rise in real GDP per worker. In reality, technological progress shifted the productivity curve upward and the actual rise in real GDP per worker is shown by the movement from point A to point D. Real GDP per worker grew 2% per year, leading to a quadrupling during the period. The extra 1% in growth of real GDP per worker is due to higher total factor productivity.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6C0A483-11A1-4E20-B234-6675864FA34F}" type="slidenum">
              <a:rPr lang="en-US" smtClean="0"/>
              <a:pPr/>
              <a:t>9</a:t>
            </a:fld>
            <a:endParaRPr lang="en-US"/>
          </a:p>
        </p:txBody>
      </p:sp>
    </p:spTree>
    <p:extLst>
      <p:ext uri="{BB962C8B-B14F-4D97-AF65-F5344CB8AC3E}">
        <p14:creationId xmlns:p14="http://schemas.microsoft.com/office/powerpoint/2010/main" val="1551322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Figure 38.3 Success and Disappointment</a:t>
            </a:r>
          </a:p>
          <a:p>
            <a:pPr eaLnBrk="1" hangingPunct="1">
              <a:spcBef>
                <a:spcPct val="0"/>
              </a:spcBef>
            </a:pPr>
            <a:r>
              <a:rPr lang="en-US"/>
              <a:t>Real GDP per capita from 1960 to 2008, measured in 2000 dollars, is shown for Argentina, South Korea, and Nigeria, using a logarithmic scale. South Korea and some other East Asian countries have been highly successful at achieving economic growth. Argentina, like much of Latin America, has had several setbacks, slowing its growth. Nigeria</a:t>
            </a:r>
            <a:r>
              <a:rPr lang="en-US" altLang="en-US"/>
              <a:t>’</a:t>
            </a:r>
            <a:r>
              <a:rPr lang="en-US"/>
              <a:t>s standard of living in 2007 was only barely higher than it had been in 1960, an experience shared by many African countries. </a:t>
            </a:r>
          </a:p>
          <a:p>
            <a:pPr eaLnBrk="1" hangingPunct="1">
              <a:spcBef>
                <a:spcPct val="0"/>
              </a:spcBef>
            </a:pPr>
            <a:r>
              <a:rPr lang="en-US"/>
              <a:t>Source: World Bank</a:t>
            </a:r>
          </a:p>
          <a:p>
            <a:pPr eaLnBrk="1" hangingPunct="1">
              <a:spcBef>
                <a:spcPct val="0"/>
              </a:spcBef>
            </a:pPr>
            <a:endParaRPr lang="en-US"/>
          </a:p>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5211DA3-6B18-4563-BCD8-272DCCCC8359}" type="slidenum">
              <a:rPr lang="en-US" smtClean="0"/>
              <a:pPr/>
              <a:t>12</a:t>
            </a:fld>
            <a:endParaRPr lang="en-US"/>
          </a:p>
        </p:txBody>
      </p:sp>
    </p:spTree>
    <p:extLst>
      <p:ext uri="{BB962C8B-B14F-4D97-AF65-F5344CB8AC3E}">
        <p14:creationId xmlns:p14="http://schemas.microsoft.com/office/powerpoint/2010/main" val="123122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04B98DA-6720-49E0-B01F-6EBC123B174F}" type="slidenum">
              <a:rPr lang="en-US" smtClean="0"/>
              <a:pPr/>
              <a:t>13</a:t>
            </a:fld>
            <a:endParaRPr lang="en-US"/>
          </a:p>
        </p:txBody>
      </p:sp>
    </p:spTree>
    <p:extLst>
      <p:ext uri="{BB962C8B-B14F-4D97-AF65-F5344CB8AC3E}">
        <p14:creationId xmlns:p14="http://schemas.microsoft.com/office/powerpoint/2010/main" val="189560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AA87C74-2F2E-4A52-9255-F1C7A5DB1323}" type="slidenum">
              <a:rPr lang="en-US" smtClean="0"/>
              <a:pPr/>
              <a:t>14</a:t>
            </a:fld>
            <a:endParaRPr lang="en-US"/>
          </a:p>
        </p:txBody>
      </p:sp>
    </p:spTree>
    <p:extLst>
      <p:ext uri="{BB962C8B-B14F-4D97-AF65-F5344CB8AC3E}">
        <p14:creationId xmlns:p14="http://schemas.microsoft.com/office/powerpoint/2010/main" val="273815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i="1" u="sng"/>
              <a:t>Figure Caption</a:t>
            </a:r>
            <a:r>
              <a:rPr lang="en-US" b="1"/>
              <a:t>: Do Economies Converge?</a:t>
            </a:r>
          </a:p>
          <a:p>
            <a:pPr eaLnBrk="1" hangingPunct="1">
              <a:spcBef>
                <a:spcPct val="0"/>
              </a:spcBef>
            </a:pPr>
            <a:r>
              <a:rPr lang="en-US"/>
              <a:t>Data on today</a:t>
            </a:r>
            <a:r>
              <a:rPr lang="en-US" altLang="en-US"/>
              <a:t>’</a:t>
            </a:r>
            <a:r>
              <a:rPr lang="en-US"/>
              <a:t>s wealthy economies (measured in 2000 dollars) seem to support the convergence hypothesis. In panel (a) we see that among wealthy countries, those that had low levels of real GDP per capita in 1955 have had high growth rates since then, and vice versa. But for the world as a whole, there has been little sign of convergence. Panel (b) shows real GDP per capita in 1955 (also measured in 2000 dollars) and subsequent growth rates in major world regions. Poorer regions did not consistently have higher growth rates than richer regions: poor Africa turned in the worst performance, and relatively wealthy Europe grew faster than Latin America. </a:t>
            </a:r>
          </a:p>
          <a:p>
            <a:pPr eaLnBrk="1" hangingPunct="1">
              <a:spcBef>
                <a:spcPct val="0"/>
              </a:spcBef>
            </a:pPr>
            <a:r>
              <a:rPr lang="en-US"/>
              <a:t>Source: Angus Maddison, Statistics on World Population, GDP, and Per Capita GDP, 1–2006AD, http://www.ggdc.net/maddison. </a:t>
            </a:r>
          </a:p>
          <a:p>
            <a:pPr eaLnBrk="1" hangingPunct="1">
              <a:spcBef>
                <a:spcPct val="0"/>
              </a:spcBef>
            </a:pPr>
            <a:endParaRPr lang="en-US"/>
          </a:p>
          <a:p>
            <a:pPr eaLnBrk="1" hangingPunct="1">
              <a:spcBef>
                <a:spcPct val="0"/>
              </a:spcBef>
            </a:pPr>
            <a:endParaRPr 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466E786-ACE9-4220-8DDB-9AA4E276ABA5}" type="slidenum">
              <a:rPr lang="en-US" smtClean="0"/>
              <a:pPr/>
              <a:t>15</a:t>
            </a:fld>
            <a:endParaRPr lang="en-US"/>
          </a:p>
        </p:txBody>
      </p:sp>
    </p:spTree>
    <p:extLst>
      <p:ext uri="{BB962C8B-B14F-4D97-AF65-F5344CB8AC3E}">
        <p14:creationId xmlns:p14="http://schemas.microsoft.com/office/powerpoint/2010/main" val="42438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2C1E21F-2D6C-4834-B6A1-9B7D63975E8C}" type="slidenum">
              <a:rPr lang="en-US" smtClean="0"/>
              <a:pPr/>
              <a:t>18</a:t>
            </a:fld>
            <a:endParaRPr lang="en-US"/>
          </a:p>
        </p:txBody>
      </p:sp>
    </p:spTree>
    <p:extLst>
      <p:ext uri="{BB962C8B-B14F-4D97-AF65-F5344CB8AC3E}">
        <p14:creationId xmlns:p14="http://schemas.microsoft.com/office/powerpoint/2010/main" val="1896473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77F3F09-1983-48B5-B30C-C397BA873437}"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58C072-0FAF-43FC-8054-05C4D1FE9938}" type="slidenum">
              <a:rPr lang="en-US"/>
              <a:pPr>
                <a:defRPr/>
              </a:pPr>
              <a:t>‹#›</a:t>
            </a:fld>
            <a:endParaRPr lang="en-US"/>
          </a:p>
        </p:txBody>
      </p:sp>
    </p:spTree>
    <p:extLst>
      <p:ext uri="{BB962C8B-B14F-4D97-AF65-F5344CB8AC3E}">
        <p14:creationId xmlns:p14="http://schemas.microsoft.com/office/powerpoint/2010/main" val="3594232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516229-7277-443E-9531-92FF0AA58D50}"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2198E-E967-475E-A98D-BCBF077E5321}" type="slidenum">
              <a:rPr lang="en-US"/>
              <a:pPr>
                <a:defRPr/>
              </a:pPr>
              <a:t>‹#›</a:t>
            </a:fld>
            <a:endParaRPr lang="en-US"/>
          </a:p>
        </p:txBody>
      </p:sp>
    </p:spTree>
    <p:extLst>
      <p:ext uri="{BB962C8B-B14F-4D97-AF65-F5344CB8AC3E}">
        <p14:creationId xmlns:p14="http://schemas.microsoft.com/office/powerpoint/2010/main" val="2851852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EC46C8-8EB8-4778-9B6C-07BDE10CCA7A}"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A542A3-D299-4E39-8FE0-B1D9BD7A5B6E}" type="slidenum">
              <a:rPr lang="en-US"/>
              <a:pPr>
                <a:defRPr/>
              </a:pPr>
              <a:t>‹#›</a:t>
            </a:fld>
            <a:endParaRPr lang="en-US"/>
          </a:p>
        </p:txBody>
      </p:sp>
    </p:spTree>
    <p:extLst>
      <p:ext uri="{BB962C8B-B14F-4D97-AF65-F5344CB8AC3E}">
        <p14:creationId xmlns:p14="http://schemas.microsoft.com/office/powerpoint/2010/main" val="4011245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11305EB-8816-4FAF-846B-690DA4824D05}"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F50D0A-45D3-4B16-8A51-270F4FD86682}" type="slidenum">
              <a:rPr lang="en-US"/>
              <a:pPr>
                <a:defRPr/>
              </a:pPr>
              <a:t>‹#›</a:t>
            </a:fld>
            <a:endParaRPr lang="en-US"/>
          </a:p>
        </p:txBody>
      </p:sp>
    </p:spTree>
    <p:extLst>
      <p:ext uri="{BB962C8B-B14F-4D97-AF65-F5344CB8AC3E}">
        <p14:creationId xmlns:p14="http://schemas.microsoft.com/office/powerpoint/2010/main" val="2538359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A6B2F7-DA6B-49D5-B1E5-1F08D5A8A8C9}" type="datetimeFigureOut">
              <a:rPr lang="en-US"/>
              <a:pPr>
                <a:defRPr/>
              </a:pPr>
              <a:t>7/22/19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6A9A18-7A83-49C8-BA20-4AD9E68A4899}" type="slidenum">
              <a:rPr lang="en-US"/>
              <a:pPr>
                <a:defRPr/>
              </a:pPr>
              <a:t>‹#›</a:t>
            </a:fld>
            <a:endParaRPr lang="en-US"/>
          </a:p>
        </p:txBody>
      </p:sp>
    </p:spTree>
    <p:extLst>
      <p:ext uri="{BB962C8B-B14F-4D97-AF65-F5344CB8AC3E}">
        <p14:creationId xmlns:p14="http://schemas.microsoft.com/office/powerpoint/2010/main" val="34331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2B6FAD3-3F01-4D14-AB45-7CCA0AD7BFAA}"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DEA0E9-98D1-4B1D-9057-BFA61B962408}" type="slidenum">
              <a:rPr lang="en-US"/>
              <a:pPr>
                <a:defRPr/>
              </a:pPr>
              <a:t>‹#›</a:t>
            </a:fld>
            <a:endParaRPr lang="en-US"/>
          </a:p>
        </p:txBody>
      </p:sp>
    </p:spTree>
    <p:extLst>
      <p:ext uri="{BB962C8B-B14F-4D97-AF65-F5344CB8AC3E}">
        <p14:creationId xmlns:p14="http://schemas.microsoft.com/office/powerpoint/2010/main" val="3540576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CA8A647-696A-4A67-8E1A-77216EC24CB8}" type="datetimeFigureOut">
              <a:rPr lang="en-US"/>
              <a:pPr>
                <a:defRPr/>
              </a:pPr>
              <a:t>7/22/19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A0B17C-5683-48C6-A5AA-6BB2A869A31A}" type="slidenum">
              <a:rPr lang="en-US"/>
              <a:pPr>
                <a:defRPr/>
              </a:pPr>
              <a:t>‹#›</a:t>
            </a:fld>
            <a:endParaRPr lang="en-US"/>
          </a:p>
        </p:txBody>
      </p:sp>
    </p:spTree>
    <p:extLst>
      <p:ext uri="{BB962C8B-B14F-4D97-AF65-F5344CB8AC3E}">
        <p14:creationId xmlns:p14="http://schemas.microsoft.com/office/powerpoint/2010/main" val="25573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C3D7E33-F1D5-47AE-AD30-6764620F5663}" type="datetimeFigureOut">
              <a:rPr lang="en-US"/>
              <a:pPr>
                <a:defRPr/>
              </a:pPr>
              <a:t>7/22/19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A209E9-D7F9-4080-9970-73B7871B4436}" type="slidenum">
              <a:rPr lang="en-US"/>
              <a:pPr>
                <a:defRPr/>
              </a:pPr>
              <a:t>‹#›</a:t>
            </a:fld>
            <a:endParaRPr lang="en-US"/>
          </a:p>
        </p:txBody>
      </p:sp>
    </p:spTree>
    <p:extLst>
      <p:ext uri="{BB962C8B-B14F-4D97-AF65-F5344CB8AC3E}">
        <p14:creationId xmlns:p14="http://schemas.microsoft.com/office/powerpoint/2010/main" val="86602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29B06D-48BA-427F-BB21-2D0CA47F1D1C}" type="datetimeFigureOut">
              <a:rPr lang="en-US"/>
              <a:pPr>
                <a:defRPr/>
              </a:pPr>
              <a:t>7/22/19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44A8783-D80D-4181-9403-92BD663B92DE}" type="slidenum">
              <a:rPr lang="en-US"/>
              <a:pPr>
                <a:defRPr/>
              </a:pPr>
              <a:t>‹#›</a:t>
            </a:fld>
            <a:endParaRPr lang="en-US"/>
          </a:p>
        </p:txBody>
      </p:sp>
    </p:spTree>
    <p:extLst>
      <p:ext uri="{BB962C8B-B14F-4D97-AF65-F5344CB8AC3E}">
        <p14:creationId xmlns:p14="http://schemas.microsoft.com/office/powerpoint/2010/main" val="3782711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F381962-5A0A-4D6E-AC95-3CCC7FDD2AF1}"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04610F-EAFA-4F02-9777-55307B6B59DC}" type="slidenum">
              <a:rPr lang="en-US"/>
              <a:pPr>
                <a:defRPr/>
              </a:pPr>
              <a:t>‹#›</a:t>
            </a:fld>
            <a:endParaRPr lang="en-US"/>
          </a:p>
        </p:txBody>
      </p:sp>
    </p:spTree>
    <p:extLst>
      <p:ext uri="{BB962C8B-B14F-4D97-AF65-F5344CB8AC3E}">
        <p14:creationId xmlns:p14="http://schemas.microsoft.com/office/powerpoint/2010/main" val="4080254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186E93-EF1A-47E4-A7EF-19D9D9D5BFD7}" type="datetimeFigureOut">
              <a:rPr lang="en-US"/>
              <a:pPr>
                <a:defRPr/>
              </a:pPr>
              <a:t>7/22/19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291B84-1DC5-4564-A178-D3158ECB91A6}" type="slidenum">
              <a:rPr lang="en-US"/>
              <a:pPr>
                <a:defRPr/>
              </a:pPr>
              <a:t>‹#›</a:t>
            </a:fld>
            <a:endParaRPr lang="en-US"/>
          </a:p>
        </p:txBody>
      </p:sp>
    </p:spTree>
    <p:extLst>
      <p:ext uri="{BB962C8B-B14F-4D97-AF65-F5344CB8AC3E}">
        <p14:creationId xmlns:p14="http://schemas.microsoft.com/office/powerpoint/2010/main" val="2960711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1E50B57D-8AA7-4567-B3B2-FFFB1813B310}" type="datetimeFigureOut">
              <a:rPr lang="en-US"/>
              <a:pPr>
                <a:defRPr/>
              </a:pPr>
              <a:t>7/22/19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2772486-1E88-4E99-8FE8-68F5F698C5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14325" y="284163"/>
            <a:ext cx="11572875" cy="634047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49"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p:cNvSpPr/>
          <p:nvPr/>
        </p:nvSpPr>
        <p:spPr>
          <a:xfrm>
            <a:off x="9525" y="1076325"/>
            <a:ext cx="4125913" cy="4684713"/>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What You Will Learn in this Module</a:t>
            </a:r>
          </a:p>
        </p:txBody>
      </p:sp>
      <p:sp>
        <p:nvSpPr>
          <p:cNvPr id="6151" name="TextBox 7"/>
          <p:cNvSpPr txBox="1">
            <a:spLocks noChangeArrowheads="1"/>
          </p:cNvSpPr>
          <p:nvPr/>
        </p:nvSpPr>
        <p:spPr bwMode="auto">
          <a:xfrm>
            <a:off x="4144963" y="346075"/>
            <a:ext cx="69675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35401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a:t>Illustrate changes in productivity using an aggregate production function</a:t>
            </a:r>
          </a:p>
          <a:p>
            <a:pPr eaLnBrk="1" hangingPunct="1">
              <a:lnSpc>
                <a:spcPct val="100000"/>
              </a:lnSpc>
              <a:spcBef>
                <a:spcPct val="0"/>
              </a:spcBef>
            </a:pPr>
            <a:endParaRPr lang="en-US"/>
          </a:p>
          <a:p>
            <a:pPr eaLnBrk="1" hangingPunct="1">
              <a:lnSpc>
                <a:spcPct val="100000"/>
              </a:lnSpc>
              <a:spcBef>
                <a:spcPct val="0"/>
              </a:spcBef>
            </a:pPr>
            <a:r>
              <a:rPr lang="en-US"/>
              <a:t>Discuss how growth has varied among several important regions of the world and explain why the </a:t>
            </a:r>
            <a:r>
              <a:rPr lang="en-US" b="1"/>
              <a:t>convergence hypothesis </a:t>
            </a:r>
            <a:r>
              <a:rPr lang="en-US"/>
              <a:t>applies to economically advanced countries</a:t>
            </a:r>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pic>
        <p:nvPicPr>
          <p:cNvPr id="6153" name="Picture 1" descr="Krug_AP_2e_Econ_MO3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83175" y="3554413"/>
            <a:ext cx="5541963"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p>
        </p:txBody>
      </p:sp>
      <p:pic>
        <p:nvPicPr>
          <p:cNvPr id="1843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8438"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What about Natural Resources?</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681038" y="1246188"/>
            <a:ext cx="5984875" cy="5170487"/>
          </a:xfrm>
          <a:prstGeom prst="rect">
            <a:avLst/>
          </a:prstGeom>
          <a:noFill/>
        </p:spPr>
        <p:txBody>
          <a:bodyPr>
            <a:spAutoFit/>
          </a:bodyPr>
          <a:lstStyle/>
          <a:p>
            <a:pPr marL="457200" indent="-457200" eaLnBrk="1" fontAlgn="auto" hangingPunct="1">
              <a:spcBef>
                <a:spcPts val="0"/>
              </a:spcBef>
              <a:spcAft>
                <a:spcPts val="0"/>
              </a:spcAft>
              <a:buFont typeface="Arial"/>
              <a:buChar char="•"/>
              <a:defRPr/>
            </a:pPr>
            <a:r>
              <a:rPr lang="en-US" sz="2600" dirty="0">
                <a:latin typeface="Calibri" charset="0"/>
                <a:ea typeface="+mn-ea"/>
              </a:rPr>
              <a:t>In the modern world, natural resources are a much less important determinant of productivity than human or physical capital for the great majority of countries. </a:t>
            </a:r>
          </a:p>
          <a:p>
            <a:pPr marL="457200" indent="-457200" eaLnBrk="1" fontAlgn="auto" hangingPunct="1">
              <a:spcBef>
                <a:spcPts val="0"/>
              </a:spcBef>
              <a:spcAft>
                <a:spcPts val="0"/>
              </a:spcAft>
              <a:buFont typeface="Arial"/>
              <a:buChar char="•"/>
              <a:defRPr/>
            </a:pPr>
            <a:endParaRPr lang="en-US" sz="2600" dirty="0">
              <a:latin typeface="Calibri" charset="0"/>
              <a:ea typeface="+mn-ea"/>
            </a:endParaRPr>
          </a:p>
          <a:p>
            <a:pPr marL="457200" indent="-457200" eaLnBrk="1" fontAlgn="auto" hangingPunct="1">
              <a:spcBef>
                <a:spcPts val="0"/>
              </a:spcBef>
              <a:spcAft>
                <a:spcPts val="0"/>
              </a:spcAft>
              <a:buFont typeface="Arial"/>
              <a:buChar char="•"/>
              <a:defRPr/>
            </a:pPr>
            <a:r>
              <a:rPr lang="en-US" sz="2600" dirty="0">
                <a:latin typeface="Calibri" charset="0"/>
                <a:ea typeface="+mn-ea"/>
              </a:rPr>
              <a:t>For example, some nations with very high real GDP per capita, such as Japan, have very few natural resources. Some resource-rich nations, such as Nigeria (which has sizable oil deposits), are very poor.</a:t>
            </a:r>
          </a:p>
          <a:p>
            <a:pPr marL="285750" indent="-285750" eaLnBrk="1" fontAlgn="auto" hangingPunct="1">
              <a:spcBef>
                <a:spcPts val="0"/>
              </a:spcBef>
              <a:spcAft>
                <a:spcPts val="0"/>
              </a:spcAft>
              <a:buFont typeface="Arial"/>
              <a:buChar char="•"/>
              <a:defRPr/>
            </a:pPr>
            <a:endParaRPr lang="en-US" dirty="0">
              <a:latin typeface="+mn-lt"/>
              <a:ea typeface="+mn-ea"/>
            </a:endParaRP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pic>
        <p:nvPicPr>
          <p:cNvPr id="18442" name="Picture 1" descr="Krug_AP_2e_Econ_38UN0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4988" y="1379538"/>
            <a:ext cx="4783137"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endParaRPr lang="en-US"/>
          </a:p>
        </p:txBody>
      </p:sp>
      <p:pic>
        <p:nvPicPr>
          <p:cNvPr id="19459" name="Picture 1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314325" y="1177925"/>
            <a:ext cx="11572875" cy="5446713"/>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9463"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19465" name="TextBox 7"/>
          <p:cNvSpPr txBox="1">
            <a:spLocks noChangeArrowheads="1"/>
          </p:cNvSpPr>
          <p:nvPr/>
        </p:nvSpPr>
        <p:spPr bwMode="auto">
          <a:xfrm>
            <a:off x="3089275" y="627063"/>
            <a:ext cx="4916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400" b="1">
                <a:solidFill>
                  <a:schemeClr val="bg1"/>
                </a:solidFill>
              </a:rPr>
              <a:t>The Information Technology Paradox</a:t>
            </a:r>
          </a:p>
        </p:txBody>
      </p:sp>
      <p:sp>
        <p:nvSpPr>
          <p:cNvPr id="19466" name="TextBox 12"/>
          <p:cNvSpPr txBox="1">
            <a:spLocks noChangeArrowheads="1"/>
          </p:cNvSpPr>
          <p:nvPr/>
        </p:nvSpPr>
        <p:spPr bwMode="auto">
          <a:xfrm>
            <a:off x="854075" y="1601788"/>
            <a:ext cx="5321300"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20000"/>
              </a:spcBef>
              <a:buClr>
                <a:schemeClr val="tx1"/>
              </a:buClr>
            </a:pPr>
            <a:r>
              <a:rPr lang="en-US" sz="2400"/>
              <a:t>Many economists were puzzled by the slowdown in the U.S. growth rate of labor productivity. </a:t>
            </a:r>
          </a:p>
          <a:p>
            <a:pPr eaLnBrk="1" hangingPunct="1">
              <a:lnSpc>
                <a:spcPct val="100000"/>
              </a:lnSpc>
              <a:spcBef>
                <a:spcPct val="20000"/>
              </a:spcBef>
              <a:buClr>
                <a:schemeClr val="tx1"/>
              </a:buClr>
            </a:pPr>
            <a:endParaRPr lang="en-US" sz="2400"/>
          </a:p>
          <a:p>
            <a:pPr eaLnBrk="1" hangingPunct="1">
              <a:lnSpc>
                <a:spcPct val="100000"/>
              </a:lnSpc>
              <a:spcBef>
                <a:spcPct val="20000"/>
              </a:spcBef>
              <a:buClr>
                <a:schemeClr val="tx1"/>
              </a:buClr>
            </a:pPr>
            <a:r>
              <a:rPr lang="en-US" sz="2400"/>
              <a:t>There was a fall from an average annual growth rate of 3% in the late 1960s to slightly less than 1% in the mid-1980s.</a:t>
            </a:r>
          </a:p>
          <a:p>
            <a:pPr eaLnBrk="1" hangingPunct="1">
              <a:lnSpc>
                <a:spcPct val="100000"/>
              </a:lnSpc>
              <a:spcBef>
                <a:spcPct val="20000"/>
              </a:spcBef>
              <a:buClr>
                <a:schemeClr val="tx1"/>
              </a:buClr>
            </a:pPr>
            <a:endParaRPr lang="en-US" sz="2400"/>
          </a:p>
          <a:p>
            <a:pPr eaLnBrk="1" hangingPunct="1">
              <a:lnSpc>
                <a:spcPct val="100000"/>
              </a:lnSpc>
              <a:spcBef>
                <a:spcPct val="20000"/>
              </a:spcBef>
              <a:buClr>
                <a:schemeClr val="tx1"/>
              </a:buClr>
            </a:pPr>
            <a:r>
              <a:rPr lang="en-US" sz="2400"/>
              <a:t>This was surprising given that there appeared to be rapid progress in technology.</a:t>
            </a:r>
          </a:p>
        </p:txBody>
      </p:sp>
      <p:sp>
        <p:nvSpPr>
          <p:cNvPr id="13" name="TextBox 12"/>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pic>
        <p:nvPicPr>
          <p:cNvPr id="19468" name="Picture 1" descr="Krug_AP_2e_Econ_38UN0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601788"/>
            <a:ext cx="5186363"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p>
        </p:txBody>
      </p:sp>
      <p:pic>
        <p:nvPicPr>
          <p:cNvPr id="2048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486"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Success, Disappointment, &amp; Failure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0488" name="TextBox 8"/>
          <p:cNvSpPr txBox="1">
            <a:spLocks noChangeArrowheads="1"/>
          </p:cNvSpPr>
          <p:nvPr/>
        </p:nvSpPr>
        <p:spPr bwMode="auto">
          <a:xfrm>
            <a:off x="681038" y="1246188"/>
            <a:ext cx="105537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pic>
        <p:nvPicPr>
          <p:cNvPr id="20490" name="Picture 1" descr="Krug_AP_2e_Econ_fig_38_0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62163" y="1358900"/>
            <a:ext cx="737870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a:p>
        </p:txBody>
      </p:sp>
      <p:pic>
        <p:nvPicPr>
          <p:cNvPr id="22531"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2534"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Success, Disappointment, &amp; Failure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2536" name="TextBox 8"/>
          <p:cNvSpPr txBox="1">
            <a:spLocks noChangeArrowheads="1"/>
          </p:cNvSpPr>
          <p:nvPr/>
        </p:nvSpPr>
        <p:spPr bwMode="auto">
          <a:xfrm>
            <a:off x="4940300" y="1358900"/>
            <a:ext cx="62880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The world economy contains examples of success and failure in the effort to achieve long-run economic growth. </a:t>
            </a:r>
          </a:p>
          <a:p>
            <a:pPr eaLnBrk="1" hangingPunct="1">
              <a:lnSpc>
                <a:spcPct val="100000"/>
              </a:lnSpc>
              <a:spcBef>
                <a:spcPct val="0"/>
              </a:spcBef>
            </a:pPr>
            <a:r>
              <a:rPr lang="en-US" sz="2600" b="1"/>
              <a:t>East Asian</a:t>
            </a:r>
            <a:r>
              <a:rPr lang="en-US" sz="2600"/>
              <a:t> economies have done many things right and achieved very high growth rates.</a:t>
            </a:r>
          </a:p>
          <a:p>
            <a:pPr eaLnBrk="1" hangingPunct="1">
              <a:lnSpc>
                <a:spcPct val="100000"/>
              </a:lnSpc>
              <a:spcBef>
                <a:spcPct val="0"/>
              </a:spcBef>
            </a:pPr>
            <a:r>
              <a:rPr lang="en-US" sz="2600"/>
              <a:t>In </a:t>
            </a:r>
            <a:r>
              <a:rPr lang="en-US" sz="2600" b="1"/>
              <a:t>Latin America</a:t>
            </a:r>
            <a:r>
              <a:rPr lang="en-US" sz="2600"/>
              <a:t>, where some important conditions are lacking, growth has generally been disappointing.</a:t>
            </a:r>
          </a:p>
          <a:p>
            <a:pPr eaLnBrk="1" hangingPunct="1">
              <a:lnSpc>
                <a:spcPct val="100000"/>
              </a:lnSpc>
              <a:spcBef>
                <a:spcPct val="0"/>
              </a:spcBef>
            </a:pPr>
            <a:r>
              <a:rPr lang="en-US" sz="2600"/>
              <a:t>In </a:t>
            </a:r>
            <a:r>
              <a:rPr lang="en-US" sz="2600" b="1"/>
              <a:t>Africa</a:t>
            </a:r>
            <a:r>
              <a:rPr lang="en-US" sz="2600"/>
              <a:t>, real GDP per capita has declined for several decades (there are some signs of progress now).</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pic>
        <p:nvPicPr>
          <p:cNvPr id="22538" name="Picture 2" descr="Krug_AP_2e_Econ_38UN0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7038" y="1985963"/>
            <a:ext cx="440690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US"/>
          </a:p>
        </p:txBody>
      </p:sp>
      <p:pic>
        <p:nvPicPr>
          <p:cNvPr id="2457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582"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Success, Disappointment, &amp; Failure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4584" name="TextBox 8"/>
          <p:cNvSpPr txBox="1">
            <a:spLocks noChangeArrowheads="1"/>
          </p:cNvSpPr>
          <p:nvPr/>
        </p:nvSpPr>
        <p:spPr bwMode="auto">
          <a:xfrm>
            <a:off x="730250" y="1625600"/>
            <a:ext cx="6086475"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The growth rates of economically advanced countries have converged, but not the growth rates of countries across the world.</a:t>
            </a:r>
          </a:p>
          <a:p>
            <a:pPr eaLnBrk="1" hangingPunct="1">
              <a:lnSpc>
                <a:spcPct val="100000"/>
              </a:lnSpc>
              <a:spcBef>
                <a:spcPct val="0"/>
              </a:spcBef>
            </a:pPr>
            <a:endParaRPr lang="en-US" sz="2600"/>
          </a:p>
          <a:p>
            <a:pPr eaLnBrk="1" hangingPunct="1">
              <a:lnSpc>
                <a:spcPct val="100000"/>
              </a:lnSpc>
              <a:spcBef>
                <a:spcPct val="0"/>
              </a:spcBef>
            </a:pPr>
            <a:r>
              <a:rPr lang="en-US" sz="2600"/>
              <a:t>This has led economists to believe that the </a:t>
            </a:r>
            <a:r>
              <a:rPr lang="en-US" sz="2600" b="1"/>
              <a:t>convergence hypothesis </a:t>
            </a:r>
            <a:r>
              <a:rPr lang="en-US" sz="2600"/>
              <a:t>fits the data only when factors that affect growth (i.e. education, infrastructure, and favorable policies and institutions) are held equal across countries.</a:t>
            </a:r>
          </a:p>
        </p:txBody>
      </p:sp>
      <p:sp>
        <p:nvSpPr>
          <p:cNvPr id="9" name="TextBox 8"/>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pic>
        <p:nvPicPr>
          <p:cNvPr id="24586" name="Picture 1" descr="Krug_AP_2e_Econ_38UN05.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2286000"/>
            <a:ext cx="44323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en-US"/>
          </a:p>
        </p:txBody>
      </p:sp>
      <p:pic>
        <p:nvPicPr>
          <p:cNvPr id="26627"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a:spLocks noChangeArrowheads="1"/>
          </p:cNvSpPr>
          <p:nvPr/>
        </p:nvSpPr>
        <p:spPr bwMode="auto">
          <a:xfrm>
            <a:off x="314325" y="517525"/>
            <a:ext cx="11572875" cy="6107113"/>
          </a:xfrm>
          <a:prstGeom prst="roundRect">
            <a:avLst>
              <a:gd name="adj" fmla="val 16667"/>
            </a:avLst>
          </a:prstGeom>
          <a:solidFill>
            <a:srgbClr val="00B050"/>
          </a:solidFill>
          <a:ln w="6350">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dirty="0">
              <a:solidFill>
                <a:schemeClr val="lt1"/>
              </a:solidFill>
              <a:latin typeface="+mn-lt"/>
              <a:ea typeface="+mn-ea"/>
            </a:endParaRPr>
          </a:p>
        </p:txBody>
      </p:sp>
      <p:sp>
        <p:nvSpPr>
          <p:cNvPr id="12" name="Rounded Rectangle 11"/>
          <p:cNvSpPr>
            <a:spLocks noChangeArrowheads="1"/>
          </p:cNvSpPr>
          <p:nvPr/>
        </p:nvSpPr>
        <p:spPr bwMode="auto">
          <a:xfrm>
            <a:off x="314325" y="1177925"/>
            <a:ext cx="11572875" cy="5446713"/>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6631"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a:spLocks noChangeArrowheads="1"/>
          </p:cNvSpPr>
          <p:nvPr/>
        </p:nvSpPr>
        <p:spPr bwMode="auto">
          <a:xfrm>
            <a:off x="1350963" y="365125"/>
            <a:ext cx="1595437" cy="946150"/>
          </a:xfrm>
          <a:prstGeom prst="roundRect">
            <a:avLst>
              <a:gd name="adj" fmla="val 16667"/>
            </a:avLst>
          </a:prstGeom>
          <a:solidFill>
            <a:schemeClr val="bg1"/>
          </a:solidFill>
          <a:ln w="9525">
            <a:solidFill>
              <a:srgbClr val="548235"/>
            </a:solidFill>
            <a:miter lim="800000"/>
            <a:headEnd/>
            <a:tailEnd/>
          </a:ln>
          <a:effectLst>
            <a:outerShdw blurRad="50800" dist="38100" dir="2700000" algn="tl" rotWithShape="0">
              <a:srgbClr val="808080">
                <a:alpha val="39999"/>
              </a:srgbClr>
            </a:outerShdw>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5400">
                <a:solidFill>
                  <a:srgbClr val="7030A0"/>
                </a:solidFill>
                <a:effectLst>
                  <a:outerShdw blurRad="38100" dist="38100" dir="2700000" algn="tl">
                    <a:srgbClr val="C0C0C0"/>
                  </a:outerShdw>
                </a:effectLst>
                <a:latin typeface="Arial Rounded MT Bold" panose="020F0704030504030204" pitchFamily="34" charset="0"/>
              </a:rPr>
              <a:t>F</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Y</a:t>
            </a:r>
            <a:r>
              <a:rPr lang="en-US" sz="2000">
                <a:solidFill>
                  <a:srgbClr val="7030A0"/>
                </a:solidFill>
                <a:effectLst>
                  <a:outerShdw blurRad="38100" dist="38100" dir="2700000" algn="tl">
                    <a:srgbClr val="C0C0C0"/>
                  </a:outerShdw>
                </a:effectLst>
                <a:latin typeface="Arial Rounded MT Bold" panose="020F0704030504030204" pitchFamily="34" charset="0"/>
              </a:rPr>
              <a:t> </a:t>
            </a:r>
            <a:r>
              <a:rPr lang="en-US" sz="5400">
                <a:solidFill>
                  <a:srgbClr val="7030A0"/>
                </a:solidFill>
                <a:effectLst>
                  <a:outerShdw blurRad="38100" dist="38100" dir="2700000" algn="tl">
                    <a:srgbClr val="C0C0C0"/>
                  </a:outerShdw>
                </a:effectLst>
                <a:latin typeface="Arial Rounded MT Bold" panose="020F0704030504030204" pitchFamily="34" charset="0"/>
              </a:rPr>
              <a:t>I</a:t>
            </a:r>
          </a:p>
        </p:txBody>
      </p:sp>
      <p:sp>
        <p:nvSpPr>
          <p:cNvPr id="26633" name="TextBox 7"/>
          <p:cNvSpPr txBox="1">
            <a:spLocks noChangeArrowheads="1"/>
          </p:cNvSpPr>
          <p:nvPr/>
        </p:nvSpPr>
        <p:spPr bwMode="auto">
          <a:xfrm>
            <a:off x="3089275" y="627063"/>
            <a:ext cx="37322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FontTx/>
              <a:buNone/>
            </a:pPr>
            <a:r>
              <a:rPr lang="en-US" sz="2400" b="1">
                <a:solidFill>
                  <a:schemeClr val="bg1"/>
                </a:solidFill>
              </a:rPr>
              <a:t>Are Economies Converging?</a:t>
            </a:r>
          </a:p>
        </p:txBody>
      </p:sp>
      <p:sp>
        <p:nvSpPr>
          <p:cNvPr id="13" name="TextBox 12"/>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pic>
        <p:nvPicPr>
          <p:cNvPr id="26635" name="Picture 1" descr="Krug_AP_2e_Econ_38UN06.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50963" y="1625600"/>
            <a:ext cx="9612312"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endParaRPr lang="en-US"/>
          </a:p>
        </p:txBody>
      </p:sp>
      <p:pic>
        <p:nvPicPr>
          <p:cNvPr id="2867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8678"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Success, Disappointment, &amp; Failure</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28680" name="TextBox 8"/>
          <p:cNvSpPr txBox="1">
            <a:spLocks noChangeArrowheads="1"/>
          </p:cNvSpPr>
          <p:nvPr/>
        </p:nvSpPr>
        <p:spPr bwMode="auto">
          <a:xfrm>
            <a:off x="846138" y="1582738"/>
            <a:ext cx="10553700"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chemeClr val="tx1"/>
              </a:buClr>
            </a:pPr>
            <a:r>
              <a:rPr lang="en-US" sz="2600" b="1"/>
              <a:t>East Asia</a:t>
            </a:r>
            <a:r>
              <a:rPr lang="en-US" altLang="en-US" sz="2600"/>
              <a:t>’</a:t>
            </a:r>
            <a:r>
              <a:rPr lang="en-US" sz="2600"/>
              <a:t>s spectacular growth was generated by high savings and investment spending rates, emphasis on education, and adoption of technological advances from other countries.</a:t>
            </a:r>
          </a:p>
          <a:p>
            <a:pPr eaLnBrk="1" hangingPunct="1">
              <a:lnSpc>
                <a:spcPct val="100000"/>
              </a:lnSpc>
              <a:spcBef>
                <a:spcPct val="0"/>
              </a:spcBef>
              <a:buClr>
                <a:schemeClr val="tx1"/>
              </a:buClr>
            </a:pPr>
            <a:endParaRPr lang="en-US" sz="2600"/>
          </a:p>
          <a:p>
            <a:pPr eaLnBrk="1" hangingPunct="1">
              <a:lnSpc>
                <a:spcPct val="100000"/>
              </a:lnSpc>
              <a:spcBef>
                <a:spcPct val="0"/>
              </a:spcBef>
              <a:buClr>
                <a:schemeClr val="tx1"/>
              </a:buClr>
            </a:pPr>
            <a:r>
              <a:rPr lang="en-US" sz="2600"/>
              <a:t>Poor education, political instability, and irresponsible government policies are major factors in the slow growth of </a:t>
            </a:r>
            <a:r>
              <a:rPr lang="en-US" sz="2600" b="1"/>
              <a:t>Latin America</a:t>
            </a:r>
            <a:r>
              <a:rPr lang="en-US" sz="2600"/>
              <a:t>.</a:t>
            </a:r>
          </a:p>
          <a:p>
            <a:pPr eaLnBrk="1" hangingPunct="1">
              <a:lnSpc>
                <a:spcPct val="100000"/>
              </a:lnSpc>
              <a:spcBef>
                <a:spcPct val="0"/>
              </a:spcBef>
              <a:buClr>
                <a:schemeClr val="tx1"/>
              </a:buClr>
            </a:pPr>
            <a:endParaRPr lang="en-US" sz="2600"/>
          </a:p>
          <a:p>
            <a:pPr eaLnBrk="1" hangingPunct="1">
              <a:lnSpc>
                <a:spcPct val="100000"/>
              </a:lnSpc>
              <a:spcBef>
                <a:spcPct val="0"/>
              </a:spcBef>
              <a:buClr>
                <a:schemeClr val="tx1"/>
              </a:buClr>
            </a:pPr>
            <a:r>
              <a:rPr lang="en-US" sz="2600"/>
              <a:t>In </a:t>
            </a:r>
            <a:r>
              <a:rPr lang="en-US" sz="2600" b="1"/>
              <a:t>sub-Saharan Africa</a:t>
            </a:r>
            <a:r>
              <a:rPr lang="en-US" sz="2600"/>
              <a:t>, severe instability, war, and poor infrastructure— particularly affecting public health—have resulted in a catastrophic failure of growth.</a:t>
            </a:r>
          </a:p>
          <a:p>
            <a:pPr eaLnBrk="1" hangingPunct="1">
              <a:lnSpc>
                <a:spcPct val="100000"/>
              </a:lnSpc>
              <a:spcBef>
                <a:spcPct val="0"/>
              </a:spcBef>
            </a:pPr>
            <a:endParaRPr lang="en-US" sz="2600"/>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14325" y="558800"/>
            <a:ext cx="11572875" cy="60658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9701"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p:cNvSpPr/>
          <p:nvPr/>
        </p:nvSpPr>
        <p:spPr>
          <a:xfrm>
            <a:off x="0" y="185738"/>
            <a:ext cx="4124325" cy="792162"/>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Summary</a:t>
            </a:r>
          </a:p>
        </p:txBody>
      </p:sp>
      <p:sp>
        <p:nvSpPr>
          <p:cNvPr id="29703" name="TextBox 6"/>
          <p:cNvSpPr txBox="1">
            <a:spLocks noChangeArrowheads="1"/>
          </p:cNvSpPr>
          <p:nvPr/>
        </p:nvSpPr>
        <p:spPr bwMode="auto">
          <a:xfrm>
            <a:off x="893763" y="1370013"/>
            <a:ext cx="10891837" cy="154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5275" indent="-295275">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rgbClr val="FFCC00"/>
              </a:buClr>
              <a:buFontTx/>
              <a:buAutoNum type="arabicPeriod"/>
            </a:pPr>
            <a:r>
              <a:rPr lang="en-US" sz="2600"/>
              <a:t>The </a:t>
            </a:r>
            <a:r>
              <a:rPr lang="en-US" sz="2600" b="1"/>
              <a:t>aggregate production function </a:t>
            </a:r>
            <a:r>
              <a:rPr lang="en-US" sz="2600"/>
              <a:t>shows how real GDP per worker depends on these three factors.</a:t>
            </a:r>
          </a:p>
          <a:p>
            <a:pPr eaLnBrk="1" hangingPunct="1">
              <a:lnSpc>
                <a:spcPct val="100000"/>
              </a:lnSpc>
              <a:spcBef>
                <a:spcPct val="0"/>
              </a:spcBef>
              <a:buClr>
                <a:srgbClr val="FFCC00"/>
              </a:buClr>
              <a:buFontTx/>
              <a:buAutoNum type="arabicPeriod"/>
            </a:pPr>
            <a:r>
              <a:rPr lang="en-US" sz="2600"/>
              <a:t>Other things equal, there are </a:t>
            </a:r>
            <a:r>
              <a:rPr lang="en-US" sz="2600" b="1"/>
              <a:t>diminishing returns to physical capital: </a:t>
            </a:r>
            <a:r>
              <a:rPr lang="en-US" sz="2600"/>
              <a:t>holding human capital per worker and technology fixed, each successive addition to physical capital per worker yields a smaller increase in productivity than the one before.</a:t>
            </a:r>
            <a:endParaRPr lang="en-US" sz="2600" b="1"/>
          </a:p>
          <a:p>
            <a:pPr eaLnBrk="1" hangingPunct="1">
              <a:lnSpc>
                <a:spcPct val="100000"/>
              </a:lnSpc>
              <a:spcBef>
                <a:spcPct val="0"/>
              </a:spcBef>
              <a:buClr>
                <a:srgbClr val="FFCC00"/>
              </a:buClr>
              <a:buFontTx/>
              <a:buAutoNum type="arabicPeriod"/>
            </a:pPr>
            <a:r>
              <a:rPr lang="en-US" sz="2600" b="1"/>
              <a:t>Growth accounting, </a:t>
            </a:r>
            <a:r>
              <a:rPr lang="en-US" sz="2600"/>
              <a:t>which estimates the contribution of each factor to a country</a:t>
            </a:r>
            <a:r>
              <a:rPr lang="en-US" altLang="en-US" sz="2600"/>
              <a:t>’</a:t>
            </a:r>
            <a:r>
              <a:rPr lang="en-US" sz="2600"/>
              <a:t>s economic growth, has shown that rising </a:t>
            </a:r>
            <a:r>
              <a:rPr lang="en-US" sz="2600" b="1"/>
              <a:t>total factor productivity </a:t>
            </a:r>
            <a:r>
              <a:rPr lang="en-US" sz="2600"/>
              <a:t>is key to long-run growth. It is usually interpreted as the effect of technological progress.</a:t>
            </a:r>
          </a:p>
          <a:p>
            <a:pPr eaLnBrk="1" hangingPunct="1">
              <a:lnSpc>
                <a:spcPct val="100000"/>
              </a:lnSpc>
              <a:spcBef>
                <a:spcPct val="0"/>
              </a:spcBef>
              <a:buClr>
                <a:srgbClr val="FFCC00"/>
              </a:buClr>
              <a:buFontTx/>
              <a:buAutoNum type="arabicPeriod"/>
            </a:pPr>
            <a:r>
              <a:rPr lang="en-US" sz="2600"/>
              <a:t>The world economy contains examples of success and failure in the effort to achieve long-run economic growth.</a:t>
            </a:r>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26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p:cNvSpPr/>
          <p:nvPr/>
        </p:nvSpPr>
        <p:spPr>
          <a:xfrm>
            <a:off x="314325" y="558800"/>
            <a:ext cx="11572875" cy="6065838"/>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Oval 3"/>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0725"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entagon 1"/>
          <p:cNvSpPr/>
          <p:nvPr/>
        </p:nvSpPr>
        <p:spPr>
          <a:xfrm>
            <a:off x="0" y="185738"/>
            <a:ext cx="4124325" cy="792162"/>
          </a:xfrm>
          <a:prstGeom prst="homePlate">
            <a:avLst>
              <a:gd name="adj" fmla="val 21921"/>
            </a:avLst>
          </a:prstGeom>
          <a:ln w="3810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r>
              <a:rPr lang="en-US" sz="4400">
                <a:effectLst>
                  <a:outerShdw blurRad="38100" dist="38100" dir="2700000" algn="tl">
                    <a:srgbClr val="FFFFFF"/>
                  </a:outerShdw>
                </a:effectLst>
                <a:latin typeface="Candara" panose="020E0502030303020204" pitchFamily="34" charset="0"/>
              </a:rPr>
              <a:t>Summary</a:t>
            </a:r>
          </a:p>
        </p:txBody>
      </p:sp>
      <p:sp>
        <p:nvSpPr>
          <p:cNvPr id="30727" name="TextBox 6"/>
          <p:cNvSpPr txBox="1">
            <a:spLocks noChangeArrowheads="1"/>
          </p:cNvSpPr>
          <p:nvPr/>
        </p:nvSpPr>
        <p:spPr bwMode="auto">
          <a:xfrm>
            <a:off x="893763" y="1370013"/>
            <a:ext cx="108918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buClr>
                <a:srgbClr val="FFCC00"/>
              </a:buClr>
              <a:buFont typeface="Calibri" panose="020F0502020204030204" pitchFamily="34" charset="0"/>
              <a:buAutoNum type="arabicPeriod" startAt="5"/>
            </a:pPr>
            <a:r>
              <a:rPr lang="en-US" sz="2600"/>
              <a:t>East Asian economies have done many things right and achieved very high growth rates.</a:t>
            </a:r>
          </a:p>
          <a:p>
            <a:pPr eaLnBrk="1" hangingPunct="1">
              <a:lnSpc>
                <a:spcPct val="100000"/>
              </a:lnSpc>
              <a:spcBef>
                <a:spcPct val="0"/>
              </a:spcBef>
              <a:buClr>
                <a:srgbClr val="FFCC00"/>
              </a:buClr>
              <a:buFont typeface="Calibri" panose="020F0502020204030204" pitchFamily="34" charset="0"/>
              <a:buAutoNum type="arabicPeriod" startAt="5"/>
            </a:pPr>
            <a:r>
              <a:rPr lang="en-US" sz="2600"/>
              <a:t>In Latin America, where some important conditions are lacking, growth has generally been disappointing.</a:t>
            </a:r>
            <a:endParaRPr lang="en-US" sz="2600" b="1"/>
          </a:p>
          <a:p>
            <a:pPr eaLnBrk="1" hangingPunct="1">
              <a:lnSpc>
                <a:spcPct val="100000"/>
              </a:lnSpc>
              <a:spcBef>
                <a:spcPct val="0"/>
              </a:spcBef>
              <a:buClr>
                <a:srgbClr val="FFCC00"/>
              </a:buClr>
              <a:buFont typeface="Calibri" panose="020F0502020204030204" pitchFamily="34" charset="0"/>
              <a:buAutoNum type="arabicPeriod" startAt="5"/>
            </a:pPr>
            <a:r>
              <a:rPr lang="en-US" sz="2600"/>
              <a:t>When the overall level of prices is going down, the economy is experiencing </a:t>
            </a:r>
            <a:r>
              <a:rPr lang="en-US" sz="2600" b="1"/>
              <a:t>deflation.</a:t>
            </a:r>
          </a:p>
          <a:p>
            <a:pPr eaLnBrk="1" hangingPunct="1">
              <a:lnSpc>
                <a:spcPct val="100000"/>
              </a:lnSpc>
              <a:spcBef>
                <a:spcPct val="0"/>
              </a:spcBef>
              <a:buClr>
                <a:srgbClr val="FFCC00"/>
              </a:buClr>
              <a:buFont typeface="Calibri" panose="020F0502020204030204" pitchFamily="34" charset="0"/>
              <a:buAutoNum type="arabicPeriod" startAt="5"/>
            </a:pPr>
            <a:r>
              <a:rPr lang="en-US" sz="2600"/>
              <a:t>In Africa, real GDP per capita has declined for several decades, although there are recent signs of progress.</a:t>
            </a:r>
            <a:endParaRPr lang="en-US" sz="2600" b="1"/>
          </a:p>
          <a:p>
            <a:pPr eaLnBrk="1" hangingPunct="1">
              <a:lnSpc>
                <a:spcPct val="100000"/>
              </a:lnSpc>
              <a:spcBef>
                <a:spcPct val="0"/>
              </a:spcBef>
              <a:buClr>
                <a:srgbClr val="FFCC00"/>
              </a:buClr>
              <a:buFont typeface="Calibri" panose="020F0502020204030204" pitchFamily="34" charset="0"/>
              <a:buAutoNum type="arabicPeriod" startAt="5"/>
            </a:pPr>
            <a:r>
              <a:rPr lang="en-US" sz="2600"/>
              <a:t>Economists to believe that the </a:t>
            </a:r>
            <a:r>
              <a:rPr lang="en-US" sz="2600" b="1"/>
              <a:t>convergence hypothesis </a:t>
            </a:r>
            <a:r>
              <a:rPr lang="en-US" sz="2600"/>
              <a:t>fits the data only when factors that affect growth, such as education, infrastructure, and favorable policies and institutions, are held equal across countries.</a:t>
            </a:r>
          </a:p>
        </p:txBody>
      </p:sp>
      <p:sp>
        <p:nvSpPr>
          <p:cNvPr id="8" name="TextBox 7"/>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a:p>
        </p:txBody>
      </p:sp>
      <p:pic>
        <p:nvPicPr>
          <p:cNvPr id="7171"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4"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1146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Accounting for Growth: </a:t>
            </a:r>
            <a:br>
              <a:rPr lang="en-US" sz="3200" dirty="0"/>
            </a:br>
            <a:r>
              <a:rPr lang="en-US" sz="3200" dirty="0"/>
              <a:t>The Aggregate Production Function</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9" name="TextBox 8"/>
          <p:cNvSpPr txBox="1"/>
          <p:nvPr/>
        </p:nvSpPr>
        <p:spPr>
          <a:xfrm>
            <a:off x="728663" y="2560638"/>
            <a:ext cx="10553700" cy="1970087"/>
          </a:xfrm>
          <a:prstGeom prst="rect">
            <a:avLst/>
          </a:prstGeom>
          <a:noFill/>
        </p:spPr>
        <p:txBody>
          <a:bodyPr>
            <a:spAutoFit/>
          </a:bodyPr>
          <a:lstStyle/>
          <a:p>
            <a:pPr eaLnBrk="1" fontAlgn="auto" hangingPunct="1">
              <a:spcBef>
                <a:spcPts val="0"/>
              </a:spcBef>
              <a:spcAft>
                <a:spcPts val="0"/>
              </a:spcAft>
              <a:defRPr/>
            </a:pPr>
            <a:r>
              <a:rPr lang="en-US" sz="2600" dirty="0">
                <a:latin typeface="Calibri" charset="0"/>
                <a:ea typeface="+mn-ea"/>
              </a:rPr>
              <a:t>The </a:t>
            </a:r>
            <a:r>
              <a:rPr lang="en-US" sz="2600" b="1" dirty="0">
                <a:latin typeface="Calibri" charset="0"/>
                <a:ea typeface="+mn-ea"/>
              </a:rPr>
              <a:t>aggregate production function</a:t>
            </a:r>
            <a:r>
              <a:rPr lang="en-US" sz="2600" dirty="0">
                <a:latin typeface="Calibri" charset="0"/>
                <a:ea typeface="+mn-ea"/>
              </a:rPr>
              <a:t> is a hypothetical function that shows how productivity (real GDP per worker) depends on the quantities of physical capital per worker and human capital per worker as well as the state of technology.</a:t>
            </a:r>
          </a:p>
          <a:p>
            <a:pPr eaLnBrk="1" fontAlgn="auto" hangingPunct="1">
              <a:spcBef>
                <a:spcPts val="0"/>
              </a:spcBef>
              <a:spcAft>
                <a:spcPts val="0"/>
              </a:spcAft>
              <a:defRPr/>
            </a:pPr>
            <a:endParaRPr lang="en-US" dirty="0">
              <a:latin typeface="+mn-lt"/>
              <a:ea typeface="+mn-ea"/>
            </a:endParaRP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a:p>
        </p:txBody>
      </p:sp>
      <p:pic>
        <p:nvPicPr>
          <p:cNvPr id="819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198"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8"/>
          <p:cNvSpPr txBox="1">
            <a:spLocks noChangeArrowheads="1"/>
          </p:cNvSpPr>
          <p:nvPr/>
        </p:nvSpPr>
        <p:spPr bwMode="auto">
          <a:xfrm>
            <a:off x="681038" y="1509713"/>
            <a:ext cx="105537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a:t>A recent example of an aggregate production function applied to real data comes from a comparative study of Chinese and Indian economic growth by the economists Barry Bosworth and Susan Collins of the Brookings Institution.</a:t>
            </a:r>
          </a:p>
          <a:p>
            <a:pPr eaLnBrk="1" hangingPunct="1">
              <a:lnSpc>
                <a:spcPct val="100000"/>
              </a:lnSpc>
              <a:spcBef>
                <a:spcPct val="0"/>
              </a:spcBef>
            </a:pPr>
            <a:endParaRPr lang="en-US" sz="2600"/>
          </a:p>
          <a:p>
            <a:pPr eaLnBrk="1" hangingPunct="1">
              <a:lnSpc>
                <a:spcPct val="100000"/>
              </a:lnSpc>
              <a:spcBef>
                <a:spcPct val="0"/>
              </a:spcBef>
            </a:pPr>
            <a:r>
              <a:rPr lang="en-US" sz="2600"/>
              <a:t>They used the following aggregate production function:</a:t>
            </a:r>
          </a:p>
          <a:p>
            <a:pPr eaLnBrk="1" hangingPunct="1">
              <a:lnSpc>
                <a:spcPct val="100000"/>
              </a:lnSpc>
              <a:spcBef>
                <a:spcPct val="0"/>
              </a:spcBef>
            </a:pPr>
            <a:endParaRPr lang="en-US" sz="2600"/>
          </a:p>
        </p:txBody>
      </p:sp>
      <p:sp>
        <p:nvSpPr>
          <p:cNvPr id="12" name="Pentagon 11"/>
          <p:cNvSpPr/>
          <p:nvPr/>
        </p:nvSpPr>
        <p:spPr>
          <a:xfrm flipH="1">
            <a:off x="3773488" y="233363"/>
            <a:ext cx="8472487" cy="1146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Accounting for Growth: </a:t>
            </a:r>
            <a:br>
              <a:rPr lang="en-US" sz="3200" dirty="0"/>
            </a:br>
            <a:r>
              <a:rPr lang="en-US" sz="3200" dirty="0"/>
              <a:t>The Aggregate Production Function</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4" name="Rectangle 3"/>
          <p:cNvSpPr>
            <a:spLocks noChangeArrowheads="1"/>
          </p:cNvSpPr>
          <p:nvPr/>
        </p:nvSpPr>
        <p:spPr bwMode="auto">
          <a:xfrm>
            <a:off x="2414588" y="4292600"/>
            <a:ext cx="7467600" cy="1244600"/>
          </a:xfrm>
          <a:prstGeom prst="rect">
            <a:avLst/>
          </a:prstGeom>
          <a:solidFill>
            <a:srgbClr val="FFFFFF"/>
          </a:solidFill>
          <a:ln w="28575">
            <a:solidFill>
              <a:schemeClr val="tx1"/>
            </a:solidFill>
            <a:miter lim="800000"/>
            <a:headEnd/>
            <a:tailEnd/>
          </a:ln>
          <a:effectLst>
            <a:outerShdw blurRad="50800" dist="38100" dir="2700000" algn="tl" rotWithShape="0">
              <a:srgbClr val="808080">
                <a:alpha val="39998"/>
              </a:srgbClr>
            </a:outerShdw>
          </a:effectLst>
        </p:spPr>
        <p:txBody>
          <a:bodyPr/>
          <a:lstStyle/>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a:p>
            <a:pPr eaLnBrk="1" fontAlgn="auto" hangingPunct="1">
              <a:spcBef>
                <a:spcPct val="20000"/>
              </a:spcBef>
              <a:spcAft>
                <a:spcPts val="0"/>
              </a:spcAft>
              <a:buClr>
                <a:srgbClr val="000000"/>
              </a:buClr>
              <a:buFont typeface="Wingdings" pitchFamily="2" charset="2"/>
              <a:buChar char="§"/>
              <a:defRPr/>
            </a:pPr>
            <a:endParaRPr lang="en-US" b="1" dirty="0">
              <a:latin typeface="Book Antiqua" pitchFamily="18" charset="0"/>
              <a:ea typeface="+mn-ea"/>
            </a:endParaRPr>
          </a:p>
          <a:p>
            <a:pPr eaLnBrk="1" fontAlgn="auto" hangingPunct="1">
              <a:spcBef>
                <a:spcPct val="20000"/>
              </a:spcBef>
              <a:spcAft>
                <a:spcPts val="0"/>
              </a:spcAft>
              <a:buClr>
                <a:srgbClr val="000000"/>
              </a:buClr>
              <a:buFont typeface="Wingdings" pitchFamily="2" charset="2"/>
              <a:buChar char="§"/>
              <a:defRPr/>
            </a:pPr>
            <a:endParaRPr lang="en-US" b="1" dirty="0">
              <a:latin typeface="Book Antiqua" pitchFamily="18" charset="0"/>
              <a:ea typeface="+mn-ea"/>
            </a:endParaRPr>
          </a:p>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p:txBody>
      </p:sp>
      <p:pic>
        <p:nvPicPr>
          <p:cNvPr id="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138" y="4419600"/>
            <a:ext cx="72771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ot"/>
                <a:miter lim="800000"/>
                <a:headEnd/>
                <a:tailEnd type="none" w="med" len="lg"/>
              </a14:hiddenLine>
            </a:ext>
          </a:extLst>
        </p:spPr>
      </p:pic>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endParaRPr lang="en-US"/>
          </a:p>
        </p:txBody>
      </p:sp>
      <p:pic>
        <p:nvPicPr>
          <p:cNvPr id="921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222"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1038" y="1487488"/>
            <a:ext cx="10553700" cy="7324725"/>
          </a:xfrm>
          <a:prstGeom prst="rect">
            <a:avLst/>
          </a:prstGeom>
          <a:noFill/>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marL="228600" indent="-228600" eaLnBrk="1" hangingPunct="1">
              <a:buFont typeface="Arial" panose="020B0604020202020204" pitchFamily="34" charset="0"/>
              <a:buChar char="•"/>
              <a:defRPr/>
            </a:pPr>
            <a:r>
              <a:rPr lang="en-US" sz="2600" dirty="0"/>
              <a:t>Using this function, they tried to explain why China grew faster than India between 1978 and 2004.</a:t>
            </a:r>
          </a:p>
          <a:p>
            <a:pPr eaLnBrk="1" hangingPunct="1">
              <a:buFont typeface="Arial" panose="020B0604020202020204" pitchFamily="34" charset="0"/>
              <a:buChar char="•"/>
              <a:defRPr/>
            </a:pPr>
            <a:endParaRPr lang="en-US" sz="2600" dirty="0"/>
          </a:p>
          <a:p>
            <a:pPr marL="228600" indent="-228600" eaLnBrk="1" hangingPunct="1">
              <a:buFont typeface="Arial" panose="020B0604020202020204" pitchFamily="34" charset="0"/>
              <a:buChar char="•"/>
              <a:defRPr/>
            </a:pPr>
            <a:r>
              <a:rPr lang="en-US" sz="2600" dirty="0"/>
              <a:t>They found that about half the difference was due to China</a:t>
            </a:r>
            <a:r>
              <a:rPr lang="en-US" altLang="en-US" sz="2600" dirty="0"/>
              <a:t>’</a:t>
            </a:r>
            <a:r>
              <a:rPr lang="en-US" sz="2600" dirty="0"/>
              <a:t>s higher levels of investment spending, which raised its level of physical capital per worker.</a:t>
            </a:r>
          </a:p>
          <a:p>
            <a:pPr eaLnBrk="1" hangingPunct="1">
              <a:buFont typeface="Arial" panose="020B0604020202020204" pitchFamily="34" charset="0"/>
              <a:buChar char="•"/>
              <a:defRPr/>
            </a:pPr>
            <a:endParaRPr lang="en-US" sz="2600" dirty="0"/>
          </a:p>
          <a:p>
            <a:pPr marL="228600" indent="-228600" eaLnBrk="1" hangingPunct="1">
              <a:buFont typeface="Arial" panose="020B0604020202020204" pitchFamily="34" charset="0"/>
              <a:buChar char="•"/>
              <a:defRPr/>
            </a:pPr>
            <a:r>
              <a:rPr lang="en-US" sz="2600" dirty="0"/>
              <a:t>The other half was due to faster Chinese technological progress.</a:t>
            </a:r>
          </a:p>
          <a:p>
            <a:pPr eaLnBrk="1" hangingPunct="1">
              <a:buFont typeface="Arial" panose="020B0604020202020204" pitchFamily="34" charset="0"/>
              <a:buChar char="•"/>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a:p>
            <a:pPr eaLnBrk="1" hangingPunct="1">
              <a:defRPr/>
            </a:pPr>
            <a:endParaRPr lang="en-US" dirty="0"/>
          </a:p>
        </p:txBody>
      </p:sp>
      <p:sp>
        <p:nvSpPr>
          <p:cNvPr id="13" name="Pentagon 12"/>
          <p:cNvSpPr/>
          <p:nvPr/>
        </p:nvSpPr>
        <p:spPr>
          <a:xfrm flipH="1">
            <a:off x="3773488" y="233363"/>
            <a:ext cx="8472487" cy="1146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Accounting for Growth: </a:t>
            </a:r>
            <a:br>
              <a:rPr lang="en-US" sz="3200" dirty="0"/>
            </a:br>
            <a:r>
              <a:rPr lang="en-US" sz="3200" dirty="0"/>
              <a:t>The Aggregate Production Function</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5" name="Rectangle 3"/>
          <p:cNvSpPr>
            <a:spLocks noChangeArrowheads="1"/>
          </p:cNvSpPr>
          <p:nvPr/>
        </p:nvSpPr>
        <p:spPr bwMode="auto">
          <a:xfrm>
            <a:off x="2173288" y="1665288"/>
            <a:ext cx="7467600" cy="1244600"/>
          </a:xfrm>
          <a:prstGeom prst="rect">
            <a:avLst/>
          </a:prstGeom>
          <a:solidFill>
            <a:srgbClr val="FFFFFF"/>
          </a:solidFill>
          <a:ln w="28575">
            <a:solidFill>
              <a:schemeClr val="tx1"/>
            </a:solidFill>
            <a:miter lim="800000"/>
            <a:headEnd/>
            <a:tailEnd/>
          </a:ln>
          <a:effectLst>
            <a:outerShdw blurRad="50800" dist="38100" dir="2700000" algn="tl" rotWithShape="0">
              <a:srgbClr val="808080">
                <a:alpha val="39998"/>
              </a:srgbClr>
            </a:outerShdw>
          </a:effectLst>
        </p:spPr>
        <p:txBody>
          <a:bodyPr/>
          <a:lstStyle/>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a:p>
            <a:pPr eaLnBrk="1" fontAlgn="auto" hangingPunct="1">
              <a:spcBef>
                <a:spcPct val="20000"/>
              </a:spcBef>
              <a:spcAft>
                <a:spcPts val="0"/>
              </a:spcAft>
              <a:buClr>
                <a:srgbClr val="000000"/>
              </a:buClr>
              <a:buFont typeface="Wingdings" pitchFamily="2" charset="2"/>
              <a:buChar char="§"/>
              <a:defRPr/>
            </a:pPr>
            <a:endParaRPr lang="en-US" b="1" dirty="0">
              <a:latin typeface="Book Antiqua" pitchFamily="18" charset="0"/>
              <a:ea typeface="+mn-ea"/>
            </a:endParaRPr>
          </a:p>
          <a:p>
            <a:pPr eaLnBrk="1" fontAlgn="auto" hangingPunct="1">
              <a:spcBef>
                <a:spcPct val="20000"/>
              </a:spcBef>
              <a:spcAft>
                <a:spcPts val="0"/>
              </a:spcAft>
              <a:buClr>
                <a:srgbClr val="000000"/>
              </a:buClr>
              <a:buFont typeface="Wingdings" pitchFamily="2" charset="2"/>
              <a:buChar char="§"/>
              <a:defRPr/>
            </a:pPr>
            <a:endParaRPr lang="en-US" b="1" dirty="0">
              <a:latin typeface="Book Antiqua" pitchFamily="18" charset="0"/>
              <a:ea typeface="+mn-ea"/>
            </a:endParaRPr>
          </a:p>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a:p>
            <a:pPr eaLnBrk="1" fontAlgn="auto" hangingPunct="1">
              <a:spcBef>
                <a:spcPct val="20000"/>
              </a:spcBef>
              <a:spcAft>
                <a:spcPts val="0"/>
              </a:spcAft>
              <a:buClr>
                <a:srgbClr val="000000"/>
              </a:buClr>
              <a:buFont typeface="Wingdings" pitchFamily="2" charset="2"/>
              <a:buChar char="§"/>
              <a:defRPr/>
            </a:pPr>
            <a:endParaRPr lang="en-US" dirty="0">
              <a:latin typeface="Tahoma" pitchFamily="34" charset="0"/>
              <a:ea typeface="+mn-ea"/>
            </a:endParaRPr>
          </a:p>
        </p:txBody>
      </p:sp>
      <p:pic>
        <p:nvPicPr>
          <p:cNvPr id="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75" y="1792288"/>
            <a:ext cx="72771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ot"/>
                <a:miter lim="800000"/>
                <a:headEnd/>
                <a:tailEnd type="none" w="med" len="lg"/>
              </a14:hiddenLine>
            </a:ext>
          </a:extLst>
        </p:spPr>
      </p:pic>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a:p>
        </p:txBody>
      </p:sp>
      <p:pic>
        <p:nvPicPr>
          <p:cNvPr id="1024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246"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81038" y="1420813"/>
            <a:ext cx="10553700" cy="6526212"/>
          </a:xfrm>
          <a:prstGeom prst="rect">
            <a:avLst/>
          </a:prstGeom>
          <a:noFill/>
        </p:spPr>
        <p:txBody>
          <a:bodyPr>
            <a:spAutoFit/>
          </a:bodyPr>
          <a:lstStyle/>
          <a:p>
            <a:pPr marL="457200" indent="-457200" eaLnBrk="1" hangingPunct="1">
              <a:buFont typeface="Arial"/>
              <a:buChar char="•"/>
              <a:defRPr/>
            </a:pPr>
            <a:endParaRPr lang="en-US" sz="2600" dirty="0">
              <a:latin typeface="Calibri" charset="0"/>
              <a:ea typeface="+mn-ea"/>
            </a:endParaRPr>
          </a:p>
          <a:p>
            <a:pPr eaLnBrk="1" hangingPunct="1">
              <a:defRPr/>
            </a:pPr>
            <a:r>
              <a:rPr lang="en-US" sz="2600" dirty="0">
                <a:latin typeface="Calibri" charset="0"/>
                <a:ea typeface="+mn-ea"/>
              </a:rPr>
              <a:t>An aggregate production function exhibits </a:t>
            </a:r>
            <a:r>
              <a:rPr lang="en-US" sz="2600" b="1" dirty="0">
                <a:latin typeface="Calibri" charset="0"/>
                <a:ea typeface="+mn-ea"/>
              </a:rPr>
              <a:t>diminishing returns to physical capital </a:t>
            </a:r>
            <a:r>
              <a:rPr lang="en-US" sz="2600" dirty="0">
                <a:latin typeface="Calibri" charset="0"/>
                <a:ea typeface="+mn-ea"/>
              </a:rPr>
              <a:t>when, holding the amount of human capital and the state of technology fixed, each successive increase in the amount of physical capital leads to a smaller increase in productivity.</a:t>
            </a: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a:p>
            <a:pPr eaLnBrk="1" fontAlgn="auto" hangingPunct="1">
              <a:spcBef>
                <a:spcPts val="0"/>
              </a:spcBef>
              <a:spcAft>
                <a:spcPts val="0"/>
              </a:spcAft>
              <a:defRPr/>
            </a:pPr>
            <a:endParaRPr lang="en-US" dirty="0">
              <a:latin typeface="+mn-lt"/>
              <a:ea typeface="+mn-ea"/>
            </a:endParaRPr>
          </a:p>
        </p:txBody>
      </p:sp>
      <p:sp>
        <p:nvSpPr>
          <p:cNvPr id="13" name="Pentagon 12"/>
          <p:cNvSpPr/>
          <p:nvPr/>
        </p:nvSpPr>
        <p:spPr>
          <a:xfrm flipH="1">
            <a:off x="3773488" y="233363"/>
            <a:ext cx="8472487" cy="1146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Accounting for Growth: </a:t>
            </a:r>
            <a:br>
              <a:rPr lang="en-US" sz="3200" dirty="0"/>
            </a:br>
            <a:r>
              <a:rPr lang="en-US" sz="3200" dirty="0"/>
              <a:t>The Aggregate Production Function</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a:p>
        </p:txBody>
      </p:sp>
      <p:pic>
        <p:nvPicPr>
          <p:cNvPr id="1126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1270"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entagon 11"/>
          <p:cNvSpPr/>
          <p:nvPr/>
        </p:nvSpPr>
        <p:spPr>
          <a:xfrm flipH="1">
            <a:off x="3773488" y="233363"/>
            <a:ext cx="8472487" cy="1146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Accounting for Growth: </a:t>
            </a:r>
            <a:br>
              <a:rPr lang="en-US" sz="3200" dirty="0"/>
            </a:br>
            <a:r>
              <a:rPr lang="en-US" sz="3200" dirty="0"/>
              <a:t>The Aggregate Production Function</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pic>
        <p:nvPicPr>
          <p:cNvPr id="11273" name="Picture 1" descr="Krug_AP_2e_Econ_table_38_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08213" y="2490788"/>
            <a:ext cx="82296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p>
        </p:txBody>
      </p:sp>
      <p:pic>
        <p:nvPicPr>
          <p:cNvPr id="1331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318"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892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Physical Capital and Productivity</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pic>
        <p:nvPicPr>
          <p:cNvPr id="13321" name="Picture 1" descr="Krug_AP_2e_Econ_fig_38_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20963" y="1358900"/>
            <a:ext cx="6950075"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a:p>
        </p:txBody>
      </p:sp>
      <p:pic>
        <p:nvPicPr>
          <p:cNvPr id="15363"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366"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8"/>
          <p:cNvSpPr txBox="1">
            <a:spLocks noChangeArrowheads="1"/>
          </p:cNvSpPr>
          <p:nvPr/>
        </p:nvSpPr>
        <p:spPr bwMode="auto">
          <a:xfrm>
            <a:off x="728663" y="1744663"/>
            <a:ext cx="10553700" cy="932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eaLnBrk="1" hangingPunct="1">
              <a:lnSpc>
                <a:spcPct val="100000"/>
              </a:lnSpc>
              <a:spcBef>
                <a:spcPct val="0"/>
              </a:spcBef>
            </a:pPr>
            <a:r>
              <a:rPr lang="en-US" sz="2600" b="1"/>
              <a:t>Growth accounting </a:t>
            </a:r>
            <a:r>
              <a:rPr lang="en-US" sz="2600"/>
              <a:t>estimates the contribution of each major factor in the aggregate production function to economic growth.</a:t>
            </a:r>
          </a:p>
          <a:p>
            <a:pPr eaLnBrk="1" hangingPunct="1">
              <a:lnSpc>
                <a:spcPct val="100000"/>
              </a:lnSpc>
              <a:spcBef>
                <a:spcPct val="0"/>
              </a:spcBef>
            </a:pPr>
            <a:endParaRPr lang="en-US" sz="2600"/>
          </a:p>
          <a:p>
            <a:pPr eaLnBrk="1" hangingPunct="1">
              <a:lnSpc>
                <a:spcPct val="100000"/>
              </a:lnSpc>
              <a:spcBef>
                <a:spcPct val="0"/>
              </a:spcBef>
            </a:pPr>
            <a:r>
              <a:rPr lang="en-US" sz="2600"/>
              <a:t>The amount of physical capital per worker grows 3% a year.</a:t>
            </a:r>
          </a:p>
          <a:p>
            <a:pPr eaLnBrk="1" hangingPunct="1">
              <a:lnSpc>
                <a:spcPct val="100000"/>
              </a:lnSpc>
              <a:spcBef>
                <a:spcPct val="0"/>
              </a:spcBef>
            </a:pPr>
            <a:endParaRPr lang="en-US" sz="2600"/>
          </a:p>
          <a:p>
            <a:pPr eaLnBrk="1" hangingPunct="1">
              <a:lnSpc>
                <a:spcPct val="100000"/>
              </a:lnSpc>
              <a:spcBef>
                <a:spcPct val="0"/>
              </a:spcBef>
            </a:pPr>
            <a:r>
              <a:rPr lang="en-US" sz="2600"/>
              <a:t>According to estimates of the aggregate production function, each 1% rise in physical capital per worker, holding human capital and technology constant, raises output per worker by 1⁄3 of 1%, or 0.33%.</a:t>
            </a:r>
          </a:p>
          <a:p>
            <a:pPr eaLnBrk="1" hangingPunct="1">
              <a:lnSpc>
                <a:spcPct val="100000"/>
              </a:lnSpc>
              <a:spcBef>
                <a:spcPct val="0"/>
              </a:spcBef>
            </a:pPr>
            <a:endParaRPr lang="en-US" sz="2600"/>
          </a:p>
          <a:p>
            <a:pPr eaLnBrk="1" hangingPunct="1">
              <a:lnSpc>
                <a:spcPct val="100000"/>
              </a:lnSpc>
              <a:spcBef>
                <a:spcPct val="0"/>
              </a:spcBef>
            </a:pPr>
            <a:r>
              <a:rPr lang="en-US" sz="2600" b="1"/>
              <a:t>Total factor productivity </a:t>
            </a:r>
            <a:r>
              <a:rPr lang="en-US" sz="2600"/>
              <a:t>is the amount of output that can be achieved with a given amount of factor inputs.</a:t>
            </a:r>
          </a:p>
          <a:p>
            <a:pPr eaLnBrk="1" hangingPunct="1">
              <a:lnSpc>
                <a:spcPct val="100000"/>
              </a:lnSpc>
              <a:spcBef>
                <a:spcPct val="0"/>
              </a:spcBef>
            </a:pPr>
            <a:endParaRPr lang="en-US" sz="26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a:p>
            <a:pPr eaLnBrk="1" hangingPunct="1">
              <a:lnSpc>
                <a:spcPct val="100000"/>
              </a:lnSpc>
              <a:spcBef>
                <a:spcPct val="0"/>
              </a:spcBef>
              <a:buFontTx/>
              <a:buNone/>
            </a:pPr>
            <a:endParaRPr lang="en-US" sz="1800"/>
          </a:p>
        </p:txBody>
      </p:sp>
      <p:sp>
        <p:nvSpPr>
          <p:cNvPr id="13" name="Pentagon 12"/>
          <p:cNvSpPr/>
          <p:nvPr/>
        </p:nvSpPr>
        <p:spPr>
          <a:xfrm flipH="1">
            <a:off x="3773488" y="233363"/>
            <a:ext cx="8472487" cy="1146175"/>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200" dirty="0"/>
              <a:t>Accounting for Growth: </a:t>
            </a:r>
            <a:br>
              <a:rPr lang="en-US" sz="3200" dirty="0"/>
            </a:br>
            <a:r>
              <a:rPr lang="en-US" sz="3200" dirty="0"/>
              <a:t>The Aggregate Production Function</a:t>
            </a:r>
            <a:endParaRPr lang="en-US" sz="32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a:p>
        </p:txBody>
      </p:sp>
      <p:pic>
        <p:nvPicPr>
          <p:cNvPr id="1638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45975" cy="6858000"/>
          </a:xfrm>
        </p:spPr>
      </p:pic>
      <p:sp>
        <p:nvSpPr>
          <p:cNvPr id="7" name="Rounded Rectangle 6"/>
          <p:cNvSpPr/>
          <p:nvPr/>
        </p:nvSpPr>
        <p:spPr>
          <a:xfrm>
            <a:off x="314325" y="466725"/>
            <a:ext cx="11572875" cy="61579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Oval 9"/>
          <p:cNvSpPr/>
          <p:nvPr/>
        </p:nvSpPr>
        <p:spPr>
          <a:xfrm>
            <a:off x="11336338" y="6105525"/>
            <a:ext cx="449262" cy="438150"/>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6390" name="Content Placeholder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82363" y="6053138"/>
            <a:ext cx="55721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entagon 7"/>
          <p:cNvSpPr/>
          <p:nvPr/>
        </p:nvSpPr>
        <p:spPr>
          <a:xfrm flipH="1">
            <a:off x="3773488" y="233363"/>
            <a:ext cx="8472487" cy="1277937"/>
          </a:xfrm>
          <a:prstGeom prst="homePlate">
            <a:avLst>
              <a:gd name="adj" fmla="val 21921"/>
            </a:avLst>
          </a:prstGeom>
          <a:solidFill>
            <a:srgbClr val="7030A0"/>
          </a:solid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lang="en-US" sz="3600" dirty="0"/>
              <a:t>Technological Progress and Productivity Growth</a:t>
            </a:r>
            <a:endParaRPr lang="en-US" sz="3600" dirty="0">
              <a:solidFill>
                <a:schemeClr val="bg1"/>
              </a:solidFill>
              <a:effectLst>
                <a:outerShdw blurRad="50800" dist="38100" dir="2700000" algn="tl" rotWithShape="0">
                  <a:prstClr val="black">
                    <a:alpha val="40000"/>
                  </a:prstClr>
                </a:outerShdw>
              </a:effectLst>
              <a:latin typeface="Candara" panose="020E0502030303020204" pitchFamily="34" charset="0"/>
            </a:endParaRPr>
          </a:p>
        </p:txBody>
      </p:sp>
      <p:sp>
        <p:nvSpPr>
          <p:cNvPr id="11" name="TextBox 10"/>
          <p:cNvSpPr txBox="1"/>
          <p:nvPr/>
        </p:nvSpPr>
        <p:spPr>
          <a:xfrm>
            <a:off x="9440863" y="6376988"/>
            <a:ext cx="1563687" cy="246062"/>
          </a:xfrm>
          <a:prstGeom prst="rect">
            <a:avLst/>
          </a:prstGeom>
          <a:noFill/>
        </p:spPr>
        <p:txBody>
          <a:bodyPr wrap="none">
            <a:spAutoFit/>
          </a:bodyPr>
          <a:lstStyle/>
          <a:p>
            <a:pPr eaLnBrk="1" hangingPunct="1">
              <a:defRPr/>
            </a:pPr>
            <a:r>
              <a:rPr lang="en-US" sz="1000" dirty="0">
                <a:solidFill>
                  <a:schemeClr val="accent6">
                    <a:lumMod val="75000"/>
                  </a:schemeClr>
                </a:solidFill>
                <a:latin typeface="Century Gothic" panose="020B0502020202020204" pitchFamily="34" charset="0"/>
              </a:rPr>
              <a:t>Section 7 | Module 38</a:t>
            </a:r>
          </a:p>
        </p:txBody>
      </p:sp>
      <p:pic>
        <p:nvPicPr>
          <p:cNvPr id="16393" name="Picture 2" descr="Krug_AP_2e_Econ_fig_38_0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19488" y="1771650"/>
            <a:ext cx="552926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2874</TotalTime>
  <Words>1616</Words>
  <Application>Microsoft Macintosh PowerPoint</Application>
  <PresentationFormat>Widescreen</PresentationFormat>
  <Paragraphs>202</Paragraphs>
  <Slides>18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MS PGothic</vt:lpstr>
      <vt:lpstr>Arial</vt:lpstr>
      <vt:lpstr>Arial Rounded MT Bold</vt:lpstr>
      <vt:lpstr>Book Antiqua</vt:lpstr>
      <vt:lpstr>Calibri</vt:lpstr>
      <vt:lpstr>Calibri Light</vt:lpstr>
      <vt:lpstr>Candara</vt:lpstr>
      <vt:lpstr>Century Gothic</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Macmillan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Pierce-Bratcher, Janie</dc:creator>
  <cp:lastModifiedBy>Microsoft Office User</cp:lastModifiedBy>
  <cp:revision>32</cp:revision>
  <dcterms:created xsi:type="dcterms:W3CDTF">2015-01-29T01:02:02Z</dcterms:created>
  <dcterms:modified xsi:type="dcterms:W3CDTF">2019-07-22T14:55:36Z</dcterms:modified>
</cp:coreProperties>
</file>