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64" r:id="rId4"/>
    <p:sldId id="265" r:id="rId5"/>
    <p:sldId id="262" r:id="rId6"/>
    <p:sldId id="263" r:id="rId7"/>
    <p:sldId id="268" r:id="rId8"/>
    <p:sldId id="269" r:id="rId9"/>
    <p:sldId id="260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 snapToGrid="0">
      <p:cViewPr>
        <p:scale>
          <a:sx n="56" d="100"/>
          <a:sy n="56" d="100"/>
        </p:scale>
        <p:origin x="-6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7213" y="1049413"/>
            <a:ext cx="6967891" cy="620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Differentiate between real GDP and nominal GDP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Explain why real GDP is the appropriate measure of real economic activity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11</a:t>
            </a:r>
          </a:p>
        </p:txBody>
      </p:sp>
      <p:pic>
        <p:nvPicPr>
          <p:cNvPr id="12" name="Picture 1" descr="Krug_AP_2e_Econ_MO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48" y="2853280"/>
            <a:ext cx="6549133" cy="327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309" y="298439"/>
            <a:ext cx="8682182" cy="415498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aseline="30000" dirty="0"/>
              <a:t>1. Real GDP is nominal GDP adjusted for:</a:t>
            </a:r>
          </a:p>
          <a:p>
            <a:r>
              <a:rPr lang="en-US" sz="3600" baseline="30000" dirty="0"/>
              <a:t>A. double counting.</a:t>
            </a:r>
          </a:p>
          <a:p>
            <a:r>
              <a:rPr lang="en-US" sz="3600" baseline="30000" dirty="0"/>
              <a:t>B. changes in prices.</a:t>
            </a:r>
          </a:p>
          <a:p>
            <a:r>
              <a:rPr lang="en-US" sz="3600" baseline="30000" dirty="0"/>
              <a:t>C. population.</a:t>
            </a:r>
          </a:p>
          <a:p>
            <a:r>
              <a:rPr lang="en-US" sz="3600" baseline="30000" dirty="0"/>
              <a:t>D. imports.</a:t>
            </a:r>
          </a:p>
          <a:p>
            <a:r>
              <a:rPr lang="en-US" sz="3600" baseline="30000"/>
              <a:t>E. interest rates.</a:t>
            </a:r>
            <a:endParaRPr lang="en-US" sz="3600" baseline="30000">
              <a:cs typeface="Calibri"/>
            </a:endParaRPr>
          </a:p>
          <a:p>
            <a:r>
              <a:rPr lang="en-US" sz="3600" baseline="30000" dirty="0"/>
              <a:t>2. If the price level in the economy and the nominal wages both doubled, then the real wages would:</a:t>
            </a:r>
          </a:p>
          <a:p>
            <a:r>
              <a:rPr lang="en-US" sz="3600" baseline="30000"/>
              <a:t>A. Also Double B.Increase</a:t>
            </a:r>
            <a:r>
              <a:rPr lang="en-US" sz="3600" baseline="30000" dirty="0"/>
              <a:t> by 50%</a:t>
            </a:r>
            <a:endParaRPr lang="en-US" sz="3600" baseline="30000" dirty="0">
              <a:cs typeface="Calibri"/>
            </a:endParaRPr>
          </a:p>
          <a:p>
            <a:r>
              <a:rPr lang="en-US" sz="3600" baseline="30000" dirty="0"/>
              <a:t>C. Decrease by 20% </a:t>
            </a:r>
            <a:r>
              <a:rPr lang="en-US" sz="3600" baseline="30000"/>
              <a:t>D. Decrease</a:t>
            </a:r>
            <a:r>
              <a:rPr lang="en-US" sz="3600" baseline="30000" dirty="0"/>
              <a:t> by 50%</a:t>
            </a:r>
            <a:endParaRPr lang="en-US" sz="3600" baseline="30000" dirty="0">
              <a:cs typeface="Calibri"/>
            </a:endParaRPr>
          </a:p>
          <a:p>
            <a:r>
              <a:rPr lang="en-US" sz="3600" baseline="30000"/>
              <a:t>E. Remain</a:t>
            </a:r>
            <a:r>
              <a:rPr lang="en-US" sz="3600" baseline="30000" dirty="0"/>
              <a:t> unchanged</a:t>
            </a:r>
            <a:endParaRPr lang="en-US" sz="3600" baseline="30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2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b="1" dirty="0">
                <a:solidFill>
                  <a:prstClr val="black"/>
                </a:solidFill>
              </a:rPr>
              <a:t>Real GDP </a:t>
            </a:r>
            <a:r>
              <a:rPr lang="en-US" sz="2600" dirty="0">
                <a:solidFill>
                  <a:prstClr val="black"/>
                </a:solidFill>
              </a:rPr>
              <a:t>is the value of the final goods and services produced calculated using the prices of a selected base year. </a:t>
            </a:r>
          </a:p>
          <a:p>
            <a:pPr marL="284163" lvl="0" indent="-284163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Except in the base year, real GDP is not the same as </a:t>
            </a:r>
            <a:r>
              <a:rPr lang="en-US" sz="2600" b="1" dirty="0">
                <a:solidFill>
                  <a:prstClr val="black"/>
                </a:solidFill>
              </a:rPr>
              <a:t>nominal GDP, </a:t>
            </a:r>
            <a:r>
              <a:rPr lang="en-US" sz="2600" dirty="0">
                <a:solidFill>
                  <a:prstClr val="black"/>
                </a:solidFill>
              </a:rPr>
              <a:t>the value of </a:t>
            </a:r>
            <a:r>
              <a:rPr lang="en-US" sz="2600" b="1" dirty="0">
                <a:solidFill>
                  <a:prstClr val="black"/>
                </a:solidFill>
              </a:rPr>
              <a:t>aggregate output </a:t>
            </a:r>
            <a:r>
              <a:rPr lang="en-US" sz="2600" dirty="0">
                <a:solidFill>
                  <a:prstClr val="black"/>
                </a:solidFill>
              </a:rPr>
              <a:t>calculated using current prices. </a:t>
            </a:r>
          </a:p>
          <a:p>
            <a:pPr marL="284163" lvl="0" indent="-284163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Analysis of the growth rate of aggregate output must use real GDP. Real </a:t>
            </a:r>
            <a:r>
              <a:rPr lang="en-US" sz="2600" b="1" dirty="0">
                <a:solidFill>
                  <a:prstClr val="black"/>
                </a:solidFill>
              </a:rPr>
              <a:t>GDP per capita </a:t>
            </a:r>
            <a:r>
              <a:rPr lang="en-US" sz="2600" dirty="0">
                <a:solidFill>
                  <a:prstClr val="black"/>
                </a:solidFill>
              </a:rPr>
              <a:t>is a measure of average aggregate output per person but is not in itself an appropriate policy goal.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11</a:t>
            </a:r>
          </a:p>
        </p:txBody>
      </p:sp>
    </p:spTree>
    <p:extLst>
      <p:ext uri="{BB962C8B-B14F-4D97-AF65-F5344CB8AC3E}">
        <p14:creationId xmlns:p14="http://schemas.microsoft.com/office/powerpoint/2010/main" val="78213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Real </a:t>
            </a:r>
            <a:r>
              <a:rPr lang="en-US" sz="4800" dirty="0" err="1"/>
              <a:t>vs</a:t>
            </a:r>
            <a:r>
              <a:rPr lang="en-US" sz="4800" dirty="0"/>
              <a:t> Nominal GDP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How to calculate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61804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Real GDP: A Measure of Aggregate Output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7499" y="1553856"/>
            <a:ext cx="5766776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most important use of GDP is as a measure of the size of the economy.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To measure the economy’s growth with accuracy, we need a measure of </a:t>
            </a:r>
            <a:r>
              <a:rPr lang="en-US" sz="2600" b="1" dirty="0">
                <a:solidFill>
                  <a:prstClr val="black"/>
                </a:solidFill>
              </a:rPr>
              <a:t>aggregate output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aggregate output is the total quantity of final goods and services the economy produces.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11</a:t>
            </a:r>
          </a:p>
        </p:txBody>
      </p:sp>
      <p:pic>
        <p:nvPicPr>
          <p:cNvPr id="13" name="Picture 2" descr="Krug_AP_2e_Econ_11UN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" y="2279776"/>
            <a:ext cx="4629299" cy="26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Real GDP: A Measure of Aggregate Output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206" y="1749189"/>
            <a:ext cx="7228276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30003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i="1" dirty="0">
                <a:solidFill>
                  <a:prstClr val="black"/>
                </a:solidFill>
              </a:rPr>
              <a:t>Real GDP</a:t>
            </a:r>
            <a:r>
              <a:rPr lang="en-US" sz="2600" dirty="0">
                <a:solidFill>
                  <a:prstClr val="black"/>
                </a:solidFill>
              </a:rPr>
              <a:t> is the total value of the final goods and services produced in the economy during a given year, calculated using the prices of a selected base year.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2600" b="1" i="1" dirty="0">
              <a:solidFill>
                <a:prstClr val="black"/>
              </a:solidFill>
            </a:endParaRPr>
          </a:p>
          <a:p>
            <a:pPr marL="300038" lvl="0" indent="-30003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i="1" dirty="0">
                <a:solidFill>
                  <a:prstClr val="black"/>
                </a:solidFill>
              </a:rPr>
              <a:t>Nominal GDP</a:t>
            </a:r>
            <a:r>
              <a:rPr lang="en-US" sz="2600" dirty="0">
                <a:solidFill>
                  <a:prstClr val="black"/>
                </a:solidFill>
              </a:rPr>
              <a:t> is the value of all final goods and services produced in the economy during a given year, calculated using the prices current in the year in which the output is produced.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11</a:t>
            </a:r>
          </a:p>
        </p:txBody>
      </p:sp>
      <p:pic>
        <p:nvPicPr>
          <p:cNvPr id="13" name="Picture 2" descr="Krug_AP_2e_Econ_11UN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88" y="1531829"/>
            <a:ext cx="3058487" cy="428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Calculating Real GDP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12" name="Group 2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488156"/>
              </p:ext>
            </p:extLst>
          </p:nvPr>
        </p:nvGraphicFramePr>
        <p:xfrm>
          <a:off x="2559858" y="2190404"/>
          <a:ext cx="7315200" cy="3157539"/>
        </p:xfrm>
        <a:graphic>
          <a:graphicData uri="http://schemas.openxmlformats.org/drawingml/2006/table">
            <a:tbl>
              <a:tblPr/>
              <a:tblGrid>
                <a:gridCol w="436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Year 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Year 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Quantity of apples (billions)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2,200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Price of apple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$0.25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$0.30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Quantity of oranges (billions)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0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Price of orange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$0.50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$0.70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GDP (billions of dollars)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$1,000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$1,500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0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Real GDP (billions of year 1 dollars)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$1,000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$1,150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72443" y="1676698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Calculating GDP and Real GDP in a Simple Economy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11</a:t>
            </a:r>
          </a:p>
        </p:txBody>
      </p:sp>
    </p:spTree>
    <p:extLst>
      <p:ext uri="{BB962C8B-B14F-4D97-AF65-F5344CB8AC3E}">
        <p14:creationId xmlns:p14="http://schemas.microsoft.com/office/powerpoint/2010/main" val="3686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Calculating Real GDP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408" y="2245138"/>
            <a:ext cx="10553463" cy="736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Except in the base year, real GDP is not the same as </a:t>
            </a:r>
            <a:r>
              <a:rPr lang="en-US" sz="2600" b="1" i="1" dirty="0">
                <a:solidFill>
                  <a:prstClr val="black"/>
                </a:solidFill>
              </a:rPr>
              <a:t>nominal GDP</a:t>
            </a:r>
            <a:r>
              <a:rPr lang="en-US" sz="2600" dirty="0">
                <a:solidFill>
                  <a:prstClr val="black"/>
                </a:solidFill>
              </a:rPr>
              <a:t>, output valued at current prices. 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i="1" dirty="0">
                <a:solidFill>
                  <a:prstClr val="black"/>
                </a:solidFill>
              </a:rPr>
              <a:t>Chained dollars</a:t>
            </a:r>
            <a:r>
              <a:rPr lang="en-US" sz="2600" dirty="0">
                <a:solidFill>
                  <a:prstClr val="black"/>
                </a:solidFill>
              </a:rPr>
              <a:t> is the method of calculating changes in real GDP using the average between the growth rate calculated using an early base year and the growth rate calculated using a late base year.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11</a:t>
            </a:r>
          </a:p>
        </p:txBody>
      </p:sp>
    </p:spTree>
    <p:extLst>
      <p:ext uri="{BB962C8B-B14F-4D97-AF65-F5344CB8AC3E}">
        <p14:creationId xmlns:p14="http://schemas.microsoft.com/office/powerpoint/2010/main" val="36863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rgbClr val="000000"/>
              </a:buClr>
            </a:pPr>
            <a:r>
              <a:rPr lang="en-US" b="1"/>
              <a:t>Nominal versus Real GDP in 2001, 2005, and 2009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Calculating Real GDP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12" name="Group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71711"/>
              </p:ext>
            </p:extLst>
          </p:nvPr>
        </p:nvGraphicFramePr>
        <p:xfrm>
          <a:off x="2824480" y="2525568"/>
          <a:ext cx="6553200" cy="2897187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fficinaSans-Bold" charset="0"/>
                          <a:cs typeface="Arial" pitchFamily="34" charset="0"/>
                        </a:rPr>
                        <a:t>Nominal GDP (billions of current dollars)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fficinaSans-Bold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fficinaSans-Bold" charset="0"/>
                          <a:cs typeface="Arial" pitchFamily="34" charset="0"/>
                        </a:rPr>
                        <a:t>Real GDP (billions of 2005 dollars)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fficinaSans-Bold" charset="0"/>
                        <a:cs typeface="Arial" pitchFamily="34" charset="0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79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$9,951.5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$11,286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89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12,683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12,638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89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16,803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14,504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1986280" y="2049779"/>
            <a:ext cx="8229600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600" b="1" dirty="0"/>
              <a:t>Nominal versus Real GDP in 2000, 2005, and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11</a:t>
            </a:r>
          </a:p>
        </p:txBody>
      </p:sp>
    </p:spTree>
    <p:extLst>
      <p:ext uri="{BB962C8B-B14F-4D97-AF65-F5344CB8AC3E}">
        <p14:creationId xmlns:p14="http://schemas.microsoft.com/office/powerpoint/2010/main" val="31731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Real GDP Doesn’t Measure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078" y="1743254"/>
            <a:ext cx="6421532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country can have a higher GDP simply by having a higher population.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i="1" dirty="0">
                <a:solidFill>
                  <a:prstClr val="black"/>
                </a:solidFill>
              </a:rPr>
              <a:t>GDP per capita</a:t>
            </a:r>
            <a:r>
              <a:rPr lang="en-US" sz="2600" dirty="0">
                <a:solidFill>
                  <a:prstClr val="black"/>
                </a:solidFill>
              </a:rPr>
              <a:t> is a measure of average GDP per person, but is not by itself an appropriate policy goal.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0038" lvl="0" indent="-3000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Real GDP does not include many of the things that contribute to happiness.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11</a:t>
            </a:r>
          </a:p>
        </p:txBody>
      </p:sp>
      <p:pic>
        <p:nvPicPr>
          <p:cNvPr id="13" name="Picture 2" descr="Krug_AP_2e_Econ_11UN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2" y="2158048"/>
            <a:ext cx="4860324" cy="288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29725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Miracle in Venezuela?</a:t>
            </a:r>
            <a:endParaRPr lang="id-ID" sz="2400" b="1" dirty="0">
              <a:solidFill>
                <a:schemeClr val="bg1"/>
              </a:solidFill>
            </a:endParaRPr>
          </a:p>
          <a:p>
            <a:pPr marL="284163" indent="-193675">
              <a:defRPr/>
            </a:pPr>
            <a:endParaRPr lang="en-US" b="1" dirty="0"/>
          </a:p>
        </p:txBody>
      </p:sp>
      <p:pic>
        <p:nvPicPr>
          <p:cNvPr id="24" name="Picture 1" descr="Krug_AP_2e_Econ_11UN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16" y="2208849"/>
            <a:ext cx="6077956" cy="431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832994" y="1377731"/>
            <a:ext cx="4572000" cy="922337"/>
            <a:chOff x="3779912" y="1556793"/>
            <a:chExt cx="4572000" cy="923330"/>
          </a:xfrm>
        </p:grpSpPr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798962" y="1567916"/>
              <a:ext cx="4395787" cy="912206"/>
            </a:xfrm>
            <a:custGeom>
              <a:avLst/>
              <a:gdLst>
                <a:gd name="T0" fmla="*/ 2147483647 w 276"/>
                <a:gd name="T1" fmla="*/ 2147483647 h 163"/>
                <a:gd name="T2" fmla="*/ 2147483647 w 276"/>
                <a:gd name="T3" fmla="*/ 2147483647 h 163"/>
                <a:gd name="T4" fmla="*/ 917074594 w 276"/>
                <a:gd name="T5" fmla="*/ 2147483647 h 163"/>
                <a:gd name="T6" fmla="*/ 0 w 276"/>
                <a:gd name="T7" fmla="*/ 2147483647 h 163"/>
                <a:gd name="T8" fmla="*/ 0 w 276"/>
                <a:gd name="T9" fmla="*/ 570577503 h 163"/>
                <a:gd name="T10" fmla="*/ 917074594 w 276"/>
                <a:gd name="T11" fmla="*/ 0 h 163"/>
                <a:gd name="T12" fmla="*/ 2147483647 w 276"/>
                <a:gd name="T13" fmla="*/ 0 h 163"/>
                <a:gd name="T14" fmla="*/ 2147483647 w 276"/>
                <a:gd name="T15" fmla="*/ 570577503 h 163"/>
                <a:gd name="T16" fmla="*/ 2147483647 w 276"/>
                <a:gd name="T17" fmla="*/ 2147483647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6" h="163">
                  <a:moveTo>
                    <a:pt x="276" y="138"/>
                  </a:moveTo>
                  <a:cubicBezTo>
                    <a:pt x="276" y="152"/>
                    <a:pt x="264" y="163"/>
                    <a:pt x="251" y="163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11" y="163"/>
                    <a:pt x="0" y="152"/>
                    <a:pt x="0" y="1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64" y="0"/>
                    <a:pt x="276" y="12"/>
                    <a:pt x="276" y="26"/>
                  </a:cubicBezTo>
                  <a:lnTo>
                    <a:pt x="276" y="13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779912" y="1556793"/>
              <a:ext cx="4572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90488"/>
              <a:r>
                <a:rPr lang="en-US" dirty="0"/>
                <a:t>The South American nation of Venezuela has a had one of the world’s fastest-growing nominal GDPs. 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020723" y="2712642"/>
            <a:ext cx="4257675" cy="614362"/>
            <a:chOff x="4355976" y="2658362"/>
            <a:chExt cx="4258025" cy="614464"/>
          </a:xfrm>
        </p:grpSpPr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355976" y="2658362"/>
              <a:ext cx="4258025" cy="614464"/>
            </a:xfrm>
            <a:custGeom>
              <a:avLst/>
              <a:gdLst>
                <a:gd name="T0" fmla="*/ 2147483647 w 276"/>
                <a:gd name="T1" fmla="*/ 2147483647 h 163"/>
                <a:gd name="T2" fmla="*/ 2147483647 w 276"/>
                <a:gd name="T3" fmla="*/ 2147483647 h 163"/>
                <a:gd name="T4" fmla="*/ 917074594 w 276"/>
                <a:gd name="T5" fmla="*/ 2147483647 h 163"/>
                <a:gd name="T6" fmla="*/ 0 w 276"/>
                <a:gd name="T7" fmla="*/ 2147483647 h 163"/>
                <a:gd name="T8" fmla="*/ 0 w 276"/>
                <a:gd name="T9" fmla="*/ 570577503 h 163"/>
                <a:gd name="T10" fmla="*/ 917074594 w 276"/>
                <a:gd name="T11" fmla="*/ 0 h 163"/>
                <a:gd name="T12" fmla="*/ 2147483647 w 276"/>
                <a:gd name="T13" fmla="*/ 0 h 163"/>
                <a:gd name="T14" fmla="*/ 2147483647 w 276"/>
                <a:gd name="T15" fmla="*/ 570577503 h 163"/>
                <a:gd name="T16" fmla="*/ 2147483647 w 276"/>
                <a:gd name="T17" fmla="*/ 2147483647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6" h="163">
                  <a:moveTo>
                    <a:pt x="276" y="138"/>
                  </a:moveTo>
                  <a:cubicBezTo>
                    <a:pt x="276" y="152"/>
                    <a:pt x="264" y="163"/>
                    <a:pt x="251" y="163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11" y="163"/>
                    <a:pt x="0" y="152"/>
                    <a:pt x="0" y="1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64" y="0"/>
                    <a:pt x="276" y="12"/>
                    <a:pt x="276" y="26"/>
                  </a:cubicBezTo>
                  <a:lnTo>
                    <a:pt x="276" y="13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4355976" y="2780928"/>
              <a:ext cx="4258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4163" indent="-193675"/>
              <a:r>
                <a:rPr lang="en-US"/>
                <a:t>But, Venezuela has had very high inflation.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11</a:t>
            </a:r>
          </a:p>
        </p:txBody>
      </p:sp>
    </p:spTree>
    <p:extLst>
      <p:ext uri="{BB962C8B-B14F-4D97-AF65-F5344CB8AC3E}">
        <p14:creationId xmlns:p14="http://schemas.microsoft.com/office/powerpoint/2010/main" val="39812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642</Words>
  <Application>Microsoft Office PowerPoint</Application>
  <PresentationFormat>Widescreen</PresentationFormat>
  <Paragraphs>138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AAPS Information Technology Department</cp:lastModifiedBy>
  <cp:revision>29</cp:revision>
  <dcterms:created xsi:type="dcterms:W3CDTF">2015-01-29T01:02:02Z</dcterms:created>
  <dcterms:modified xsi:type="dcterms:W3CDTF">2019-02-26T12:31:28Z</dcterms:modified>
</cp:coreProperties>
</file>