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9" r:id="rId3"/>
    <p:sldId id="268" r:id="rId4"/>
    <p:sldId id="267" r:id="rId5"/>
    <p:sldId id="271" r:id="rId6"/>
    <p:sldId id="266" r:id="rId7"/>
    <p:sldId id="262" r:id="rId8"/>
    <p:sldId id="270" r:id="rId9"/>
    <p:sldId id="273"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59" autoAdjust="0"/>
    <p:restoredTop sz="94660"/>
  </p:normalViewPr>
  <p:slideViewPr>
    <p:cSldViewPr snapToGrid="0">
      <p:cViewPr varScale="1">
        <p:scale>
          <a:sx n="94" d="100"/>
          <a:sy n="94" d="100"/>
        </p:scale>
        <p:origin x="56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56AE4F-E05A-4880-B62A-C2AA411592DC}"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04060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126156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238655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72856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56AE4F-E05A-4880-B62A-C2AA411592DC}"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15172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56AE4F-E05A-4880-B62A-C2AA411592DC}" type="datetimeFigureOut">
              <a:rPr lang="en-US" smtClean="0"/>
              <a:t>3/31/19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66587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56AE4F-E05A-4880-B62A-C2AA411592DC}" type="datetimeFigureOut">
              <a:rPr lang="en-US" smtClean="0"/>
              <a:t>3/31/19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164518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56AE4F-E05A-4880-B62A-C2AA411592DC}" type="datetimeFigureOut">
              <a:rPr lang="en-US" smtClean="0"/>
              <a:t>3/31/19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5915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6AE4F-E05A-4880-B62A-C2AA411592DC}" type="datetimeFigureOut">
              <a:rPr lang="en-US" smtClean="0"/>
              <a:t>3/31/19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264190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6AE4F-E05A-4880-B62A-C2AA411592DC}" type="datetimeFigureOut">
              <a:rPr lang="en-US" smtClean="0"/>
              <a:t>3/31/19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22464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6AE4F-E05A-4880-B62A-C2AA411592DC}" type="datetimeFigureOut">
              <a:rPr lang="en-US" smtClean="0"/>
              <a:t>3/31/19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83934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6AE4F-E05A-4880-B62A-C2AA411592DC}" type="datetimeFigureOut">
              <a:rPr lang="en-US" smtClean="0"/>
              <a:t>3/31/19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102BD-98FF-4B1A-B5A1-A2571AA50CCA}" type="slidenum">
              <a:rPr lang="en-US" smtClean="0"/>
              <a:t>‹#›</a:t>
            </a:fld>
            <a:endParaRPr lang="en-US"/>
          </a:p>
        </p:txBody>
      </p:sp>
    </p:spTree>
    <p:extLst>
      <p:ext uri="{BB962C8B-B14F-4D97-AF65-F5344CB8AC3E}">
        <p14:creationId xmlns:p14="http://schemas.microsoft.com/office/powerpoint/2010/main" val="3818965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284480"/>
            <a:ext cx="11572240" cy="633984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10160" y="1076960"/>
            <a:ext cx="4124960" cy="468376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rPr>
              <a:t>What You Will Learn in this Module</a:t>
            </a:r>
          </a:p>
        </p:txBody>
      </p:sp>
      <p:sp>
        <p:nvSpPr>
          <p:cNvPr id="8" name="TextBox 7"/>
          <p:cNvSpPr txBox="1"/>
          <p:nvPr/>
        </p:nvSpPr>
        <p:spPr>
          <a:xfrm>
            <a:off x="4439920" y="511045"/>
            <a:ext cx="6967891" cy="2252924"/>
          </a:xfrm>
          <a:prstGeom prst="rect">
            <a:avLst/>
          </a:prstGeom>
          <a:noFill/>
        </p:spPr>
        <p:txBody>
          <a:bodyPr wrap="square" rtlCol="0">
            <a:spAutoFit/>
          </a:bodyPr>
          <a:lstStyle/>
          <a:p>
            <a:pPr marL="342900" lvl="0" indent="-342900" fontAlgn="base">
              <a:spcBef>
                <a:spcPct val="20000"/>
              </a:spcBef>
              <a:spcAft>
                <a:spcPct val="0"/>
              </a:spcAft>
              <a:buFont typeface="Arial" pitchFamily="34" charset="0"/>
              <a:buChar char="•"/>
            </a:pPr>
            <a:r>
              <a:rPr lang="en-US" sz="2600" dirty="0">
                <a:solidFill>
                  <a:prstClr val="black"/>
                </a:solidFill>
              </a:rPr>
              <a:t>Identify the functions of money</a:t>
            </a:r>
          </a:p>
          <a:p>
            <a:pPr marL="342900" lvl="0" indent="-342900" fontAlgn="base">
              <a:spcBef>
                <a:spcPct val="20000"/>
              </a:spcBef>
              <a:spcAft>
                <a:spcPct val="0"/>
              </a:spcAft>
              <a:buFont typeface="Arial" pitchFamily="34" charset="0"/>
              <a:buChar char="•"/>
            </a:pPr>
            <a:r>
              <a:rPr lang="en-US" sz="2600" dirty="0">
                <a:solidFill>
                  <a:prstClr val="black"/>
                </a:solidFill>
              </a:rPr>
              <a:t>Explain the various roles money plays and the many forms it takes in the economy</a:t>
            </a:r>
          </a:p>
          <a:p>
            <a:pPr marL="342900" lvl="0" indent="-342900" fontAlgn="base">
              <a:spcBef>
                <a:spcPct val="20000"/>
              </a:spcBef>
              <a:spcAft>
                <a:spcPct val="0"/>
              </a:spcAft>
              <a:buFont typeface="Arial" pitchFamily="34" charset="0"/>
              <a:buChar char="•"/>
            </a:pPr>
            <a:r>
              <a:rPr lang="en-US" sz="2600" dirty="0">
                <a:solidFill>
                  <a:prstClr val="black"/>
                </a:solidFill>
              </a:rPr>
              <a:t>Describe how the amount of money in the economy is measured</a:t>
            </a:r>
          </a:p>
        </p:txBody>
      </p:sp>
      <p:sp>
        <p:nvSpPr>
          <p:cNvPr id="11" name="TextBox 10"/>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5 | Module 23</a:t>
            </a:r>
          </a:p>
        </p:txBody>
      </p:sp>
      <p:pic>
        <p:nvPicPr>
          <p:cNvPr id="12" name="Picture 1" descr="Krug_AP_2e_Econ_MO2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7362" y="2899920"/>
            <a:ext cx="6485979" cy="323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217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558800"/>
            <a:ext cx="11572240" cy="606552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0" y="186195"/>
            <a:ext cx="4124960" cy="79248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rPr>
              <a:t>Summary</a:t>
            </a:r>
          </a:p>
        </p:txBody>
      </p:sp>
      <p:sp>
        <p:nvSpPr>
          <p:cNvPr id="7" name="TextBox 6"/>
          <p:cNvSpPr txBox="1"/>
          <p:nvPr/>
        </p:nvSpPr>
        <p:spPr>
          <a:xfrm>
            <a:off x="782320" y="1672869"/>
            <a:ext cx="10891520" cy="7121950"/>
          </a:xfrm>
          <a:prstGeom prst="rect">
            <a:avLst/>
          </a:prstGeom>
          <a:noFill/>
        </p:spPr>
        <p:txBody>
          <a:bodyPr wrap="square" rtlCol="0">
            <a:spAutoFit/>
          </a:bodyPr>
          <a:lstStyle/>
          <a:p>
            <a:pPr marL="490538" lvl="0" indent="-407988">
              <a:spcBef>
                <a:spcPct val="20000"/>
              </a:spcBef>
              <a:buClr>
                <a:srgbClr val="FFCC00"/>
              </a:buClr>
              <a:buSzPct val="100000"/>
              <a:buFont typeface="Arial" charset="0"/>
              <a:buAutoNum type="arabicPeriod" startAt="5"/>
              <a:defRPr/>
            </a:pPr>
            <a:r>
              <a:rPr lang="en-US" sz="2600" dirty="0">
                <a:solidFill>
                  <a:prstClr val="black"/>
                </a:solidFill>
              </a:rPr>
              <a:t>M1 is the narrowest </a:t>
            </a:r>
            <a:r>
              <a:rPr lang="en-US" sz="2600" b="1" dirty="0">
                <a:solidFill>
                  <a:prstClr val="black"/>
                </a:solidFill>
              </a:rPr>
              <a:t>monetary aggregate, </a:t>
            </a:r>
            <a:r>
              <a:rPr lang="en-US" sz="2600" dirty="0">
                <a:solidFill>
                  <a:prstClr val="black"/>
                </a:solidFill>
              </a:rPr>
              <a:t>containing only currency in circulation, traveler’s checks, and checkable bank deposits. </a:t>
            </a:r>
          </a:p>
          <a:p>
            <a:pPr marL="490538" lvl="0" indent="-407988">
              <a:spcBef>
                <a:spcPct val="20000"/>
              </a:spcBef>
              <a:buClr>
                <a:srgbClr val="FFCC00"/>
              </a:buClr>
              <a:buSzPct val="100000"/>
              <a:buFont typeface="Arial" charset="0"/>
              <a:buAutoNum type="arabicPeriod" startAt="5"/>
              <a:defRPr/>
            </a:pPr>
            <a:r>
              <a:rPr lang="en-US" sz="2600" dirty="0">
                <a:solidFill>
                  <a:prstClr val="black"/>
                </a:solidFill>
              </a:rPr>
              <a:t>M2 includes a wider range of assets called </a:t>
            </a:r>
            <a:r>
              <a:rPr lang="en-US" sz="2600" b="1" dirty="0">
                <a:solidFill>
                  <a:prstClr val="black"/>
                </a:solidFill>
              </a:rPr>
              <a:t>near-moneys, </a:t>
            </a:r>
            <a:r>
              <a:rPr lang="en-US" sz="2600" dirty="0">
                <a:solidFill>
                  <a:prstClr val="black"/>
                </a:solidFill>
              </a:rPr>
              <a:t>mainly other forms of bank deposits, that can easily be converted into checkable bank deposits.</a:t>
            </a:r>
          </a:p>
          <a:p>
            <a:pPr marL="342900" lvl="0" indent="-342900">
              <a:spcBef>
                <a:spcPct val="20000"/>
              </a:spcBef>
              <a:buFont typeface="Arial" pitchFamily="34" charset="0"/>
              <a:buChar char="•"/>
              <a:defRPr/>
            </a:pPr>
            <a:endParaRPr lang="en-US" sz="2800" dirty="0">
              <a:solidFill>
                <a:prstClr val="black"/>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TextBox 7"/>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5 | Module 23</a:t>
            </a:r>
          </a:p>
        </p:txBody>
      </p:sp>
    </p:spTree>
    <p:extLst>
      <p:ext uri="{BB962C8B-B14F-4D97-AF65-F5344CB8AC3E}">
        <p14:creationId xmlns:p14="http://schemas.microsoft.com/office/powerpoint/2010/main" val="62834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The Meaning of Money</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2007194" y="1491139"/>
            <a:ext cx="8141641" cy="4093428"/>
          </a:xfrm>
          <a:prstGeom prst="rect">
            <a:avLst/>
          </a:prstGeom>
          <a:noFill/>
        </p:spPr>
        <p:txBody>
          <a:bodyPr wrap="square" rtlCol="0">
            <a:spAutoFit/>
          </a:bodyPr>
          <a:lstStyle/>
          <a:p>
            <a:pPr marL="314325" lvl="0" indent="-233363">
              <a:spcBef>
                <a:spcPct val="20000"/>
              </a:spcBef>
              <a:buFont typeface="Arial" pitchFamily="34" charset="0"/>
              <a:buChar char="•"/>
              <a:defRPr/>
            </a:pPr>
            <a:r>
              <a:rPr lang="en-US" sz="2600" b="1" dirty="0">
                <a:solidFill>
                  <a:prstClr val="black"/>
                </a:solidFill>
              </a:rPr>
              <a:t>Money </a:t>
            </a:r>
            <a:r>
              <a:rPr lang="en-US" sz="2600" dirty="0">
                <a:solidFill>
                  <a:prstClr val="black"/>
                </a:solidFill>
              </a:rPr>
              <a:t>is any financial asset that can easily be used to purchase goods and services.</a:t>
            </a:r>
          </a:p>
          <a:p>
            <a:pPr marL="314325" lvl="0" indent="-233363">
              <a:spcBef>
                <a:spcPct val="20000"/>
              </a:spcBef>
              <a:buFont typeface="Arial" pitchFamily="34" charset="0"/>
              <a:buChar char="•"/>
              <a:defRPr/>
            </a:pPr>
            <a:endParaRPr lang="en-US" sz="2600" dirty="0">
              <a:solidFill>
                <a:prstClr val="black"/>
              </a:solidFill>
            </a:endParaRPr>
          </a:p>
          <a:p>
            <a:pPr marL="314325" lvl="0" indent="-233363">
              <a:spcBef>
                <a:spcPct val="20000"/>
              </a:spcBef>
              <a:buFont typeface="Arial" pitchFamily="34" charset="0"/>
              <a:buChar char="•"/>
              <a:defRPr/>
            </a:pPr>
            <a:r>
              <a:rPr lang="en-US" sz="2600" b="1" dirty="0">
                <a:solidFill>
                  <a:prstClr val="black"/>
                </a:solidFill>
              </a:rPr>
              <a:t>Currency in circulation </a:t>
            </a:r>
            <a:r>
              <a:rPr lang="en-US" sz="2600" dirty="0">
                <a:solidFill>
                  <a:prstClr val="black"/>
                </a:solidFill>
              </a:rPr>
              <a:t>is cash held by the public.</a:t>
            </a:r>
          </a:p>
          <a:p>
            <a:pPr marL="314325" lvl="0" indent="-233363">
              <a:spcBef>
                <a:spcPct val="20000"/>
              </a:spcBef>
              <a:buFont typeface="Arial" pitchFamily="34" charset="0"/>
              <a:buChar char="•"/>
              <a:defRPr/>
            </a:pPr>
            <a:r>
              <a:rPr lang="en-US" sz="2600" b="1" dirty="0">
                <a:solidFill>
                  <a:prstClr val="black"/>
                </a:solidFill>
              </a:rPr>
              <a:t>Checkable bank deposits </a:t>
            </a:r>
            <a:r>
              <a:rPr lang="en-US" sz="2600" dirty="0">
                <a:solidFill>
                  <a:prstClr val="black"/>
                </a:solidFill>
              </a:rPr>
              <a:t>are bank accounts on which people can write checks.</a:t>
            </a:r>
          </a:p>
          <a:p>
            <a:pPr marL="314325" lvl="0" indent="-233363">
              <a:spcBef>
                <a:spcPct val="20000"/>
              </a:spcBef>
              <a:buFont typeface="Arial" pitchFamily="34" charset="0"/>
              <a:buChar char="•"/>
              <a:defRPr/>
            </a:pPr>
            <a:endParaRPr lang="en-US" sz="2600" dirty="0">
              <a:solidFill>
                <a:prstClr val="black"/>
              </a:solidFill>
            </a:endParaRPr>
          </a:p>
          <a:p>
            <a:pPr marL="314325" lvl="0" indent="-233363">
              <a:spcBef>
                <a:spcPct val="20000"/>
              </a:spcBef>
              <a:buFont typeface="Arial" pitchFamily="34" charset="0"/>
              <a:buChar char="•"/>
              <a:defRPr/>
            </a:pPr>
            <a:r>
              <a:rPr lang="en-US" sz="2600" dirty="0">
                <a:solidFill>
                  <a:prstClr val="black"/>
                </a:solidFill>
              </a:rPr>
              <a:t>The </a:t>
            </a:r>
            <a:r>
              <a:rPr lang="en-US" sz="2600" b="1" dirty="0">
                <a:solidFill>
                  <a:prstClr val="black"/>
                </a:solidFill>
              </a:rPr>
              <a:t>money supply </a:t>
            </a:r>
            <a:r>
              <a:rPr lang="en-US" sz="2600" dirty="0">
                <a:solidFill>
                  <a:prstClr val="black"/>
                </a:solidFill>
              </a:rPr>
              <a:t>is the total value of financial assets in the economy that are considered money.</a:t>
            </a:r>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5 | Module 23</a:t>
            </a:r>
          </a:p>
        </p:txBody>
      </p:sp>
    </p:spTree>
    <p:extLst>
      <p:ext uri="{BB962C8B-B14F-4D97-AF65-F5344CB8AC3E}">
        <p14:creationId xmlns:p14="http://schemas.microsoft.com/office/powerpoint/2010/main" val="416032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Roles of Money</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59971" y="1249976"/>
            <a:ext cx="5592011" cy="4813625"/>
          </a:xfrm>
          <a:prstGeom prst="rect">
            <a:avLst/>
          </a:prstGeom>
          <a:noFill/>
        </p:spPr>
        <p:txBody>
          <a:bodyPr wrap="square" rtlCol="0">
            <a:spAutoFit/>
          </a:bodyPr>
          <a:lstStyle/>
          <a:p>
            <a:pPr marL="314325" lvl="0" indent="-233363">
              <a:spcBef>
                <a:spcPct val="20000"/>
              </a:spcBef>
              <a:buFont typeface="Arial" pitchFamily="34" charset="0"/>
              <a:buChar char="•"/>
              <a:defRPr/>
            </a:pPr>
            <a:r>
              <a:rPr lang="en-US" sz="2600" dirty="0">
                <a:solidFill>
                  <a:prstClr val="black"/>
                </a:solidFill>
              </a:rPr>
              <a:t>A </a:t>
            </a:r>
            <a:r>
              <a:rPr lang="en-US" sz="2600" b="1" dirty="0">
                <a:solidFill>
                  <a:prstClr val="black"/>
                </a:solidFill>
              </a:rPr>
              <a:t>medium of exchange</a:t>
            </a:r>
            <a:r>
              <a:rPr lang="en-US" sz="2600" dirty="0">
                <a:solidFill>
                  <a:prstClr val="black"/>
                </a:solidFill>
              </a:rPr>
              <a:t> is an asset that individuals acquire for the purpose of trading rather than for their own consumption.</a:t>
            </a:r>
          </a:p>
          <a:p>
            <a:pPr marL="314325" lvl="0" indent="-233363">
              <a:spcBef>
                <a:spcPct val="20000"/>
              </a:spcBef>
              <a:buFont typeface="Arial" pitchFamily="34" charset="0"/>
              <a:buChar char="•"/>
              <a:defRPr/>
            </a:pPr>
            <a:endParaRPr lang="en-US" sz="2600" dirty="0">
              <a:solidFill>
                <a:prstClr val="black"/>
              </a:solidFill>
            </a:endParaRPr>
          </a:p>
          <a:p>
            <a:pPr marL="314325" lvl="0" indent="-233363">
              <a:spcBef>
                <a:spcPct val="20000"/>
              </a:spcBef>
              <a:buFont typeface="Arial" pitchFamily="34" charset="0"/>
              <a:buChar char="•"/>
              <a:defRPr/>
            </a:pPr>
            <a:r>
              <a:rPr lang="en-US" sz="2600" dirty="0">
                <a:solidFill>
                  <a:prstClr val="black"/>
                </a:solidFill>
              </a:rPr>
              <a:t>A </a:t>
            </a:r>
            <a:r>
              <a:rPr lang="en-US" sz="2600" b="1" dirty="0">
                <a:solidFill>
                  <a:prstClr val="black"/>
                </a:solidFill>
              </a:rPr>
              <a:t>store of value</a:t>
            </a:r>
            <a:r>
              <a:rPr lang="en-US" sz="2600" dirty="0">
                <a:solidFill>
                  <a:prstClr val="black"/>
                </a:solidFill>
              </a:rPr>
              <a:t> is a means of holding purchasing power over time.</a:t>
            </a:r>
          </a:p>
          <a:p>
            <a:pPr marL="314325" lvl="0" indent="-233363">
              <a:spcBef>
                <a:spcPct val="20000"/>
              </a:spcBef>
              <a:buFont typeface="Arial" pitchFamily="34" charset="0"/>
              <a:buChar char="•"/>
              <a:defRPr/>
            </a:pPr>
            <a:endParaRPr lang="en-US" sz="2600" dirty="0">
              <a:solidFill>
                <a:prstClr val="black"/>
              </a:solidFill>
            </a:endParaRPr>
          </a:p>
          <a:p>
            <a:pPr marL="314325" lvl="0" indent="-233363">
              <a:spcBef>
                <a:spcPct val="20000"/>
              </a:spcBef>
              <a:buFont typeface="Arial" pitchFamily="34" charset="0"/>
              <a:buChar char="•"/>
              <a:defRPr/>
            </a:pPr>
            <a:r>
              <a:rPr lang="en-US" sz="2600" dirty="0">
                <a:solidFill>
                  <a:prstClr val="black"/>
                </a:solidFill>
              </a:rPr>
              <a:t>A </a:t>
            </a:r>
            <a:r>
              <a:rPr lang="en-US" sz="2600" b="1" dirty="0">
                <a:solidFill>
                  <a:prstClr val="black"/>
                </a:solidFill>
              </a:rPr>
              <a:t>unit of account</a:t>
            </a:r>
            <a:r>
              <a:rPr lang="en-US" sz="2600" dirty="0">
                <a:solidFill>
                  <a:prstClr val="black"/>
                </a:solidFill>
              </a:rPr>
              <a:t> is a measure used to set prices and make economic calculations.</a:t>
            </a:r>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5 | Module 23</a:t>
            </a:r>
          </a:p>
        </p:txBody>
      </p:sp>
      <p:pic>
        <p:nvPicPr>
          <p:cNvPr id="13" name="Picture 2" descr="Krug_AP_2e_Econ_23UN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96993" y="1404633"/>
            <a:ext cx="5167153" cy="435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32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Types of Money</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728403" y="1387603"/>
            <a:ext cx="5843220" cy="4653582"/>
          </a:xfrm>
          <a:prstGeom prst="rect">
            <a:avLst/>
          </a:prstGeom>
          <a:noFill/>
        </p:spPr>
        <p:txBody>
          <a:bodyPr wrap="square" rtlCol="0">
            <a:spAutoFit/>
          </a:bodyPr>
          <a:lstStyle/>
          <a:p>
            <a:pPr marL="314325" lvl="0" indent="-233363">
              <a:spcBef>
                <a:spcPct val="20000"/>
              </a:spcBef>
              <a:buFont typeface="Arial" pitchFamily="34" charset="0"/>
              <a:buChar char="•"/>
              <a:defRPr/>
            </a:pPr>
            <a:r>
              <a:rPr lang="en-US" sz="2600" b="1" dirty="0">
                <a:solidFill>
                  <a:prstClr val="black"/>
                </a:solidFill>
              </a:rPr>
              <a:t>Commodity money</a:t>
            </a:r>
            <a:r>
              <a:rPr lang="en-US" sz="2600" dirty="0">
                <a:solidFill>
                  <a:prstClr val="black"/>
                </a:solidFill>
              </a:rPr>
              <a:t> is a good used as a medium of exchange that has other uses.</a:t>
            </a:r>
          </a:p>
          <a:p>
            <a:pPr marL="314325" lvl="0" indent="-233363">
              <a:spcBef>
                <a:spcPct val="20000"/>
              </a:spcBef>
              <a:buFont typeface="Arial" pitchFamily="34" charset="0"/>
              <a:buChar char="•"/>
              <a:defRPr/>
            </a:pPr>
            <a:r>
              <a:rPr lang="en-US" sz="2600" b="1" dirty="0">
                <a:solidFill>
                  <a:prstClr val="black"/>
                </a:solidFill>
              </a:rPr>
              <a:t>A commodity-backed money</a:t>
            </a:r>
            <a:r>
              <a:rPr lang="en-US" sz="2600" dirty="0">
                <a:solidFill>
                  <a:prstClr val="black"/>
                </a:solidFill>
              </a:rPr>
              <a:t> is a medium of exchange with no intrinsic value whose ultimate value is guaranteed by a promise that it can be converted into valuable goods.</a:t>
            </a:r>
          </a:p>
          <a:p>
            <a:pPr marL="314325" lvl="0" indent="-233363">
              <a:spcBef>
                <a:spcPct val="20000"/>
              </a:spcBef>
              <a:buFont typeface="Arial" pitchFamily="34" charset="0"/>
              <a:buChar char="•"/>
              <a:defRPr/>
            </a:pPr>
            <a:r>
              <a:rPr lang="en-US" sz="2600" b="1" dirty="0">
                <a:solidFill>
                  <a:prstClr val="black"/>
                </a:solidFill>
              </a:rPr>
              <a:t>Fiat money</a:t>
            </a:r>
            <a:r>
              <a:rPr lang="en-US" sz="2600" dirty="0">
                <a:solidFill>
                  <a:prstClr val="black"/>
                </a:solidFill>
              </a:rPr>
              <a:t> is a medium of exchange whose value derives entirely from its official status as a means of payment.</a:t>
            </a:r>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5 | Module 23</a:t>
            </a:r>
          </a:p>
        </p:txBody>
      </p:sp>
      <p:pic>
        <p:nvPicPr>
          <p:cNvPr id="13" name="Picture 1" descr="Krug_AP_2e_Econ_23UN0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7366" y="1924368"/>
            <a:ext cx="4920668" cy="353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32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 name="Picture 14"/>
          <p:cNvPicPr>
            <a:picLocks noChangeAspect="1"/>
          </p:cNvPicPr>
          <p:nvPr/>
        </p:nvPicPr>
        <p:blipFill>
          <a:blip r:embed="rId2"/>
          <a:stretch>
            <a:fillRect/>
          </a:stretch>
        </p:blipFill>
        <p:spPr>
          <a:xfrm>
            <a:off x="0" y="-1"/>
            <a:ext cx="12192000" cy="6868499"/>
          </a:xfrm>
          <a:prstGeom prst="rect">
            <a:avLst/>
          </a:prstGeom>
        </p:spPr>
      </p:pic>
      <p:sp>
        <p:nvSpPr>
          <p:cNvPr id="7" name="Rounded Rectangle 6"/>
          <p:cNvSpPr/>
          <p:nvPr/>
        </p:nvSpPr>
        <p:spPr>
          <a:xfrm>
            <a:off x="314960" y="518160"/>
            <a:ext cx="11572240" cy="6106160"/>
          </a:xfrm>
          <a:prstGeom prst="roundRect">
            <a:avLst/>
          </a:prstGeom>
          <a:solidFill>
            <a:srgbClr val="00B050"/>
          </a:solidFill>
          <a:ln w="63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14960" y="1178560"/>
            <a:ext cx="11572240" cy="5445760"/>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5" name="Rounded Rectangle 4"/>
          <p:cNvSpPr/>
          <p:nvPr/>
        </p:nvSpPr>
        <p:spPr>
          <a:xfrm>
            <a:off x="1351280" y="365125"/>
            <a:ext cx="1595120" cy="945516"/>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F</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Y</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I</a:t>
            </a:r>
          </a:p>
        </p:txBody>
      </p:sp>
      <p:sp>
        <p:nvSpPr>
          <p:cNvPr id="8" name="TextBox 7"/>
          <p:cNvSpPr txBox="1"/>
          <p:nvPr/>
        </p:nvSpPr>
        <p:spPr>
          <a:xfrm>
            <a:off x="3088640" y="626666"/>
            <a:ext cx="3310202" cy="461665"/>
          </a:xfrm>
          <a:prstGeom prst="rect">
            <a:avLst/>
          </a:prstGeom>
          <a:noFill/>
        </p:spPr>
        <p:txBody>
          <a:bodyPr wrap="none" rtlCol="0">
            <a:spAutoFit/>
          </a:bodyPr>
          <a:lstStyle/>
          <a:p>
            <a:pPr marL="1588" indent="-1588"/>
            <a:r>
              <a:rPr lang="en-US" sz="2400" b="1" dirty="0">
                <a:solidFill>
                  <a:schemeClr val="bg1"/>
                </a:solidFill>
              </a:rPr>
              <a:t>The History of the Dollar</a:t>
            </a:r>
          </a:p>
        </p:txBody>
      </p:sp>
      <p:sp>
        <p:nvSpPr>
          <p:cNvPr id="13" name="TextBox 12"/>
          <p:cNvSpPr txBox="1"/>
          <p:nvPr/>
        </p:nvSpPr>
        <p:spPr>
          <a:xfrm>
            <a:off x="854348" y="1601748"/>
            <a:ext cx="10553463" cy="9331785"/>
          </a:xfrm>
          <a:prstGeom prst="rect">
            <a:avLst/>
          </a:prstGeom>
          <a:noFill/>
        </p:spPr>
        <p:txBody>
          <a:bodyPr wrap="square" rtlCol="0">
            <a:spAutoFit/>
          </a:bodyPr>
          <a:lstStyle/>
          <a:p>
            <a:pPr marL="341313" lvl="0" indent="-219075">
              <a:spcBef>
                <a:spcPct val="20000"/>
              </a:spcBef>
              <a:buClr>
                <a:prstClr val="black"/>
              </a:buClr>
              <a:buFont typeface="Arial" pitchFamily="34" charset="0"/>
              <a:buChar char="•"/>
              <a:defRPr/>
            </a:pPr>
            <a:r>
              <a:rPr lang="en-US" sz="2300" dirty="0">
                <a:solidFill>
                  <a:prstClr val="black"/>
                </a:solidFill>
              </a:rPr>
              <a:t>In the early days of European settlement, the colonies that would become the United States used commodity money, partly consisting of gold and silver coins minted in Europe. Later in American history, commodity-backed paper money came into widespread use.</a:t>
            </a:r>
          </a:p>
          <a:p>
            <a:pPr marL="341313" lvl="0" indent="-219075">
              <a:spcBef>
                <a:spcPct val="20000"/>
              </a:spcBef>
              <a:buClr>
                <a:prstClr val="black"/>
              </a:buClr>
              <a:buFont typeface="Arial" pitchFamily="34" charset="0"/>
              <a:buChar char="•"/>
              <a:defRPr/>
            </a:pPr>
            <a:endParaRPr lang="en-US" sz="2300" dirty="0">
              <a:solidFill>
                <a:prstClr val="black"/>
              </a:solidFill>
            </a:endParaRPr>
          </a:p>
          <a:p>
            <a:pPr marL="341313" lvl="0" indent="-219075">
              <a:spcBef>
                <a:spcPct val="20000"/>
              </a:spcBef>
              <a:buClr>
                <a:prstClr val="black"/>
              </a:buClr>
              <a:buFont typeface="Arial" pitchFamily="34" charset="0"/>
              <a:buChar char="•"/>
              <a:defRPr/>
            </a:pPr>
            <a:r>
              <a:rPr lang="en-US" sz="2300" dirty="0">
                <a:solidFill>
                  <a:prstClr val="black"/>
                </a:solidFill>
              </a:rPr>
              <a:t>In 1933, when President Franklin D. Roosevelt broke the link between dollars and gold, his own federal budget declared ominously, “This will be the end of Western civilization.” It wasn’t. The link between the dollar and gold was restored a few years later, then dropped again—seemingly for good—in August 1971. </a:t>
            </a:r>
          </a:p>
          <a:p>
            <a:pPr marL="341313" lvl="0" indent="-219075">
              <a:spcBef>
                <a:spcPct val="20000"/>
              </a:spcBef>
              <a:buClr>
                <a:prstClr val="black"/>
              </a:buClr>
              <a:buFont typeface="Arial" pitchFamily="34" charset="0"/>
              <a:buChar char="•"/>
              <a:defRPr/>
            </a:pPr>
            <a:endParaRPr lang="en-US" sz="2300" dirty="0">
              <a:solidFill>
                <a:prstClr val="black"/>
              </a:solidFill>
            </a:endParaRPr>
          </a:p>
          <a:p>
            <a:pPr marL="341313" lvl="0" indent="-219075">
              <a:spcBef>
                <a:spcPct val="20000"/>
              </a:spcBef>
              <a:buClr>
                <a:prstClr val="black"/>
              </a:buClr>
              <a:buFont typeface="Arial" pitchFamily="34" charset="0"/>
              <a:buChar char="•"/>
              <a:defRPr/>
            </a:pPr>
            <a:r>
              <a:rPr lang="en-US" sz="2300" dirty="0">
                <a:solidFill>
                  <a:prstClr val="black"/>
                </a:solidFill>
              </a:rPr>
              <a:t>Despite the warnings of doom, the U.S. dollar is still the world’s most widely used currency.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4" name="TextBox 13"/>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5 | Module 23</a:t>
            </a:r>
          </a:p>
        </p:txBody>
      </p:sp>
    </p:spTree>
    <p:extLst>
      <p:ext uri="{BB962C8B-B14F-4D97-AF65-F5344CB8AC3E}">
        <p14:creationId xmlns:p14="http://schemas.microsoft.com/office/powerpoint/2010/main" val="47949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Measuring the Money Supply</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1805043" y="1822133"/>
            <a:ext cx="8417878" cy="2653034"/>
          </a:xfrm>
          <a:prstGeom prst="rect">
            <a:avLst/>
          </a:prstGeom>
          <a:noFill/>
        </p:spPr>
        <p:txBody>
          <a:bodyPr wrap="square" rtlCol="0">
            <a:spAutoFit/>
          </a:bodyPr>
          <a:lstStyle/>
          <a:p>
            <a:pPr marL="314325" lvl="0" indent="-233363">
              <a:spcBef>
                <a:spcPct val="20000"/>
              </a:spcBef>
              <a:buFont typeface="Arial" pitchFamily="34" charset="0"/>
              <a:buChar char="•"/>
              <a:defRPr/>
            </a:pPr>
            <a:r>
              <a:rPr lang="en-US" sz="2600" dirty="0">
                <a:solidFill>
                  <a:prstClr val="black"/>
                </a:solidFill>
              </a:rPr>
              <a:t>A </a:t>
            </a:r>
            <a:r>
              <a:rPr lang="en-US" sz="2600" b="1" dirty="0">
                <a:solidFill>
                  <a:prstClr val="black"/>
                </a:solidFill>
              </a:rPr>
              <a:t>monetary aggregate </a:t>
            </a:r>
            <a:r>
              <a:rPr lang="en-US" sz="2600" dirty="0">
                <a:solidFill>
                  <a:prstClr val="black"/>
                </a:solidFill>
              </a:rPr>
              <a:t>is an overall measure of the money supply.</a:t>
            </a:r>
          </a:p>
          <a:p>
            <a:pPr marL="314325" lvl="0" indent="-233363">
              <a:spcBef>
                <a:spcPct val="20000"/>
              </a:spcBef>
              <a:buFont typeface="Arial" pitchFamily="34" charset="0"/>
              <a:buChar char="•"/>
              <a:defRPr/>
            </a:pPr>
            <a:endParaRPr lang="en-US" sz="2600" dirty="0">
              <a:solidFill>
                <a:prstClr val="black"/>
              </a:solidFill>
            </a:endParaRPr>
          </a:p>
          <a:p>
            <a:pPr marL="314325" lvl="0" indent="-233363">
              <a:spcBef>
                <a:spcPct val="20000"/>
              </a:spcBef>
              <a:buFont typeface="Arial" pitchFamily="34" charset="0"/>
              <a:buChar char="•"/>
              <a:defRPr/>
            </a:pPr>
            <a:r>
              <a:rPr lang="en-US" sz="2600" b="1" dirty="0">
                <a:solidFill>
                  <a:prstClr val="black"/>
                </a:solidFill>
              </a:rPr>
              <a:t>Near-moneys</a:t>
            </a:r>
            <a:r>
              <a:rPr lang="en-US" sz="2600" dirty="0">
                <a:solidFill>
                  <a:prstClr val="black"/>
                </a:solidFill>
              </a:rPr>
              <a:t> are financial assets that can’t be directly used as a medium of exchange but can readily be converted into cash or checkable bank deposits.</a:t>
            </a:r>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5 | Module 23</a:t>
            </a:r>
          </a:p>
        </p:txBody>
      </p:sp>
    </p:spTree>
    <p:extLst>
      <p:ext uri="{BB962C8B-B14F-4D97-AF65-F5344CB8AC3E}">
        <p14:creationId xmlns:p14="http://schemas.microsoft.com/office/powerpoint/2010/main" val="4160328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Measuring the Money Supply</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846482" y="1593374"/>
            <a:ext cx="10553463" cy="3810274"/>
          </a:xfrm>
          <a:prstGeom prst="rect">
            <a:avLst/>
          </a:prstGeom>
          <a:noFill/>
        </p:spPr>
        <p:txBody>
          <a:bodyPr wrap="square" rtlCol="0">
            <a:spAutoFit/>
          </a:bodyPr>
          <a:lstStyle/>
          <a:p>
            <a:pPr marL="80962" lvl="0">
              <a:spcBef>
                <a:spcPct val="20000"/>
              </a:spcBef>
              <a:defRPr/>
            </a:pPr>
            <a:r>
              <a:rPr lang="en-US" sz="2600" dirty="0">
                <a:solidFill>
                  <a:prstClr val="black"/>
                </a:solidFill>
              </a:rPr>
              <a:t>The Federal Reserve calculates the size of two </a:t>
            </a:r>
            <a:r>
              <a:rPr lang="en-US" sz="2600" b="1" dirty="0">
                <a:solidFill>
                  <a:prstClr val="black"/>
                </a:solidFill>
              </a:rPr>
              <a:t>monetary aggregates</a:t>
            </a:r>
            <a:r>
              <a:rPr lang="en-US" sz="2600" dirty="0">
                <a:solidFill>
                  <a:prstClr val="black"/>
                </a:solidFill>
              </a:rPr>
              <a:t>, overall measures of the money supply.</a:t>
            </a:r>
          </a:p>
          <a:p>
            <a:pPr marL="80962" lvl="0">
              <a:spcBef>
                <a:spcPct val="20000"/>
              </a:spcBef>
              <a:defRPr/>
            </a:pPr>
            <a:endParaRPr lang="en-US" sz="2600" dirty="0">
              <a:solidFill>
                <a:prstClr val="black"/>
              </a:solidFill>
            </a:endParaRPr>
          </a:p>
          <a:p>
            <a:pPr marL="804863" lvl="1" indent="-300038">
              <a:spcBef>
                <a:spcPct val="20000"/>
              </a:spcBef>
              <a:buFont typeface="Arial" pitchFamily="34" charset="0"/>
              <a:buChar char="–"/>
              <a:defRPr/>
            </a:pPr>
            <a:r>
              <a:rPr lang="en-US" sz="2400" dirty="0">
                <a:solidFill>
                  <a:prstClr val="black"/>
                </a:solidFill>
              </a:rPr>
              <a:t>M1: contains only money in circulation, traveler’s checks, and checkable bank deposits (valued at $1,676.4 billion)</a:t>
            </a:r>
          </a:p>
          <a:p>
            <a:pPr marL="804863" lvl="1" indent="-300038">
              <a:spcBef>
                <a:spcPct val="20000"/>
              </a:spcBef>
              <a:buFont typeface="Arial" pitchFamily="34" charset="0"/>
              <a:buChar char="–"/>
              <a:defRPr/>
            </a:pPr>
            <a:endParaRPr lang="en-US" sz="2400" dirty="0">
              <a:solidFill>
                <a:prstClr val="black"/>
              </a:solidFill>
            </a:endParaRPr>
          </a:p>
          <a:p>
            <a:pPr marL="804863" lvl="1" indent="-300038">
              <a:spcBef>
                <a:spcPct val="20000"/>
              </a:spcBef>
              <a:buFont typeface="Arial" pitchFamily="34" charset="0"/>
              <a:buChar char="–"/>
              <a:defRPr/>
            </a:pPr>
            <a:r>
              <a:rPr lang="en-US" sz="2400" dirty="0">
                <a:solidFill>
                  <a:prstClr val="black"/>
                </a:solidFill>
              </a:rPr>
              <a:t>M2: contains M1 and near moneys, financial assets that aren’t directly usable as a medium of exchange but can be easily exchanged (valued at $8,462.9 billion)</a:t>
            </a:r>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5 | Module 23</a:t>
            </a:r>
          </a:p>
        </p:txBody>
      </p:sp>
    </p:spTree>
    <p:extLst>
      <p:ext uri="{BB962C8B-B14F-4D97-AF65-F5344CB8AC3E}">
        <p14:creationId xmlns:p14="http://schemas.microsoft.com/office/powerpoint/2010/main" val="416032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 name="Picture 14"/>
          <p:cNvPicPr>
            <a:picLocks noChangeAspect="1"/>
          </p:cNvPicPr>
          <p:nvPr/>
        </p:nvPicPr>
        <p:blipFill>
          <a:blip r:embed="rId2"/>
          <a:stretch>
            <a:fillRect/>
          </a:stretch>
        </p:blipFill>
        <p:spPr>
          <a:xfrm>
            <a:off x="0" y="-1"/>
            <a:ext cx="12192000" cy="6868499"/>
          </a:xfrm>
          <a:prstGeom prst="rect">
            <a:avLst/>
          </a:prstGeom>
        </p:spPr>
      </p:pic>
      <p:sp>
        <p:nvSpPr>
          <p:cNvPr id="7" name="Rounded Rectangle 6"/>
          <p:cNvSpPr/>
          <p:nvPr/>
        </p:nvSpPr>
        <p:spPr>
          <a:xfrm>
            <a:off x="314960" y="518160"/>
            <a:ext cx="11572240" cy="6106160"/>
          </a:xfrm>
          <a:prstGeom prst="roundRect">
            <a:avLst/>
          </a:prstGeom>
          <a:solidFill>
            <a:srgbClr val="00B050"/>
          </a:solidFill>
          <a:ln w="63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14960" y="1178560"/>
            <a:ext cx="11572240" cy="5445760"/>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5" name="Rounded Rectangle 4"/>
          <p:cNvSpPr/>
          <p:nvPr/>
        </p:nvSpPr>
        <p:spPr>
          <a:xfrm>
            <a:off x="1351280" y="365125"/>
            <a:ext cx="1595120" cy="945516"/>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F</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Y</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I</a:t>
            </a:r>
          </a:p>
        </p:txBody>
      </p:sp>
      <p:sp>
        <p:nvSpPr>
          <p:cNvPr id="8" name="TextBox 7"/>
          <p:cNvSpPr txBox="1"/>
          <p:nvPr/>
        </p:nvSpPr>
        <p:spPr>
          <a:xfrm>
            <a:off x="3088640" y="626666"/>
            <a:ext cx="3978012" cy="461665"/>
          </a:xfrm>
          <a:prstGeom prst="rect">
            <a:avLst/>
          </a:prstGeom>
          <a:noFill/>
        </p:spPr>
        <p:txBody>
          <a:bodyPr wrap="none" rtlCol="0">
            <a:spAutoFit/>
          </a:bodyPr>
          <a:lstStyle/>
          <a:p>
            <a:pPr marL="1588" indent="-1588">
              <a:spcBef>
                <a:spcPct val="20000"/>
              </a:spcBef>
            </a:pPr>
            <a:r>
              <a:rPr lang="en-US" sz="2400" b="1" dirty="0">
                <a:solidFill>
                  <a:schemeClr val="bg1"/>
                </a:solidFill>
              </a:rPr>
              <a:t>What’s with All the Currency?</a:t>
            </a:r>
          </a:p>
        </p:txBody>
      </p:sp>
      <p:sp>
        <p:nvSpPr>
          <p:cNvPr id="13" name="TextBox 12"/>
          <p:cNvSpPr txBox="1"/>
          <p:nvPr/>
        </p:nvSpPr>
        <p:spPr>
          <a:xfrm>
            <a:off x="854348" y="1601748"/>
            <a:ext cx="6661819" cy="4835170"/>
          </a:xfrm>
          <a:prstGeom prst="rect">
            <a:avLst/>
          </a:prstGeom>
          <a:noFill/>
        </p:spPr>
        <p:txBody>
          <a:bodyPr wrap="square" rtlCol="0">
            <a:spAutoFit/>
          </a:bodyPr>
          <a:lstStyle/>
          <a:p>
            <a:pPr marL="341313" lvl="0" indent="-219075">
              <a:spcBef>
                <a:spcPct val="20000"/>
              </a:spcBef>
              <a:buClr>
                <a:prstClr val="black"/>
              </a:buClr>
              <a:buFont typeface="Arial" pitchFamily="34" charset="0"/>
              <a:buChar char="•"/>
              <a:defRPr/>
            </a:pPr>
            <a:r>
              <a:rPr lang="en-US" sz="2300" dirty="0">
                <a:solidFill>
                  <a:prstClr val="black"/>
                </a:solidFill>
              </a:rPr>
              <a:t>There is $1,159 billion of currency in circulation. So where is all that cash? Part of the answer is that it isn’t in individuals’ wallets: it’s in cash registers.</a:t>
            </a:r>
          </a:p>
          <a:p>
            <a:pPr marL="341313" lvl="0" indent="-219075">
              <a:spcBef>
                <a:spcPct val="20000"/>
              </a:spcBef>
              <a:buClr>
                <a:prstClr val="black"/>
              </a:buClr>
              <a:buFont typeface="Arial" pitchFamily="34" charset="0"/>
              <a:buChar char="•"/>
              <a:defRPr/>
            </a:pPr>
            <a:r>
              <a:rPr lang="en-US" sz="2300" dirty="0">
                <a:solidFill>
                  <a:prstClr val="black"/>
                </a:solidFill>
              </a:rPr>
              <a:t>Economists also believe that cash plays an important role in transactions that people want to keep hidden. Small businesses and the self-employed sometimes prefer to be paid in cash so they can avoid paying taxes by hiding income from the Internal Revenue Service. </a:t>
            </a:r>
          </a:p>
          <a:p>
            <a:pPr marL="341313" lvl="0" indent="-219075">
              <a:spcBef>
                <a:spcPct val="20000"/>
              </a:spcBef>
              <a:buClr>
                <a:prstClr val="black"/>
              </a:buClr>
              <a:buFont typeface="Arial" pitchFamily="34" charset="0"/>
              <a:buChar char="•"/>
              <a:defRPr/>
            </a:pPr>
            <a:r>
              <a:rPr lang="en-US" sz="2300" dirty="0">
                <a:solidFill>
                  <a:prstClr val="black"/>
                </a:solidFill>
              </a:rPr>
              <a:t>The most important reason for those huge currency holdings, however, is foreign use of dollars. The Federal Reserve estimates that 60% of U.S. currency is actually held outside the United States.</a:t>
            </a:r>
          </a:p>
        </p:txBody>
      </p:sp>
      <p:sp>
        <p:nvSpPr>
          <p:cNvPr id="14" name="TextBox 13"/>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5 | Module 23</a:t>
            </a:r>
          </a:p>
        </p:txBody>
      </p:sp>
      <p:pic>
        <p:nvPicPr>
          <p:cNvPr id="16" name="Picture 1" descr="Krug_AP_2e_Econ_23UN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55555" y="1601747"/>
            <a:ext cx="3449808" cy="438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496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558800"/>
            <a:ext cx="11572240" cy="606552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0" y="186195"/>
            <a:ext cx="4124960" cy="79248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rPr>
              <a:t>Summary</a:t>
            </a:r>
          </a:p>
        </p:txBody>
      </p:sp>
      <p:sp>
        <p:nvSpPr>
          <p:cNvPr id="7" name="TextBox 6"/>
          <p:cNvSpPr txBox="1"/>
          <p:nvPr/>
        </p:nvSpPr>
        <p:spPr>
          <a:xfrm>
            <a:off x="894080" y="1283301"/>
            <a:ext cx="10891520" cy="9645717"/>
          </a:xfrm>
          <a:prstGeom prst="rect">
            <a:avLst/>
          </a:prstGeom>
          <a:noFill/>
        </p:spPr>
        <p:txBody>
          <a:bodyPr wrap="square" rtlCol="0">
            <a:spAutoFit/>
          </a:bodyPr>
          <a:lstStyle/>
          <a:p>
            <a:pPr marL="490538" lvl="0" indent="-407988">
              <a:spcBef>
                <a:spcPct val="20000"/>
              </a:spcBef>
              <a:buClr>
                <a:srgbClr val="FFCC00"/>
              </a:buClr>
              <a:buSzPct val="100000"/>
              <a:buFont typeface="Wingdings" pitchFamily="2" charset="2"/>
              <a:buAutoNum type="arabicPeriod"/>
              <a:defRPr/>
            </a:pPr>
            <a:r>
              <a:rPr lang="en-US" sz="2600" b="1" dirty="0">
                <a:solidFill>
                  <a:prstClr val="black"/>
                </a:solidFill>
              </a:rPr>
              <a:t>Money </a:t>
            </a:r>
            <a:r>
              <a:rPr lang="en-US" sz="2600" dirty="0">
                <a:solidFill>
                  <a:prstClr val="black"/>
                </a:solidFill>
              </a:rPr>
              <a:t>is any asset that can easily be used to purchase goods and services. </a:t>
            </a:r>
          </a:p>
          <a:p>
            <a:pPr marL="490538" lvl="0" indent="-407988">
              <a:spcBef>
                <a:spcPct val="20000"/>
              </a:spcBef>
              <a:buClr>
                <a:srgbClr val="FFCC00"/>
              </a:buClr>
              <a:buSzPct val="100000"/>
              <a:buFont typeface="Wingdings" pitchFamily="2" charset="2"/>
              <a:buAutoNum type="arabicPeriod"/>
              <a:defRPr/>
            </a:pPr>
            <a:r>
              <a:rPr lang="en-US" sz="2600" b="1" dirty="0">
                <a:solidFill>
                  <a:prstClr val="black"/>
                </a:solidFill>
              </a:rPr>
              <a:t>Currency in circulation </a:t>
            </a:r>
            <a:r>
              <a:rPr lang="en-US" sz="2600" dirty="0">
                <a:solidFill>
                  <a:prstClr val="black"/>
                </a:solidFill>
              </a:rPr>
              <a:t>and </a:t>
            </a:r>
            <a:r>
              <a:rPr lang="en-US" sz="2600" b="1" dirty="0">
                <a:solidFill>
                  <a:prstClr val="black"/>
                </a:solidFill>
              </a:rPr>
              <a:t>checkable bank deposits </a:t>
            </a:r>
            <a:r>
              <a:rPr lang="en-US" sz="2600" dirty="0">
                <a:solidFill>
                  <a:prstClr val="black"/>
                </a:solidFill>
              </a:rPr>
              <a:t>are both considered part of the </a:t>
            </a:r>
            <a:r>
              <a:rPr lang="en-US" sz="2600" b="1" dirty="0">
                <a:solidFill>
                  <a:prstClr val="black"/>
                </a:solidFill>
              </a:rPr>
              <a:t>money supply. </a:t>
            </a:r>
          </a:p>
          <a:p>
            <a:pPr marL="490538" lvl="0" indent="-407988">
              <a:spcBef>
                <a:spcPct val="20000"/>
              </a:spcBef>
              <a:buClr>
                <a:srgbClr val="FFCC00"/>
              </a:buClr>
              <a:buSzPct val="100000"/>
              <a:buFont typeface="Wingdings" pitchFamily="2" charset="2"/>
              <a:buAutoNum type="arabicPeriod"/>
              <a:defRPr/>
            </a:pPr>
            <a:r>
              <a:rPr lang="en-US" sz="2600" dirty="0">
                <a:solidFill>
                  <a:prstClr val="black"/>
                </a:solidFill>
              </a:rPr>
              <a:t>Money plays three roles: it is a </a:t>
            </a:r>
            <a:r>
              <a:rPr lang="en-US" sz="2600" b="1" dirty="0">
                <a:solidFill>
                  <a:prstClr val="black"/>
                </a:solidFill>
              </a:rPr>
              <a:t>medium of exchange </a:t>
            </a:r>
            <a:r>
              <a:rPr lang="en-US" sz="2600" dirty="0">
                <a:solidFill>
                  <a:prstClr val="black"/>
                </a:solidFill>
              </a:rPr>
              <a:t>used for transactions, a </a:t>
            </a:r>
            <a:r>
              <a:rPr lang="en-US" sz="2600" b="1" dirty="0">
                <a:solidFill>
                  <a:prstClr val="black"/>
                </a:solidFill>
              </a:rPr>
              <a:t>store of value </a:t>
            </a:r>
            <a:r>
              <a:rPr lang="en-US" sz="2600" dirty="0">
                <a:solidFill>
                  <a:prstClr val="black"/>
                </a:solidFill>
              </a:rPr>
              <a:t>that holds purchasing power over time, and a </a:t>
            </a:r>
            <a:r>
              <a:rPr lang="en-US" sz="2600" b="1" dirty="0">
                <a:solidFill>
                  <a:prstClr val="black"/>
                </a:solidFill>
              </a:rPr>
              <a:t>unit of account </a:t>
            </a:r>
            <a:r>
              <a:rPr lang="en-US" sz="2600" dirty="0">
                <a:solidFill>
                  <a:prstClr val="black"/>
                </a:solidFill>
              </a:rPr>
              <a:t>in which prices are stated.</a:t>
            </a:r>
          </a:p>
          <a:p>
            <a:pPr marL="490538" lvl="0" indent="-407988">
              <a:spcBef>
                <a:spcPct val="20000"/>
              </a:spcBef>
              <a:buClr>
                <a:srgbClr val="FFCC00"/>
              </a:buClr>
              <a:buSzPct val="100000"/>
              <a:buFont typeface="Wingdings" pitchFamily="2" charset="2"/>
              <a:buAutoNum type="arabicPeriod"/>
              <a:defRPr/>
            </a:pPr>
            <a:r>
              <a:rPr lang="en-US" sz="2600" dirty="0">
                <a:solidFill>
                  <a:prstClr val="black"/>
                </a:solidFill>
              </a:rPr>
              <a:t>Over time, </a:t>
            </a:r>
            <a:r>
              <a:rPr lang="en-US" sz="2600" b="1" dirty="0">
                <a:solidFill>
                  <a:prstClr val="black"/>
                </a:solidFill>
              </a:rPr>
              <a:t>commodity money, </a:t>
            </a:r>
            <a:r>
              <a:rPr lang="en-US" sz="2600" dirty="0">
                <a:solidFill>
                  <a:prstClr val="black"/>
                </a:solidFill>
              </a:rPr>
              <a:t>which consists of goods possessing value aside from their role as money, such as gold and silver coins, was replaced by </a:t>
            </a:r>
            <a:r>
              <a:rPr lang="en-US" sz="2600" b="1" dirty="0">
                <a:solidFill>
                  <a:prstClr val="black"/>
                </a:solidFill>
              </a:rPr>
              <a:t>commodity-backed money, </a:t>
            </a:r>
            <a:r>
              <a:rPr lang="en-US" sz="2600" dirty="0">
                <a:solidFill>
                  <a:prstClr val="black"/>
                </a:solidFill>
              </a:rPr>
              <a:t>such as paper currency backed by gold. Today the dollar is pure </a:t>
            </a:r>
            <a:r>
              <a:rPr lang="en-US" sz="2600" b="1" dirty="0">
                <a:solidFill>
                  <a:prstClr val="black"/>
                </a:solidFill>
              </a:rPr>
              <a:t>fiat money, </a:t>
            </a:r>
            <a:r>
              <a:rPr lang="en-US" sz="2600" dirty="0">
                <a:solidFill>
                  <a:prstClr val="black"/>
                </a:solidFill>
              </a:rPr>
              <a:t>whose value derives solely from its official role. </a:t>
            </a:r>
          </a:p>
          <a:p>
            <a:pPr marL="342900" lvl="0" indent="-342900">
              <a:spcBef>
                <a:spcPct val="20000"/>
              </a:spcBef>
              <a:buFont typeface="Arial" pitchFamily="34" charset="0"/>
              <a:buChar char="•"/>
              <a:defRPr/>
            </a:pPr>
            <a:endParaRPr lang="en-US" sz="2600" dirty="0">
              <a:solidFill>
                <a:prstClr val="black"/>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TextBox 7"/>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5 | Module 23</a:t>
            </a:r>
          </a:p>
        </p:txBody>
      </p:sp>
    </p:spTree>
    <p:extLst>
      <p:ext uri="{BB962C8B-B14F-4D97-AF65-F5344CB8AC3E}">
        <p14:creationId xmlns:p14="http://schemas.microsoft.com/office/powerpoint/2010/main" val="628345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829</Words>
  <Application>Microsoft Macintosh PowerPoint</Application>
  <PresentationFormat>Widescreen</PresentationFormat>
  <Paragraphs>106</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Rounded MT Bold</vt:lpstr>
      <vt:lpstr>Calibri</vt:lpstr>
      <vt:lpstr>Calibri Light</vt:lpstr>
      <vt:lpstr>Candara</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Macmillan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Pierce-Bratcher, Janie</dc:creator>
  <cp:lastModifiedBy>Microsoft Office User</cp:lastModifiedBy>
  <cp:revision>18</cp:revision>
  <dcterms:created xsi:type="dcterms:W3CDTF">2015-01-29T01:02:02Z</dcterms:created>
  <dcterms:modified xsi:type="dcterms:W3CDTF">2019-03-31T18:53:02Z</dcterms:modified>
</cp:coreProperties>
</file>