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0" r:id="rId4"/>
    <p:sldId id="269" r:id="rId5"/>
    <p:sldId id="268" r:id="rId6"/>
    <p:sldId id="267" r:id="rId7"/>
    <p:sldId id="265" r:id="rId8"/>
    <p:sldId id="264" r:id="rId9"/>
    <p:sldId id="263" r:id="rId10"/>
    <p:sldId id="277" r:id="rId11"/>
    <p:sldId id="276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986" y="607691"/>
            <a:ext cx="6967891" cy="640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Describe the relationship between savings and investment spending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Identify the purpose of the four principal types of financial assets: stocks, bonds, loans, and bank deposits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  <p:pic>
        <p:nvPicPr>
          <p:cNvPr id="12" name="Picture 1" descr="Krug_AP_2e_Econ_SO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61" y="3373175"/>
            <a:ext cx="4790140" cy="284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8" y="-369981"/>
            <a:ext cx="10515600" cy="132556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809" y="562174"/>
            <a:ext cx="11429512" cy="598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/>
              <a:t>1. Economists view investment spending as which of the following?</a:t>
            </a:r>
          </a:p>
          <a:p>
            <a:r>
              <a:rPr lang="en-US" sz="2800" baseline="30000" dirty="0"/>
              <a:t>A. stocks</a:t>
            </a:r>
          </a:p>
          <a:p>
            <a:r>
              <a:rPr lang="en-US" sz="2800" baseline="30000" dirty="0"/>
              <a:t>B. bonds</a:t>
            </a:r>
          </a:p>
          <a:p>
            <a:r>
              <a:rPr lang="en-US" sz="2800" baseline="30000" dirty="0"/>
              <a:t>C. Spending on physical capital. D. mutual fund investing</a:t>
            </a:r>
          </a:p>
          <a:p>
            <a:r>
              <a:rPr lang="en-US" sz="2800" baseline="30000" dirty="0"/>
              <a:t>E. Spending on human capital.</a:t>
            </a:r>
          </a:p>
          <a:p>
            <a:r>
              <a:rPr lang="en-US" sz="2800" baseline="30000" dirty="0"/>
              <a:t>2. Given: Closed Economy S = I</a:t>
            </a:r>
          </a:p>
          <a:p>
            <a:r>
              <a:rPr lang="en-US" sz="2800" baseline="30000" dirty="0"/>
              <a:t>In a closed economy suppose that GDP is $12 trillion. Consumption is $8 trillion and government spending is $2 trillion. Taxes are $0.5 </a:t>
            </a:r>
            <a:r>
              <a:rPr lang="en-US" sz="2800" baseline="30000"/>
              <a:t>trillion. </a:t>
            </a:r>
            <a:endParaRPr lang="en-US" sz="2800" baseline="30000" dirty="0"/>
          </a:p>
          <a:p>
            <a:r>
              <a:rPr lang="en-US" sz="2800" baseline="30000" dirty="0"/>
              <a:t>How much is national saving? </a:t>
            </a:r>
          </a:p>
          <a:p>
            <a:r>
              <a:rPr lang="en-US" sz="2800" baseline="30000" dirty="0"/>
              <a:t>A. $2 trillion</a:t>
            </a:r>
          </a:p>
          <a:p>
            <a:r>
              <a:rPr lang="en-US" sz="2800" baseline="30000" dirty="0"/>
              <a:t>B. $3trillion</a:t>
            </a:r>
          </a:p>
          <a:p>
            <a:r>
              <a:rPr lang="en-US" sz="2800" baseline="30000" dirty="0"/>
              <a:t>C. $3.5 trillion</a:t>
            </a:r>
          </a:p>
          <a:p>
            <a:r>
              <a:rPr lang="en-US" sz="2800" baseline="30000" dirty="0"/>
              <a:t>D. $4 trillion </a:t>
            </a:r>
          </a:p>
          <a:p>
            <a:r>
              <a:rPr lang="en-US" sz="2800" baseline="30000" dirty="0"/>
              <a:t>E. $5.5 trillion</a:t>
            </a:r>
          </a:p>
          <a:p>
            <a:r>
              <a:rPr lang="en-US" sz="2800" baseline="30000" dirty="0"/>
              <a:t>3. Financial markets</a:t>
            </a:r>
          </a:p>
          <a:p>
            <a:r>
              <a:rPr lang="en-US" sz="2800" baseline="30000" dirty="0"/>
              <a:t>A. increase transactions costs.</a:t>
            </a:r>
          </a:p>
          <a:p>
            <a:r>
              <a:rPr lang="en-US" sz="2800" baseline="30000" dirty="0"/>
              <a:t>B. Reduce diversification.</a:t>
            </a:r>
          </a:p>
          <a:p>
            <a:r>
              <a:rPr lang="en-US" sz="2800" baseline="30000" dirty="0"/>
              <a:t>C. Provide liquidity.</a:t>
            </a:r>
          </a:p>
          <a:p>
            <a:r>
              <a:rPr lang="en-US" sz="2800" baseline="30000" dirty="0"/>
              <a:t>D. determine tax rates.</a:t>
            </a:r>
          </a:p>
          <a:p>
            <a:r>
              <a:rPr lang="en-US" sz="2800" baseline="30000" dirty="0"/>
              <a:t>E. are the same as resource markets.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64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796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Investment in physical capital is necessary for long-run economic growth.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According to the </a:t>
            </a:r>
            <a:r>
              <a:rPr lang="en-US" sz="2600" b="1" dirty="0">
                <a:solidFill>
                  <a:prstClr val="black"/>
                </a:solidFill>
              </a:rPr>
              <a:t>savings–investment spending identity, </a:t>
            </a:r>
            <a:r>
              <a:rPr lang="en-US" sz="2600" dirty="0">
                <a:solidFill>
                  <a:prstClr val="black"/>
                </a:solidFill>
              </a:rPr>
              <a:t>savings and investment spending are always equal for the economy as a whole.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government is a source of savings when it runs a positive </a:t>
            </a:r>
            <a:r>
              <a:rPr lang="en-US" sz="2600" b="1" dirty="0">
                <a:solidFill>
                  <a:prstClr val="black"/>
                </a:solidFill>
              </a:rPr>
              <a:t>budget balance </a:t>
            </a:r>
            <a:r>
              <a:rPr lang="en-US" sz="2600" dirty="0">
                <a:solidFill>
                  <a:prstClr val="black"/>
                </a:solidFill>
              </a:rPr>
              <a:t>or </a:t>
            </a:r>
            <a:r>
              <a:rPr lang="en-US" sz="2600" b="1" dirty="0">
                <a:solidFill>
                  <a:prstClr val="black"/>
                </a:solidFill>
              </a:rPr>
              <a:t>budget surplus; </a:t>
            </a:r>
            <a:r>
              <a:rPr lang="en-US" sz="2600" dirty="0">
                <a:solidFill>
                  <a:prstClr val="black"/>
                </a:solidFill>
              </a:rPr>
              <a:t>it is a source of </a:t>
            </a:r>
            <a:r>
              <a:rPr lang="en-US" sz="2600" dirty="0" err="1">
                <a:solidFill>
                  <a:prstClr val="black"/>
                </a:solidFill>
              </a:rPr>
              <a:t>dissavings</a:t>
            </a:r>
            <a:r>
              <a:rPr lang="en-US" sz="2600" dirty="0">
                <a:solidFill>
                  <a:prstClr val="black"/>
                </a:solidFill>
              </a:rPr>
              <a:t> when it runs a negative budget balance or </a:t>
            </a:r>
            <a:r>
              <a:rPr lang="en-US" sz="2600" b="1" dirty="0">
                <a:solidFill>
                  <a:prstClr val="black"/>
                </a:solidFill>
              </a:rPr>
              <a:t>budget deficit.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In a closed economy, savings is equal to </a:t>
            </a:r>
            <a:r>
              <a:rPr lang="en-US" sz="2600" b="1" dirty="0">
                <a:solidFill>
                  <a:prstClr val="black"/>
                </a:solidFill>
              </a:rPr>
              <a:t>national savings, </a:t>
            </a:r>
            <a:r>
              <a:rPr lang="en-US" sz="2600" dirty="0">
                <a:solidFill>
                  <a:prstClr val="black"/>
                </a:solidFill>
              </a:rPr>
              <a:t>the sum of private savings plus the budget balance.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</p:spTree>
    <p:extLst>
      <p:ext uri="{BB962C8B-B14F-4D97-AF65-F5344CB8AC3E}">
        <p14:creationId xmlns:p14="http://schemas.microsoft.com/office/powerpoint/2010/main" val="219760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796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6900" lvl="0" indent="-514350">
              <a:spcBef>
                <a:spcPct val="20000"/>
              </a:spcBef>
              <a:buClr>
                <a:srgbClr val="FFCC00"/>
              </a:buClr>
              <a:buFont typeface="+mj-lt"/>
              <a:buAutoNum type="arabicPeriod" startAt="5"/>
              <a:defRPr/>
            </a:pPr>
            <a:r>
              <a:rPr lang="en-US" sz="2600" dirty="0">
                <a:solidFill>
                  <a:prstClr val="black"/>
                </a:solidFill>
              </a:rPr>
              <a:t>In an open economy, savings is equal to national savings plus </a:t>
            </a:r>
            <a:r>
              <a:rPr lang="en-US" sz="2600" b="1" dirty="0">
                <a:solidFill>
                  <a:prstClr val="black"/>
                </a:solidFill>
              </a:rPr>
              <a:t>capital inflow </a:t>
            </a:r>
            <a:r>
              <a:rPr lang="en-US" sz="2600" dirty="0">
                <a:solidFill>
                  <a:prstClr val="black"/>
                </a:solidFill>
              </a:rPr>
              <a:t>of foreign savings.</a:t>
            </a:r>
          </a:p>
          <a:p>
            <a:pPr marL="596900" lvl="0" indent="-514350">
              <a:spcBef>
                <a:spcPct val="20000"/>
              </a:spcBef>
              <a:buClr>
                <a:srgbClr val="FFCC00"/>
              </a:buClr>
              <a:buFont typeface="+mj-lt"/>
              <a:buAutoNum type="arabicPeriod" startAt="5"/>
              <a:defRPr/>
            </a:pPr>
            <a:r>
              <a:rPr lang="en-US" sz="2600" dirty="0">
                <a:solidFill>
                  <a:prstClr val="black"/>
                </a:solidFill>
              </a:rPr>
              <a:t>Households invest their current savings or </a:t>
            </a:r>
            <a:r>
              <a:rPr lang="en-US" sz="2600" b="1" dirty="0">
                <a:solidFill>
                  <a:prstClr val="black"/>
                </a:solidFill>
              </a:rPr>
              <a:t>wealth</a:t>
            </a:r>
            <a:r>
              <a:rPr lang="en-US" sz="2600" dirty="0">
                <a:solidFill>
                  <a:prstClr val="black"/>
                </a:solidFill>
              </a:rPr>
              <a:t> by purchasing assets in the form of either a </a:t>
            </a:r>
            <a:r>
              <a:rPr lang="en-US" sz="2600" b="1" dirty="0">
                <a:solidFill>
                  <a:prstClr val="black"/>
                </a:solidFill>
              </a:rPr>
              <a:t>financial asset </a:t>
            </a:r>
            <a:r>
              <a:rPr lang="en-US" sz="2600" dirty="0">
                <a:solidFill>
                  <a:prstClr val="black"/>
                </a:solidFill>
              </a:rPr>
              <a:t>or a </a:t>
            </a:r>
            <a:r>
              <a:rPr lang="en-US" sz="2600" b="1" dirty="0">
                <a:solidFill>
                  <a:prstClr val="black"/>
                </a:solidFill>
              </a:rPr>
              <a:t>physical asset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596900" lvl="0" indent="-514350">
              <a:spcBef>
                <a:spcPct val="20000"/>
              </a:spcBef>
              <a:buClr>
                <a:srgbClr val="FFCC00"/>
              </a:buClr>
              <a:buFont typeface="+mj-lt"/>
              <a:buAutoNum type="arabicPeriod" startAt="5"/>
              <a:defRPr/>
            </a:pPr>
            <a:r>
              <a:rPr lang="en-US" sz="2600" dirty="0">
                <a:solidFill>
                  <a:prstClr val="black"/>
                </a:solidFill>
              </a:rPr>
              <a:t>There are four main types of financial assets: </a:t>
            </a:r>
            <a:r>
              <a:rPr lang="en-US" sz="2600" b="1" dirty="0">
                <a:solidFill>
                  <a:prstClr val="black"/>
                </a:solidFill>
              </a:rPr>
              <a:t>loans, </a:t>
            </a:r>
            <a:r>
              <a:rPr lang="en-US" sz="2600" dirty="0">
                <a:solidFill>
                  <a:prstClr val="black"/>
                </a:solidFill>
              </a:rPr>
              <a:t>bonds, stocks, and </a:t>
            </a:r>
            <a:r>
              <a:rPr lang="en-US" sz="2600" b="1" dirty="0">
                <a:solidFill>
                  <a:prstClr val="black"/>
                </a:solidFill>
              </a:rPr>
              <a:t>bank deposits. </a:t>
            </a:r>
          </a:p>
          <a:p>
            <a:pPr marL="596900" lvl="0" indent="-514350">
              <a:spcBef>
                <a:spcPct val="20000"/>
              </a:spcBef>
              <a:buClr>
                <a:srgbClr val="FFCC00"/>
              </a:buClr>
              <a:buFont typeface="+mj-lt"/>
              <a:buAutoNum type="arabicPeriod" startAt="5"/>
              <a:defRPr/>
            </a:pPr>
            <a:r>
              <a:rPr lang="en-US" sz="2600" dirty="0">
                <a:solidFill>
                  <a:prstClr val="black"/>
                </a:solidFill>
              </a:rPr>
              <a:t>The three fundamental tasks of a financial system: reducing </a:t>
            </a:r>
            <a:r>
              <a:rPr lang="en-US" sz="2600" b="1" dirty="0">
                <a:solidFill>
                  <a:prstClr val="black"/>
                </a:solidFill>
              </a:rPr>
              <a:t>transaction costs</a:t>
            </a:r>
            <a:r>
              <a:rPr lang="en-US" sz="2600" dirty="0">
                <a:solidFill>
                  <a:prstClr val="black"/>
                </a:solidFill>
              </a:rPr>
              <a:t>; reducing </a:t>
            </a:r>
            <a:r>
              <a:rPr lang="en-US" sz="2600" b="1" dirty="0">
                <a:solidFill>
                  <a:prstClr val="black"/>
                </a:solidFill>
              </a:rPr>
              <a:t>financial risk</a:t>
            </a:r>
            <a:r>
              <a:rPr lang="en-US" sz="2600" dirty="0">
                <a:solidFill>
                  <a:prstClr val="black"/>
                </a:solidFill>
              </a:rPr>
              <a:t>; and providing </a:t>
            </a:r>
            <a:r>
              <a:rPr lang="en-US" sz="2600" b="1" dirty="0">
                <a:solidFill>
                  <a:prstClr val="black"/>
                </a:solidFill>
              </a:rPr>
              <a:t>liquid </a:t>
            </a:r>
            <a:r>
              <a:rPr lang="en-US" sz="2600" dirty="0">
                <a:solidFill>
                  <a:prstClr val="black"/>
                </a:solidFill>
              </a:rPr>
              <a:t>assets.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</p:spTree>
    <p:extLst>
      <p:ext uri="{BB962C8B-B14F-4D97-AF65-F5344CB8AC3E}">
        <p14:creationId xmlns:p14="http://schemas.microsoft.com/office/powerpoint/2010/main" val="219760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370790"/>
            <a:ext cx="10891520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Font typeface="+mj-lt"/>
              <a:buAutoNum type="arabicPeriod" startAt="9"/>
              <a:defRPr/>
            </a:pPr>
            <a:r>
              <a:rPr lang="en-US" sz="2600" dirty="0">
                <a:solidFill>
                  <a:prstClr val="black"/>
                </a:solidFill>
              </a:rPr>
              <a:t>Investors typically wish to reduce their risk by engaging in </a:t>
            </a:r>
            <a:r>
              <a:rPr lang="en-US" sz="2600" b="1" dirty="0">
                <a:solidFill>
                  <a:prstClr val="black"/>
                </a:solidFill>
              </a:rPr>
              <a:t>diversification, </a:t>
            </a:r>
            <a:r>
              <a:rPr lang="en-US" sz="2600" dirty="0">
                <a:solidFill>
                  <a:prstClr val="black"/>
                </a:solidFill>
              </a:rPr>
              <a:t>owning a wide range of assets whose returns are based on unrelated, or independent, events.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Font typeface="Wingdings" pitchFamily="2" charset="2"/>
              <a:buAutoNum type="arabicPeriod" startAt="9"/>
              <a:defRPr/>
            </a:pPr>
            <a:r>
              <a:rPr lang="en-US" sz="2600" b="1" dirty="0">
                <a:solidFill>
                  <a:prstClr val="black"/>
                </a:solidFill>
              </a:rPr>
              <a:t>Loan-backed securities</a:t>
            </a:r>
            <a:r>
              <a:rPr lang="en-US" sz="2600" dirty="0">
                <a:solidFill>
                  <a:prstClr val="black"/>
                </a:solidFill>
              </a:rPr>
              <a:t> are assets created by pooling individual loans and selling shares of that pool to investors.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Font typeface="Wingdings" pitchFamily="2" charset="2"/>
              <a:buAutoNum type="arabicPeriod" startAt="9"/>
              <a:defRPr/>
            </a:pPr>
            <a:r>
              <a:rPr lang="en-US" sz="2600" b="1" dirty="0">
                <a:solidFill>
                  <a:prstClr val="black"/>
                </a:solidFill>
              </a:rPr>
              <a:t>Financial intermediaries</a:t>
            </a:r>
            <a:r>
              <a:rPr lang="en-US" sz="2600" dirty="0">
                <a:solidFill>
                  <a:prstClr val="black"/>
                </a:solidFill>
              </a:rPr>
              <a:t>—institutions such as </a:t>
            </a:r>
            <a:r>
              <a:rPr lang="en-US" sz="2600" b="1" dirty="0">
                <a:solidFill>
                  <a:prstClr val="black"/>
                </a:solidFill>
              </a:rPr>
              <a:t>mutual funds, pension funds, life insurance companies, </a:t>
            </a:r>
            <a:r>
              <a:rPr lang="en-US" sz="2600" dirty="0">
                <a:solidFill>
                  <a:prstClr val="black"/>
                </a:solidFill>
              </a:rPr>
              <a:t>and </a:t>
            </a:r>
            <a:r>
              <a:rPr lang="en-US" sz="2600" b="1" dirty="0">
                <a:solidFill>
                  <a:prstClr val="black"/>
                </a:solidFill>
              </a:rPr>
              <a:t>banks</a:t>
            </a:r>
            <a:r>
              <a:rPr lang="en-US" sz="2600" dirty="0">
                <a:solidFill>
                  <a:prstClr val="black"/>
                </a:solidFill>
              </a:rPr>
              <a:t>—are critical components of the financial system. Mutual funds and pension funds allow small investors to diversify, and life insurance companies reduce risk.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</p:spTree>
    <p:extLst>
      <p:ext uri="{BB962C8B-B14F-4D97-AF65-F5344CB8AC3E}">
        <p14:creationId xmlns:p14="http://schemas.microsoft.com/office/powerpoint/2010/main" val="219760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Savings–Investment Spending Identity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1158798" cy="449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 a simplified economy: </a:t>
            </a:r>
          </a:p>
          <a:p>
            <a:pPr marL="804863" lvl="1" indent="-3000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(1)</a:t>
            </a:r>
            <a:r>
              <a:rPr lang="en-US" sz="2400" dirty="0">
                <a:solidFill>
                  <a:prstClr val="black"/>
                </a:solidFill>
              </a:rPr>
              <a:t> Total Income = Total Spending</a:t>
            </a:r>
          </a:p>
          <a:p>
            <a:pPr marL="804863" lvl="1" indent="-3000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(2)</a:t>
            </a:r>
            <a:r>
              <a:rPr lang="en-US" sz="2400" dirty="0">
                <a:solidFill>
                  <a:prstClr val="black"/>
                </a:solidFill>
              </a:rPr>
              <a:t> Total income = Consumption spending + Savings</a:t>
            </a:r>
          </a:p>
          <a:p>
            <a:pPr marL="314325" lvl="0" indent="-219075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Meanwhile, spending consists of either consumption spending or investment spending:</a:t>
            </a:r>
          </a:p>
          <a:p>
            <a:pPr marL="804863" lvl="1" indent="-3000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(3) </a:t>
            </a:r>
            <a:r>
              <a:rPr lang="en-US" sz="2400" dirty="0">
                <a:solidFill>
                  <a:prstClr val="black"/>
                </a:solidFill>
              </a:rPr>
              <a:t>Total spending = Consumption spending + Investment spending</a:t>
            </a:r>
          </a:p>
          <a:p>
            <a:pPr marL="314325" lvl="0" indent="-219075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Putting these together, we get:</a:t>
            </a:r>
          </a:p>
          <a:p>
            <a:pPr marL="804863" lvl="1" indent="-3000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(4) </a:t>
            </a:r>
            <a:r>
              <a:rPr lang="en-US" sz="2400" dirty="0">
                <a:solidFill>
                  <a:prstClr val="black"/>
                </a:solidFill>
              </a:rPr>
              <a:t>Consumption spending + Savings = Consumption spending + Investment spending</a:t>
            </a:r>
          </a:p>
          <a:p>
            <a:pPr marL="314325" lvl="0" indent="-219075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Subtract consumption spending from both sides, and we get:</a:t>
            </a:r>
          </a:p>
          <a:p>
            <a:pPr marL="804863" lvl="1" indent="-3000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(5) </a:t>
            </a:r>
            <a:r>
              <a:rPr lang="en-US" sz="2400" dirty="0">
                <a:solidFill>
                  <a:prstClr val="black"/>
                </a:solidFill>
              </a:rPr>
              <a:t>Savings = Investment spending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8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Matching Up Savings and Investment Spending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696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>
              <a:spcBef>
                <a:spcPct val="20000"/>
              </a:spcBef>
              <a:defRPr/>
            </a:pPr>
            <a:r>
              <a:rPr lang="en-US" sz="2600" dirty="0">
                <a:solidFill>
                  <a:prstClr val="black"/>
                </a:solidFill>
              </a:rPr>
              <a:t>Adding government and economic interaction with the rest of the world to this simplified economy results in two changes:</a:t>
            </a:r>
          </a:p>
          <a:p>
            <a:pPr marL="60960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First, governments can save, too.</a:t>
            </a:r>
          </a:p>
          <a:p>
            <a:pPr marL="60960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Second, savings need not be spent on physical capital located in the same country.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pic>
        <p:nvPicPr>
          <p:cNvPr id="14" name="Picture 2" descr="Krug_AP_2e_Econ_MO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10" y="3257009"/>
            <a:ext cx="5772778" cy="288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8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Matching Up Savings and Investment Spending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274" y="1703696"/>
            <a:ext cx="10553463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budget surplus </a:t>
            </a:r>
            <a:r>
              <a:rPr lang="en-US" sz="2600" dirty="0">
                <a:solidFill>
                  <a:prstClr val="black"/>
                </a:solidFill>
              </a:rPr>
              <a:t>is the difference between tax revenue and government spending when tax revenue exceeds government spending.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budget deficit </a:t>
            </a:r>
            <a:r>
              <a:rPr lang="en-US" sz="2600" dirty="0">
                <a:solidFill>
                  <a:prstClr val="black"/>
                </a:solidFill>
              </a:rPr>
              <a:t>is the difference between tax revenue and government spending when government spending exceeds tax revenue.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budget balance </a:t>
            </a:r>
            <a:r>
              <a:rPr lang="en-US" sz="2600" dirty="0">
                <a:solidFill>
                  <a:prstClr val="black"/>
                </a:solidFill>
              </a:rPr>
              <a:t>is the difference between tax revenue and government spending.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National savings, </a:t>
            </a:r>
            <a:r>
              <a:rPr lang="en-US" sz="2600" dirty="0">
                <a:solidFill>
                  <a:prstClr val="black"/>
                </a:solidFill>
              </a:rPr>
              <a:t>the sum of private savings plus the budget balance, is the total amount of savings generated within the economy.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Capital inflow</a:t>
            </a:r>
            <a:r>
              <a:rPr lang="en-US" sz="2600" dirty="0">
                <a:solidFill>
                  <a:prstClr val="black"/>
                </a:solidFill>
              </a:rPr>
              <a:t> is the net inflow of funds into a country.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</p:spTree>
    <p:extLst>
      <p:ext uri="{BB962C8B-B14F-4D97-AF65-F5344CB8AC3E}">
        <p14:creationId xmlns:p14="http://schemas.microsoft.com/office/powerpoint/2010/main" val="309508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Financial System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181" y="1593374"/>
            <a:ext cx="52058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5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household’s </a:t>
            </a:r>
            <a:r>
              <a:rPr lang="en-US" sz="2600" b="1" dirty="0">
                <a:solidFill>
                  <a:prstClr val="black"/>
                </a:solidFill>
              </a:rPr>
              <a:t>wealth </a:t>
            </a:r>
            <a:r>
              <a:rPr lang="en-US" sz="2600" dirty="0">
                <a:solidFill>
                  <a:prstClr val="black"/>
                </a:solidFill>
              </a:rPr>
              <a:t>is the value of its accumulated savings.</a:t>
            </a:r>
          </a:p>
          <a:p>
            <a:pPr marL="314325" lvl="0" indent="-219075">
              <a:spcBef>
                <a:spcPct val="5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financial asset </a:t>
            </a:r>
            <a:r>
              <a:rPr lang="en-US" sz="2600" dirty="0">
                <a:solidFill>
                  <a:prstClr val="black"/>
                </a:solidFill>
              </a:rPr>
              <a:t>is a paper claim that entitles the buyer to future income from the seller.</a:t>
            </a:r>
          </a:p>
          <a:p>
            <a:pPr marL="314325" lvl="0" indent="-219075">
              <a:spcBef>
                <a:spcPct val="5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physical asset </a:t>
            </a:r>
            <a:r>
              <a:rPr lang="en-US" sz="2600" dirty="0">
                <a:solidFill>
                  <a:prstClr val="black"/>
                </a:solidFill>
              </a:rPr>
              <a:t>is a claim on a tangible object that gives the owner the right to dispose of the object as he or she wishes.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  <p:pic>
        <p:nvPicPr>
          <p:cNvPr id="13" name="Picture 1" descr="Krug_AP_2e_Econ_22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80" y="1924368"/>
            <a:ext cx="5706855" cy="347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8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Financial System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905" y="1924368"/>
            <a:ext cx="8603097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liability </a:t>
            </a:r>
            <a:r>
              <a:rPr lang="en-US" sz="2600" dirty="0">
                <a:solidFill>
                  <a:prstClr val="black"/>
                </a:solidFill>
              </a:rPr>
              <a:t>is a requirement to pay income in the future.</a:t>
            </a: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Transaction costs</a:t>
            </a:r>
            <a:r>
              <a:rPr lang="en-US" sz="2600" dirty="0">
                <a:solidFill>
                  <a:prstClr val="black"/>
                </a:solidFill>
              </a:rPr>
              <a:t> are the expenses of negotiating and executing a deal.</a:t>
            </a: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Financial risk</a:t>
            </a:r>
            <a:r>
              <a:rPr lang="en-US" sz="2600" dirty="0">
                <a:solidFill>
                  <a:prstClr val="black"/>
                </a:solidFill>
              </a:rPr>
              <a:t> is uncertainty about future outcomes that involve financial losses and gains.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8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Three Tasks of a Financial System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8798" y="2040621"/>
            <a:ext cx="9414922" cy="28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An individual can engage in </a:t>
            </a:r>
            <a:r>
              <a:rPr lang="en-US" sz="2600" b="1" dirty="0">
                <a:solidFill>
                  <a:prstClr val="black"/>
                </a:solidFill>
              </a:rPr>
              <a:t>diversification</a:t>
            </a:r>
            <a:r>
              <a:rPr lang="en-US" sz="2600" dirty="0">
                <a:solidFill>
                  <a:prstClr val="black"/>
                </a:solidFill>
              </a:rPr>
              <a:t> by investing in several different things so that the possible losses are independent events.</a:t>
            </a: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An asset is </a:t>
            </a:r>
            <a:r>
              <a:rPr lang="en-US" sz="2600" b="1" dirty="0">
                <a:solidFill>
                  <a:prstClr val="black"/>
                </a:solidFill>
              </a:rPr>
              <a:t>liquid</a:t>
            </a:r>
            <a:r>
              <a:rPr lang="en-US" sz="2600" dirty="0">
                <a:solidFill>
                  <a:prstClr val="black"/>
                </a:solidFill>
              </a:rPr>
              <a:t> if it can be quickly converted into cash.</a:t>
            </a: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An asset is </a:t>
            </a:r>
            <a:r>
              <a:rPr lang="en-US" sz="2600" b="1" dirty="0">
                <a:solidFill>
                  <a:prstClr val="black"/>
                </a:solidFill>
              </a:rPr>
              <a:t>illiquid</a:t>
            </a:r>
            <a:r>
              <a:rPr lang="en-US" sz="2600" dirty="0">
                <a:solidFill>
                  <a:prstClr val="black"/>
                </a:solidFill>
              </a:rPr>
              <a:t> if it cannot be quickly converted into cash.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</p:spTree>
    <p:extLst>
      <p:ext uri="{BB962C8B-B14F-4D97-AF65-F5344CB8AC3E}">
        <p14:creationId xmlns:p14="http://schemas.microsoft.com/office/powerpoint/2010/main" val="30950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Types of Financial Assets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99" y="1524554"/>
            <a:ext cx="7763189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17488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There are four main types of financial assets: </a:t>
            </a:r>
          </a:p>
          <a:p>
            <a:pPr marL="723900" lvl="1" indent="-300038">
              <a:spcBef>
                <a:spcPct val="20000"/>
              </a:spcBef>
              <a:buClr>
                <a:prstClr val="black"/>
              </a:buClr>
              <a:buFont typeface="Calibri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loans</a:t>
            </a:r>
          </a:p>
          <a:p>
            <a:pPr marL="723900" lvl="1" indent="-300038">
              <a:spcBef>
                <a:spcPct val="20000"/>
              </a:spcBef>
              <a:buClr>
                <a:prstClr val="black"/>
              </a:buClr>
              <a:buFont typeface="Calibri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bonds</a:t>
            </a:r>
            <a:endParaRPr lang="en-US" sz="2400" dirty="0">
              <a:solidFill>
                <a:prstClr val="black"/>
              </a:solidFill>
            </a:endParaRPr>
          </a:p>
          <a:p>
            <a:pPr marL="723900" lvl="1" indent="-300038">
              <a:spcBef>
                <a:spcPct val="20000"/>
              </a:spcBef>
              <a:buClr>
                <a:prstClr val="black"/>
              </a:buClr>
              <a:buFont typeface="Calibri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Stocks</a:t>
            </a:r>
          </a:p>
          <a:p>
            <a:pPr marL="723900" lvl="1" indent="-300038">
              <a:spcBef>
                <a:spcPct val="20000"/>
              </a:spcBef>
              <a:buClr>
                <a:prstClr val="black"/>
              </a:buClr>
              <a:buFont typeface="Calibri" pitchFamily="34" charset="0"/>
              <a:buChar char="–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 addition, financial innovation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has allowed the creation of a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wide range of </a:t>
            </a:r>
            <a:r>
              <a:rPr lang="en-US" sz="2600" b="1" dirty="0">
                <a:solidFill>
                  <a:prstClr val="black"/>
                </a:solidFill>
              </a:rPr>
              <a:t>loan-backed </a:t>
            </a:r>
            <a:br>
              <a:rPr lang="en-US" sz="2600" b="1" dirty="0">
                <a:solidFill>
                  <a:prstClr val="black"/>
                </a:solidFill>
              </a:rPr>
            </a:br>
            <a:r>
              <a:rPr lang="en-US" sz="2600" b="1" dirty="0">
                <a:solidFill>
                  <a:prstClr val="black"/>
                </a:solidFill>
              </a:rPr>
              <a:t>securities</a:t>
            </a:r>
            <a:r>
              <a:rPr lang="en-US" sz="260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  <p:pic>
        <p:nvPicPr>
          <p:cNvPr id="13" name="Picture 1" descr="Krug_AP_2e_Econ_22UN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56" y="1339522"/>
            <a:ext cx="3338844" cy="44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Krug_AP_2e_Econ_22UN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83" y="3501142"/>
            <a:ext cx="3764735" cy="2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8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3812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Types of Financial Assets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8945" y="1720392"/>
            <a:ext cx="8862864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loan</a:t>
            </a:r>
            <a:r>
              <a:rPr lang="en-US" sz="2600" dirty="0">
                <a:solidFill>
                  <a:prstClr val="black"/>
                </a:solidFill>
              </a:rPr>
              <a:t> is a lending agreement between a particular lender and a particular borrower.</a:t>
            </a:r>
          </a:p>
          <a:p>
            <a:pPr marL="231775" lvl="0" indent="-2174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default </a:t>
            </a:r>
            <a:r>
              <a:rPr lang="en-US" sz="2600" dirty="0">
                <a:solidFill>
                  <a:prstClr val="black"/>
                </a:solidFill>
              </a:rPr>
              <a:t>occurs when a borrower fails to make payments as specified by the loan or bond contract.</a:t>
            </a:r>
          </a:p>
          <a:p>
            <a:pPr marL="231775" lvl="0" indent="-217488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loan-backed security </a:t>
            </a:r>
            <a:r>
              <a:rPr lang="en-US" sz="2600" dirty="0">
                <a:solidFill>
                  <a:prstClr val="black"/>
                </a:solidFill>
              </a:rPr>
              <a:t>is an asset created by pooling individual loans and selling shares in that pool.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22</a:t>
            </a:r>
          </a:p>
        </p:txBody>
      </p:sp>
    </p:spTree>
    <p:extLst>
      <p:ext uri="{BB962C8B-B14F-4D97-AF65-F5344CB8AC3E}">
        <p14:creationId xmlns:p14="http://schemas.microsoft.com/office/powerpoint/2010/main" val="309508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4758</TotalTime>
  <Words>971</Words>
  <Application>Microsoft Macintosh PowerPoint</Application>
  <PresentationFormat>Widescreen</PresentationFormat>
  <Paragraphs>170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27</cp:revision>
  <dcterms:created xsi:type="dcterms:W3CDTF">2015-01-29T01:02:02Z</dcterms:created>
  <dcterms:modified xsi:type="dcterms:W3CDTF">2019-04-02T11:34:15Z</dcterms:modified>
</cp:coreProperties>
</file>