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5" r:id="rId3"/>
    <p:sldId id="283" r:id="rId4"/>
    <p:sldId id="284" r:id="rId5"/>
    <p:sldId id="281" r:id="rId6"/>
    <p:sldId id="282" r:id="rId7"/>
    <p:sldId id="285" r:id="rId8"/>
    <p:sldId id="271" r:id="rId9"/>
    <p:sldId id="270" r:id="rId10"/>
    <p:sldId id="269" r:id="rId11"/>
    <p:sldId id="268" r:id="rId12"/>
    <p:sldId id="267" r:id="rId13"/>
    <p:sldId id="266" r:id="rId14"/>
    <p:sldId id="272" r:id="rId15"/>
    <p:sldId id="274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59" autoAdjust="0"/>
    <p:restoredTop sz="94660"/>
  </p:normalViewPr>
  <p:slideViewPr>
    <p:cSldViewPr snapToGrid="0">
      <p:cViewPr varScale="1">
        <p:scale>
          <a:sx n="94" d="100"/>
          <a:sy n="94" d="100"/>
        </p:scale>
        <p:origin x="56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0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6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5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6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2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7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8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0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4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4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AE4F-E05A-4880-B62A-C2AA411592DC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6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0nERTFo-S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284480"/>
            <a:ext cx="11572240" cy="63398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10160" y="1076960"/>
            <a:ext cx="4124960" cy="468376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What You Will Learn in this Module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27213" y="1393930"/>
            <a:ext cx="6967891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Explain why fiscal policy has a multiplier effect</a:t>
            </a:r>
          </a:p>
          <a:p>
            <a:pPr marL="342900" lvl="0" indent="-342900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Describe how automatic stabilizers influence the multiplier effect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21</a:t>
            </a:r>
          </a:p>
        </p:txBody>
      </p:sp>
      <p:pic>
        <p:nvPicPr>
          <p:cNvPr id="12" name="Picture 2" descr="Krug_AP_2e_Econ_MO2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73" y="2976296"/>
            <a:ext cx="6537258" cy="325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217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Multiplier Effects of Changes in Taxes and Government Transfers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0204" y="1491139"/>
            <a:ext cx="919945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lvl="0" indent="-2143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i="1" u="sng" dirty="0">
                <a:solidFill>
                  <a:prstClr val="black"/>
                </a:solidFill>
              </a:rPr>
              <a:t>Example</a:t>
            </a:r>
            <a:r>
              <a:rPr lang="en-US" sz="2600" dirty="0">
                <a:solidFill>
                  <a:prstClr val="black"/>
                </a:solidFill>
              </a:rPr>
              <a:t>: The government hands out $50 billion in the form of tax cuts. </a:t>
            </a:r>
          </a:p>
          <a:p>
            <a:pPr marL="295275" lvl="0" indent="-2143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There is no direct effect on aggregate demand by government purchases of goods and services; GDP goes up only because households spend some of that $50 billion. </a:t>
            </a:r>
          </a:p>
          <a:p>
            <a:pPr marL="295275" lvl="0" indent="-2143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How much will they spend? </a:t>
            </a:r>
          </a:p>
          <a:p>
            <a:pPr marL="792163" lvl="1" indent="-3016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sz="2400" i="1" dirty="0">
                <a:solidFill>
                  <a:prstClr val="black"/>
                </a:solidFill>
              </a:rPr>
              <a:t>MPC </a:t>
            </a:r>
            <a:r>
              <a:rPr lang="en-US" sz="2400" dirty="0">
                <a:solidFill>
                  <a:prstClr val="black"/>
                </a:solidFill>
              </a:rPr>
              <a:t>× $50 billion. For example, if </a:t>
            </a:r>
            <a:r>
              <a:rPr lang="en-US" sz="2400" i="1" dirty="0">
                <a:solidFill>
                  <a:prstClr val="black"/>
                </a:solidFill>
              </a:rPr>
              <a:t>MPC </a:t>
            </a:r>
            <a:r>
              <a:rPr lang="en-US" sz="2400" dirty="0">
                <a:solidFill>
                  <a:prstClr val="black"/>
                </a:solidFill>
              </a:rPr>
              <a:t>= 0.6, the first-round increase in consumer spending will be $30 billion (0.6 × $50 billion = $30 billion). </a:t>
            </a:r>
          </a:p>
          <a:p>
            <a:pPr marL="792163" lvl="1" indent="-3016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sz="2400" dirty="0">
                <a:solidFill>
                  <a:prstClr val="black"/>
                </a:solidFill>
              </a:rPr>
              <a:t>This initial rise in consumer spending will lead to a series of subsequent rounds in which real GDP, disposable income, and consumer spending rise further.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21</a:t>
            </a:r>
          </a:p>
        </p:txBody>
      </p:sp>
    </p:spTree>
    <p:extLst>
      <p:ext uri="{BB962C8B-B14F-4D97-AF65-F5344CB8AC3E}">
        <p14:creationId xmlns:p14="http://schemas.microsoft.com/office/powerpoint/2010/main" val="1416020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Multiplier Effects of Changes in Government Transfers and Taxes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21</a:t>
            </a:r>
          </a:p>
        </p:txBody>
      </p:sp>
      <p:pic>
        <p:nvPicPr>
          <p:cNvPr id="13" name="Picture 1" descr="Krug_AP_2e_Econ_table_21_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247" y="1924368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020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Multiplier Effects of Changes </a:t>
            </a:r>
          </a:p>
          <a:p>
            <a:pPr algn="ctr"/>
            <a:r>
              <a:rPr lang="en-US" sz="3200" dirty="0"/>
              <a:t>in Government Transfers and Taxes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5268" y="1153357"/>
            <a:ext cx="5197474" cy="5453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The multiplier on changes in taxes or transfers, </a:t>
            </a:r>
            <a:r>
              <a:rPr lang="en-US" sz="2600" b="1" i="1" dirty="0">
                <a:solidFill>
                  <a:prstClr val="black"/>
                </a:solidFill>
              </a:rPr>
              <a:t>MPC</a:t>
            </a:r>
            <a:r>
              <a:rPr lang="en-US" sz="2600" b="1" dirty="0">
                <a:solidFill>
                  <a:prstClr val="black"/>
                </a:solidFill>
              </a:rPr>
              <a:t>/(1 − </a:t>
            </a:r>
            <a:r>
              <a:rPr lang="en-US" sz="2600" b="1" i="1" dirty="0">
                <a:solidFill>
                  <a:prstClr val="black"/>
                </a:solidFill>
              </a:rPr>
              <a:t>MPC</a:t>
            </a:r>
            <a:r>
              <a:rPr lang="en-US" sz="2600" b="1" dirty="0">
                <a:solidFill>
                  <a:prstClr val="black"/>
                </a:solidFill>
              </a:rPr>
              <a:t>)</a:t>
            </a:r>
            <a:r>
              <a:rPr lang="en-US" sz="2600" dirty="0">
                <a:solidFill>
                  <a:prstClr val="black"/>
                </a:solidFill>
              </a:rPr>
              <a:t>, because part of any change in taxes or transfers is absorbed by savings. </a:t>
            </a:r>
          </a:p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The results from changes in taxes are complicated by the fact that governments rarely impose lump sum taxes.</a:t>
            </a:r>
          </a:p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b="1" i="1" dirty="0">
                <a:solidFill>
                  <a:prstClr val="black"/>
                </a:solidFill>
              </a:rPr>
              <a:t>Changes in government purchases have a more powerful effect on the economy than equal-sized changes in taxes or transfers.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21</a:t>
            </a:r>
          </a:p>
        </p:txBody>
      </p:sp>
      <p:pic>
        <p:nvPicPr>
          <p:cNvPr id="13" name="Picture 2" descr="Krug_AP_2e_Econ_21UN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62" y="1690687"/>
            <a:ext cx="5363352" cy="402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020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How Taxes Affect the Multiplier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0565" y="1503613"/>
            <a:ext cx="5451300" cy="465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lvl="0" indent="-2143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Rules governing taxes and some transfers act as </a:t>
            </a:r>
            <a:r>
              <a:rPr lang="en-US" sz="2600" b="1" dirty="0">
                <a:solidFill>
                  <a:prstClr val="black"/>
                </a:solidFill>
              </a:rPr>
              <a:t>automatic stabilizers, </a:t>
            </a:r>
            <a:r>
              <a:rPr lang="en-US" sz="2600" dirty="0">
                <a:solidFill>
                  <a:prstClr val="black"/>
                </a:solidFill>
              </a:rPr>
              <a:t>reducing the size of the multiplier and automatically reducing the size of fluctuations in the business cycle. </a:t>
            </a:r>
          </a:p>
          <a:p>
            <a:pPr marL="80962" lvl="0">
              <a:spcBef>
                <a:spcPct val="20000"/>
              </a:spcBef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295275" lvl="0" indent="-2143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In contrast, </a:t>
            </a:r>
            <a:r>
              <a:rPr lang="en-US" sz="2600" b="1" dirty="0">
                <a:solidFill>
                  <a:prstClr val="black"/>
                </a:solidFill>
              </a:rPr>
              <a:t>discretionary fiscal policy </a:t>
            </a:r>
            <a:r>
              <a:rPr lang="en-US" sz="2600" dirty="0">
                <a:solidFill>
                  <a:prstClr val="black"/>
                </a:solidFill>
              </a:rPr>
              <a:t>arises from deliberate actions by policy makers rather than from the business cycle.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21</a:t>
            </a:r>
          </a:p>
        </p:txBody>
      </p:sp>
      <p:pic>
        <p:nvPicPr>
          <p:cNvPr id="13" name="Picture 1" descr="Krug_AP_2e_Econ_21UN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288828"/>
            <a:ext cx="4920430" cy="506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020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4960" y="518160"/>
            <a:ext cx="11572240" cy="6106160"/>
          </a:xfrm>
          <a:prstGeom prst="roundRect">
            <a:avLst/>
          </a:prstGeom>
          <a:solidFill>
            <a:srgbClr val="00B050"/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14960" y="1178560"/>
            <a:ext cx="11572240" cy="544576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51280" y="365125"/>
            <a:ext cx="1595120" cy="94551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Y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8640" y="626666"/>
            <a:ext cx="4346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About That Stimulus Package . . .</a:t>
            </a:r>
            <a:br>
              <a:rPr lang="en-US" sz="2400" b="1" dirty="0">
                <a:solidFill>
                  <a:schemeClr val="bg1"/>
                </a:solidFill>
              </a:rPr>
            </a:b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358" y="1461892"/>
            <a:ext cx="11298241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07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U.S. economy needed a fiscal stimulus. There was, however, sharp partisan disagreement about what form that stimulus should take. </a:t>
            </a:r>
          </a:p>
          <a:p>
            <a:pPr marL="21907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Republicans favored tax cuts on general political principles. Democrats preferred transfer payments, especially increased unemployment benefits and expanded food stamp aid. </a:t>
            </a:r>
          </a:p>
          <a:p>
            <a:pPr marL="21907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eventual compromise gave most </a:t>
            </a:r>
            <a:br>
              <a:rPr lang="en-US" sz="2600" dirty="0">
                <a:solidFill>
                  <a:prstClr val="black"/>
                </a:solidFill>
              </a:rPr>
            </a:br>
            <a:r>
              <a:rPr lang="en-US" sz="2600" dirty="0">
                <a:solidFill>
                  <a:prstClr val="black"/>
                </a:solidFill>
              </a:rPr>
              <a:t>taxpayers a flat $600 rebate, $1,200 for </a:t>
            </a:r>
            <a:br>
              <a:rPr lang="en-US" sz="2600" dirty="0">
                <a:solidFill>
                  <a:prstClr val="black"/>
                </a:solidFill>
              </a:rPr>
            </a:br>
            <a:r>
              <a:rPr lang="en-US" sz="2600" dirty="0">
                <a:solidFill>
                  <a:prstClr val="black"/>
                </a:solidFill>
              </a:rPr>
              <a:t>married couples. </a:t>
            </a:r>
          </a:p>
          <a:p>
            <a:pPr marL="21907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Many economists believed that only a </a:t>
            </a:r>
            <a:br>
              <a:rPr lang="en-US" sz="2600" dirty="0">
                <a:solidFill>
                  <a:prstClr val="black"/>
                </a:solidFill>
              </a:rPr>
            </a:br>
            <a:r>
              <a:rPr lang="en-US" sz="2600" dirty="0">
                <a:solidFill>
                  <a:prstClr val="black"/>
                </a:solidFill>
              </a:rPr>
              <a:t>fraction of the rebate checks would actually </a:t>
            </a:r>
            <a:br>
              <a:rPr lang="en-US" sz="2600" dirty="0">
                <a:solidFill>
                  <a:prstClr val="black"/>
                </a:solidFill>
              </a:rPr>
            </a:br>
            <a:r>
              <a:rPr lang="en-US" sz="2600" dirty="0">
                <a:solidFill>
                  <a:prstClr val="black"/>
                </a:solidFill>
              </a:rPr>
              <a:t>be spent, so that the eventual multiplier </a:t>
            </a:r>
            <a:br>
              <a:rPr lang="en-US" sz="2600" dirty="0">
                <a:solidFill>
                  <a:prstClr val="black"/>
                </a:solidFill>
              </a:rPr>
            </a:br>
            <a:r>
              <a:rPr lang="en-US" sz="2600" dirty="0">
                <a:solidFill>
                  <a:prstClr val="black"/>
                </a:solidFill>
              </a:rPr>
              <a:t>would be fairly low.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21</a:t>
            </a:r>
          </a:p>
        </p:txBody>
      </p:sp>
      <p:pic>
        <p:nvPicPr>
          <p:cNvPr id="16" name="Picture 1" descr="Krug_AP_2e_Econ_21UN0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663" y="3425229"/>
            <a:ext cx="4063402" cy="287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350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558800"/>
            <a:ext cx="11572240" cy="60655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0" y="186195"/>
            <a:ext cx="4124960" cy="79248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320" y="1166683"/>
            <a:ext cx="10891520" cy="828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0538" lvl="0" indent="-407988">
              <a:spcBef>
                <a:spcPct val="20000"/>
              </a:spcBef>
              <a:buClr>
                <a:srgbClr val="FFCC00"/>
              </a:buClr>
              <a:buSzPct val="100000"/>
              <a:buFont typeface="Arial" charset="0"/>
              <a:buAutoNum type="arabicPeriod"/>
              <a:defRPr/>
            </a:pPr>
            <a:r>
              <a:rPr lang="en-US" sz="2600" dirty="0">
                <a:solidFill>
                  <a:prstClr val="black"/>
                </a:solidFill>
              </a:rPr>
              <a:t>Fiscal policy has a multiplier effect on the economy, the size of which depends upon the fiscal policy.</a:t>
            </a:r>
          </a:p>
          <a:p>
            <a:pPr marL="490538" lvl="0" indent="-407988">
              <a:spcBef>
                <a:spcPct val="20000"/>
              </a:spcBef>
              <a:buClr>
                <a:srgbClr val="FFCC00"/>
              </a:buClr>
              <a:buSzPct val="100000"/>
              <a:buFont typeface="Arial" charset="0"/>
              <a:buAutoNum type="arabicPeriod"/>
              <a:defRPr/>
            </a:pPr>
            <a:r>
              <a:rPr lang="en-US" sz="2600" dirty="0">
                <a:solidFill>
                  <a:prstClr val="black"/>
                </a:solidFill>
              </a:rPr>
              <a:t>Except in the case of lump-sum taxes, taxes reduce the size of the multiplier. Expansionary fiscal policy leads to an increase in real GDP, while </a:t>
            </a:r>
            <a:r>
              <a:rPr lang="en-US" sz="2600" dirty="0" err="1">
                <a:solidFill>
                  <a:prstClr val="black"/>
                </a:solidFill>
              </a:rPr>
              <a:t>contractionary</a:t>
            </a:r>
            <a:r>
              <a:rPr lang="en-US" sz="2600" dirty="0">
                <a:solidFill>
                  <a:prstClr val="black"/>
                </a:solidFill>
              </a:rPr>
              <a:t> fiscal policy leads to a reduction in real GDP. </a:t>
            </a:r>
          </a:p>
          <a:p>
            <a:pPr marL="490538" lvl="0" indent="-407988">
              <a:spcBef>
                <a:spcPct val="20000"/>
              </a:spcBef>
              <a:buClr>
                <a:srgbClr val="FFCC00"/>
              </a:buClr>
              <a:buSzPct val="100000"/>
              <a:buFont typeface="Arial" charset="0"/>
              <a:buAutoNum type="arabicPeriod"/>
              <a:defRPr/>
            </a:pPr>
            <a:r>
              <a:rPr lang="en-US" sz="2600" dirty="0">
                <a:solidFill>
                  <a:prstClr val="black"/>
                </a:solidFill>
              </a:rPr>
              <a:t>Because part of any change in taxes or transfers is absorbed by savings in the first round of spending, changes in government purchases of goods and services have a more powerful effect on the economy than equal-size changes in taxes or transfers.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21</a:t>
            </a:r>
          </a:p>
        </p:txBody>
      </p:sp>
    </p:spTree>
    <p:extLst>
      <p:ext uri="{BB962C8B-B14F-4D97-AF65-F5344CB8AC3E}">
        <p14:creationId xmlns:p14="http://schemas.microsoft.com/office/powerpoint/2010/main" val="1235359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558800"/>
            <a:ext cx="11572240" cy="60655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0" y="186195"/>
            <a:ext cx="4124960" cy="79248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320" y="1672869"/>
            <a:ext cx="10891520" cy="660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0538" lvl="0" indent="-407988">
              <a:spcBef>
                <a:spcPct val="20000"/>
              </a:spcBef>
              <a:buClr>
                <a:srgbClr val="FFC000"/>
              </a:buClr>
              <a:buFont typeface="+mj-lt"/>
              <a:buAutoNum type="arabicPeriod" startAt="4"/>
              <a:defRPr/>
            </a:pPr>
            <a:r>
              <a:rPr lang="en-US" sz="2600" dirty="0">
                <a:solidFill>
                  <a:prstClr val="black"/>
                </a:solidFill>
              </a:rPr>
              <a:t>Rules governing taxes—with the exception of </a:t>
            </a:r>
            <a:r>
              <a:rPr lang="en-US" sz="2600" b="1" dirty="0">
                <a:solidFill>
                  <a:prstClr val="black"/>
                </a:solidFill>
              </a:rPr>
              <a:t>lump-sum taxes</a:t>
            </a:r>
            <a:r>
              <a:rPr lang="en-US" sz="2600" dirty="0">
                <a:solidFill>
                  <a:prstClr val="black"/>
                </a:solidFill>
              </a:rPr>
              <a:t>—and some transfers act as </a:t>
            </a:r>
            <a:r>
              <a:rPr lang="en-US" sz="2600" b="1" dirty="0">
                <a:solidFill>
                  <a:prstClr val="black"/>
                </a:solidFill>
              </a:rPr>
              <a:t>automatic stabilizers, </a:t>
            </a:r>
            <a:r>
              <a:rPr lang="en-US" sz="2600" dirty="0">
                <a:solidFill>
                  <a:prstClr val="black"/>
                </a:solidFill>
              </a:rPr>
              <a:t>reducing the size of the multiplier and automatically reducing the size of fluctuations in the business cycle.</a:t>
            </a:r>
            <a:endParaRPr lang="en-US" sz="2600" b="1" dirty="0">
              <a:solidFill>
                <a:prstClr val="black"/>
              </a:solidFill>
            </a:endParaRPr>
          </a:p>
          <a:p>
            <a:pPr marL="490538" lvl="0" indent="-407988">
              <a:spcBef>
                <a:spcPct val="20000"/>
              </a:spcBef>
              <a:buClr>
                <a:srgbClr val="FFC000"/>
              </a:buClr>
              <a:buFont typeface="+mj-lt"/>
              <a:buAutoNum type="arabicPeriod" startAt="4"/>
              <a:defRPr/>
            </a:pPr>
            <a:r>
              <a:rPr lang="en-US" sz="2600" b="1" dirty="0">
                <a:solidFill>
                  <a:prstClr val="black"/>
                </a:solidFill>
              </a:rPr>
              <a:t>Discretionary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b="1" dirty="0">
                <a:solidFill>
                  <a:prstClr val="black"/>
                </a:solidFill>
              </a:rPr>
              <a:t>fiscal policy</a:t>
            </a:r>
            <a:r>
              <a:rPr lang="en-US" sz="2600" dirty="0">
                <a:solidFill>
                  <a:prstClr val="black"/>
                </a:solidFill>
              </a:rPr>
              <a:t> arises from deliberate actions by policy makers rather than from the business cycle.</a:t>
            </a:r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21</a:t>
            </a:r>
          </a:p>
        </p:txBody>
      </p:sp>
    </p:spTree>
    <p:extLst>
      <p:ext uri="{BB962C8B-B14F-4D97-AF65-F5344CB8AC3E}">
        <p14:creationId xmlns:p14="http://schemas.microsoft.com/office/powerpoint/2010/main" val="1235359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C58B4-8D79-B84E-AEDC-97D4C9810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84833-1FA3-C647-9FA1-8FC565001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Thursday’s Test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Austrian vs Chicago school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AD/AS practice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Gov’t intervention and automatic stabilizers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15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92B48-3A01-A04F-84DE-EF9FC9985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Chicago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07454-ACE6-1B42-A2DC-FB9617B1A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9242"/>
            <a:ext cx="10515600" cy="49077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John Maynard Keynes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in a recessionary or inflationary period of the business cycle, use fiscal and monetary policy to ”correct” the market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Rely upon </a:t>
            </a:r>
            <a:r>
              <a:rPr lang="en-US" dirty="0" err="1"/>
              <a:t>gov</a:t>
            </a:r>
            <a:r>
              <a:rPr lang="en-US" dirty="0"/>
              <a:t> spending to influence AD and push consumer confidence back up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(Small amounts of) Inflation is OK. Deficits are fine. Growth is king</a:t>
            </a:r>
          </a:p>
        </p:txBody>
      </p:sp>
    </p:spTree>
    <p:extLst>
      <p:ext uri="{BB962C8B-B14F-4D97-AF65-F5344CB8AC3E}">
        <p14:creationId xmlns:p14="http://schemas.microsoft.com/office/powerpoint/2010/main" val="3511408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7F16C-CDEB-8040-989F-B9FF15AC6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Austrian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22720-52BE-DB40-87E4-767BDBE77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1003"/>
            <a:ext cx="10515600" cy="49759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F.A. Hayek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Fiscal and monetary policy to correct market inefficiencies is, long term, a bad idea.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Using gov’t spending to manipulate AD is like an addictive drug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Let the market determine interest rates! Booms are CAUSED by manipulating interest rates, recessions are merely a way to cull out the poor performers in a market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Austrian vs Chicago school Rap Battle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22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7F3AF-BB11-7643-8585-339F3BF3A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2955"/>
            <a:ext cx="12192000" cy="59040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Front: Increase AS </a:t>
            </a:r>
          </a:p>
          <a:p>
            <a:pPr marL="0" indent="0">
              <a:buNone/>
            </a:pPr>
            <a:r>
              <a:rPr lang="en-US" dirty="0"/>
              <a:t>Back: Increase AD </a:t>
            </a:r>
          </a:p>
          <a:p>
            <a:pPr marL="0" indent="0">
              <a:buNone/>
            </a:pPr>
            <a:r>
              <a:rPr lang="en-US" dirty="0"/>
              <a:t>Windows: Decrease AD </a:t>
            </a:r>
          </a:p>
          <a:p>
            <a:pPr marL="0" indent="0">
              <a:buNone/>
            </a:pPr>
            <a:r>
              <a:rPr lang="en-US" dirty="0"/>
              <a:t>Door: Decrease AS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1. Congress increases taxes on the rich. </a:t>
            </a:r>
          </a:p>
          <a:p>
            <a:pPr marL="0" indent="0">
              <a:buNone/>
            </a:pPr>
            <a:r>
              <a:rPr lang="en-US" dirty="0"/>
              <a:t>2. Congress cuts taxes on the middle class. </a:t>
            </a:r>
          </a:p>
          <a:p>
            <a:pPr marL="0" indent="0">
              <a:buNone/>
            </a:pPr>
            <a:r>
              <a:rPr lang="en-US" dirty="0"/>
              <a:t>3. Oil prices fall amid rumors of a new discovery in Alaska. </a:t>
            </a:r>
          </a:p>
          <a:p>
            <a:pPr marL="0" indent="0">
              <a:buNone/>
            </a:pPr>
            <a:r>
              <a:rPr lang="en-US" dirty="0"/>
              <a:t>4. Productivity increases. </a:t>
            </a:r>
          </a:p>
          <a:p>
            <a:pPr marL="0" indent="0">
              <a:buNone/>
            </a:pPr>
            <a:r>
              <a:rPr lang="en-US" dirty="0"/>
              <a:t>5. Productivity falls for the third quarter in a row. </a:t>
            </a:r>
          </a:p>
          <a:p>
            <a:pPr marL="0" indent="0">
              <a:buNone/>
            </a:pPr>
            <a:r>
              <a:rPr lang="en-US" dirty="0"/>
              <a:t>6. Congress decreases unemployment benefits. </a:t>
            </a:r>
          </a:p>
          <a:p>
            <a:pPr marL="0" indent="0">
              <a:buNone/>
            </a:pPr>
            <a:r>
              <a:rPr lang="en-US" dirty="0"/>
              <a:t>7. Baby boomers retire in greater numbers. </a:t>
            </a:r>
          </a:p>
          <a:p>
            <a:pPr marL="0" indent="0">
              <a:buNone/>
            </a:pPr>
            <a:r>
              <a:rPr lang="en-US" dirty="0"/>
              <a:t>8. Wages rise due to labor union contracts. </a:t>
            </a:r>
          </a:p>
          <a:p>
            <a:pPr marL="0" indent="0">
              <a:buNone/>
            </a:pPr>
            <a:r>
              <a:rPr lang="en-US" dirty="0"/>
              <a:t>9. Producers and consumers are pessimistic about the future. </a:t>
            </a:r>
          </a:p>
          <a:p>
            <a:pPr marL="0" indent="0">
              <a:buNone/>
            </a:pPr>
            <a:r>
              <a:rPr lang="en-US" dirty="0"/>
              <a:t>10. Producers and consumers are optimistic about the future.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98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D12F-5651-9C41-932B-3202A0B58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438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Front: Increase AS </a:t>
            </a:r>
            <a:br>
              <a:rPr lang="en-US" dirty="0"/>
            </a:br>
            <a:r>
              <a:rPr lang="en-US" dirty="0"/>
              <a:t>Back: Increase AD </a:t>
            </a:r>
            <a:br>
              <a:rPr lang="en-US" dirty="0"/>
            </a:br>
            <a:r>
              <a:rPr lang="en-US" dirty="0"/>
              <a:t>Windows: Decrease AD </a:t>
            </a:r>
            <a:br>
              <a:rPr lang="en-US" dirty="0"/>
            </a:br>
            <a:r>
              <a:rPr lang="en-US" dirty="0"/>
              <a:t>Door: Decrease AS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74C74-AD41-8D4A-B742-858DA5C0E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29950"/>
            <a:ext cx="121920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11. More people are graduating from college with a 4 year degree or a technical degree. </a:t>
            </a:r>
          </a:p>
          <a:p>
            <a:pPr marL="0" indent="0">
              <a:buNone/>
            </a:pPr>
            <a:r>
              <a:rPr lang="en-US" dirty="0"/>
              <a:t>12. More people are dropping out of school. </a:t>
            </a:r>
          </a:p>
          <a:p>
            <a:pPr marL="0" indent="0">
              <a:buNone/>
            </a:pPr>
            <a:r>
              <a:rPr lang="en-US" dirty="0"/>
              <a:t>13. Commodity prices drop. </a:t>
            </a:r>
          </a:p>
          <a:p>
            <a:pPr marL="0" indent="0">
              <a:buNone/>
            </a:pPr>
            <a:r>
              <a:rPr lang="en-US" dirty="0"/>
              <a:t>14. Commodity prices increase. </a:t>
            </a:r>
          </a:p>
          <a:p>
            <a:pPr marL="0" indent="0">
              <a:buNone/>
            </a:pPr>
            <a:r>
              <a:rPr lang="en-US" dirty="0"/>
              <a:t>15. Congress raises taxes on businesses. </a:t>
            </a:r>
          </a:p>
          <a:p>
            <a:pPr marL="0" indent="0">
              <a:buNone/>
            </a:pPr>
            <a:r>
              <a:rPr lang="en-US" dirty="0"/>
              <a:t>16. Congress lowers taxes on businesses. </a:t>
            </a:r>
          </a:p>
          <a:p>
            <a:pPr marL="0" indent="0">
              <a:buNone/>
            </a:pPr>
            <a:r>
              <a:rPr lang="en-US" dirty="0"/>
              <a:t>17. Exports rise to an all-time high. </a:t>
            </a:r>
          </a:p>
          <a:p>
            <a:pPr marL="0" indent="0">
              <a:buNone/>
            </a:pPr>
            <a:r>
              <a:rPr lang="en-US" dirty="0"/>
              <a:t>18. Imports rise to an all-time high. </a:t>
            </a:r>
          </a:p>
          <a:p>
            <a:pPr marL="0" indent="0">
              <a:buNone/>
            </a:pPr>
            <a:r>
              <a:rPr lang="en-US" dirty="0"/>
              <a:t>19. Congress increases spending on health care. </a:t>
            </a:r>
          </a:p>
          <a:p>
            <a:pPr marL="0" indent="0">
              <a:buNone/>
            </a:pPr>
            <a:r>
              <a:rPr lang="en-US" dirty="0"/>
              <a:t>20. Congress decreases spending on the space program.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63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02B4B-6B34-1C4B-B52F-1AFD226CB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Stabilizers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841F5-D254-F24D-98DD-CC21EDFE3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Unemployment Benefits, government transfers (social security, SNAP benefits, </a:t>
            </a:r>
            <a:r>
              <a:rPr lang="en-US" dirty="0" err="1"/>
              <a:t>etc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a Demand shock occurs…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happens to unemployment?</a:t>
            </a:r>
          </a:p>
          <a:p>
            <a:pPr marL="0" indent="0">
              <a:buNone/>
            </a:pPr>
            <a:r>
              <a:rPr lang="en-US" dirty="0"/>
              <a:t>What happens to PL?</a:t>
            </a:r>
          </a:p>
          <a:p>
            <a:pPr marL="0" indent="0">
              <a:buNone/>
            </a:pPr>
            <a:r>
              <a:rPr lang="en-US" dirty="0"/>
              <a:t>What happens to wages? </a:t>
            </a:r>
          </a:p>
        </p:txBody>
      </p:sp>
    </p:spTree>
    <p:extLst>
      <p:ext uri="{BB962C8B-B14F-4D97-AF65-F5344CB8AC3E}">
        <p14:creationId xmlns:p14="http://schemas.microsoft.com/office/powerpoint/2010/main" val="3097082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Using the Multiplier to Estimate </a:t>
            </a:r>
          </a:p>
          <a:p>
            <a:pPr algn="ctr"/>
            <a:r>
              <a:rPr lang="en-US" sz="2800" dirty="0"/>
              <a:t>the Influence of Government Policy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2812" y="1359694"/>
            <a:ext cx="6422788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Fiscal policy has a </a:t>
            </a:r>
            <a:r>
              <a:rPr lang="en-US" sz="2600" b="1" dirty="0">
                <a:solidFill>
                  <a:prstClr val="black"/>
                </a:solidFill>
              </a:rPr>
              <a:t>multiplier effect</a:t>
            </a:r>
            <a:r>
              <a:rPr lang="en-US" sz="2600" dirty="0">
                <a:solidFill>
                  <a:prstClr val="black"/>
                </a:solidFill>
              </a:rPr>
              <a:t> on the economy. </a:t>
            </a:r>
          </a:p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Fiscal policy can take the form of changes in taxes, transfers,  and government spending.</a:t>
            </a:r>
          </a:p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Expansionary fiscal policy leads to an increase in real GDP larger than the initial rise in aggregate spending caused by the policy. </a:t>
            </a:r>
          </a:p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Conversely, </a:t>
            </a:r>
            <a:r>
              <a:rPr lang="en-US" sz="2600" dirty="0" err="1">
                <a:solidFill>
                  <a:prstClr val="black"/>
                </a:solidFill>
              </a:rPr>
              <a:t>contractionary</a:t>
            </a:r>
            <a:r>
              <a:rPr lang="en-US" sz="2600" dirty="0">
                <a:solidFill>
                  <a:prstClr val="black"/>
                </a:solidFill>
              </a:rPr>
              <a:t> fiscal policy leads to a fall in real GDP larger than the initial reduction in aggregate spending caused by the policy.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21</a:t>
            </a:r>
          </a:p>
        </p:txBody>
      </p:sp>
      <p:pic>
        <p:nvPicPr>
          <p:cNvPr id="13" name="Picture 1" descr="Krug_AP_2e_Econ_21UN0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52" y="2035892"/>
            <a:ext cx="4659268" cy="301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020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Using the Multiplier to Estimate the Influence of Government Policy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2137" y="2905780"/>
            <a:ext cx="1055346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"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600" dirty="0">
                <a:solidFill>
                  <a:prstClr val="black"/>
                </a:solidFill>
              </a:rPr>
              <a:t>The multiplier on changes in government purchases is </a:t>
            </a:r>
            <a:r>
              <a:rPr lang="en-US" sz="2600" b="1" dirty="0">
                <a:solidFill>
                  <a:prstClr val="black"/>
                </a:solidFill>
              </a:rPr>
              <a:t>1/(1 − </a:t>
            </a:r>
            <a:r>
              <a:rPr lang="en-US" sz="2600" b="1" i="1" dirty="0">
                <a:solidFill>
                  <a:prstClr val="black"/>
                </a:solidFill>
              </a:rPr>
              <a:t>MPC</a:t>
            </a:r>
            <a:r>
              <a:rPr lang="en-US" sz="2600" b="1" dirty="0">
                <a:solidFill>
                  <a:prstClr val="black"/>
                </a:solidFill>
              </a:rPr>
              <a:t>)</a:t>
            </a:r>
            <a:r>
              <a:rPr lang="en-US" sz="2600" dirty="0">
                <a:solidFill>
                  <a:prstClr val="black"/>
                </a:solidFill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21</a:t>
            </a:r>
          </a:p>
        </p:txBody>
      </p:sp>
    </p:spTree>
    <p:extLst>
      <p:ext uri="{BB962C8B-B14F-4D97-AF65-F5344CB8AC3E}">
        <p14:creationId xmlns:p14="http://schemas.microsoft.com/office/powerpoint/2010/main" val="1416020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12019</TotalTime>
  <Words>891</Words>
  <Application>Microsoft Macintosh PowerPoint</Application>
  <PresentationFormat>Widescreen</PresentationFormat>
  <Paragraphs>151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Rounded MT Bold</vt:lpstr>
      <vt:lpstr>Calibri</vt:lpstr>
      <vt:lpstr>Calibri Light</vt:lpstr>
      <vt:lpstr>Candara</vt:lpstr>
      <vt:lpstr>Century Gothic</vt:lpstr>
      <vt:lpstr>Office Theme</vt:lpstr>
      <vt:lpstr>PowerPoint Presentation</vt:lpstr>
      <vt:lpstr>Today’s Agenda</vt:lpstr>
      <vt:lpstr>Chicago School</vt:lpstr>
      <vt:lpstr>Austrian School</vt:lpstr>
      <vt:lpstr>PowerPoint Presentation</vt:lpstr>
      <vt:lpstr>Front: Increase AS  Back: Increase AD  Windows: Decrease AD  Door: Decrease AS  </vt:lpstr>
      <vt:lpstr>Automatic Stabilizers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Macmillan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Pierce-Bratcher, Janie</dc:creator>
  <cp:lastModifiedBy>Microsoft Office User</cp:lastModifiedBy>
  <cp:revision>26</cp:revision>
  <dcterms:created xsi:type="dcterms:W3CDTF">2015-01-29T01:02:02Z</dcterms:created>
  <dcterms:modified xsi:type="dcterms:W3CDTF">2019-03-22T12:36:54Z</dcterms:modified>
</cp:coreProperties>
</file>