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68" r:id="rId4"/>
    <p:sldId id="267" r:id="rId5"/>
    <p:sldId id="270" r:id="rId6"/>
    <p:sldId id="265" r:id="rId7"/>
    <p:sldId id="266" r:id="rId8"/>
    <p:sldId id="263" r:id="rId9"/>
    <p:sldId id="264" r:id="rId10"/>
    <p:sldId id="262" r:id="rId11"/>
    <p:sldId id="257" r:id="rId12"/>
    <p:sldId id="271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59" autoAdjust="0"/>
    <p:restoredTop sz="94660"/>
  </p:normalViewPr>
  <p:slideViewPr>
    <p:cSldViewPr snapToGrid="0">
      <p:cViewPr varScale="1">
        <p:scale>
          <a:sx n="94" d="100"/>
          <a:sy n="94" d="100"/>
        </p:scale>
        <p:origin x="56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284480"/>
            <a:ext cx="11572240" cy="63398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10160" y="1076960"/>
            <a:ext cx="4124960" cy="468376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What You Will Learn in this Module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0105" y="719376"/>
            <a:ext cx="6967891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Illustrate the relationship between the demand for money and the interest rate with a graph</a:t>
            </a:r>
          </a:p>
          <a:p>
            <a:pPr marL="342900" lvl="0" indent="-3429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Explain why the liquidity preference model determines the interest rate in the short run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28</a:t>
            </a:r>
          </a:p>
        </p:txBody>
      </p:sp>
      <p:pic>
        <p:nvPicPr>
          <p:cNvPr id="13" name="Picture 1" descr="Krug_AP_2e_Econ_MO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03" y="2962468"/>
            <a:ext cx="5832409" cy="291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1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Equilibrium in the Money Market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Line 76"/>
          <p:cNvSpPr>
            <a:spLocks noChangeShapeType="1"/>
          </p:cNvSpPr>
          <p:nvPr/>
        </p:nvSpPr>
        <p:spPr bwMode="auto">
          <a:xfrm>
            <a:off x="2434329" y="4388167"/>
            <a:ext cx="420687" cy="3175"/>
          </a:xfrm>
          <a:prstGeom prst="line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77"/>
          <p:cNvSpPr>
            <a:spLocks noChangeShapeType="1"/>
          </p:cNvSpPr>
          <p:nvPr/>
        </p:nvSpPr>
        <p:spPr bwMode="auto">
          <a:xfrm flipV="1">
            <a:off x="6072879" y="5669280"/>
            <a:ext cx="3175" cy="420687"/>
          </a:xfrm>
          <a:prstGeom prst="line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015729" y="5454967"/>
            <a:ext cx="174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M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2845491" y="3448367"/>
            <a:ext cx="73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r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932804" y="3567430"/>
            <a:ext cx="1317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H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2875654" y="4204017"/>
            <a:ext cx="73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r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2962966" y="4326255"/>
            <a:ext cx="101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E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2878829" y="4672330"/>
            <a:ext cx="73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r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2966141" y="4792980"/>
            <a:ext cx="87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L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8222354" y="4445317"/>
            <a:ext cx="87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L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2" name="Rectangle 37"/>
          <p:cNvSpPr>
            <a:spLocks noChangeArrowheads="1"/>
          </p:cNvSpPr>
          <p:nvPr/>
        </p:nvSpPr>
        <p:spPr bwMode="auto">
          <a:xfrm>
            <a:off x="6174479" y="4129405"/>
            <a:ext cx="1000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E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3" name="Rectangle 38"/>
          <p:cNvSpPr>
            <a:spLocks noChangeArrowheads="1"/>
          </p:cNvSpPr>
          <p:nvPr/>
        </p:nvSpPr>
        <p:spPr bwMode="auto">
          <a:xfrm>
            <a:off x="8550966" y="4699317"/>
            <a:ext cx="298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MD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4" name="Line 39"/>
          <p:cNvSpPr>
            <a:spLocks noChangeShapeType="1"/>
          </p:cNvSpPr>
          <p:nvPr/>
        </p:nvSpPr>
        <p:spPr bwMode="auto">
          <a:xfrm>
            <a:off x="6015729" y="5454967"/>
            <a:ext cx="111125" cy="1588"/>
          </a:xfrm>
          <a:prstGeom prst="line">
            <a:avLst/>
          </a:prstGeom>
          <a:noFill/>
          <a:ln w="7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40"/>
          <p:cNvSpPr>
            <a:spLocks noChangeArrowheads="1"/>
          </p:cNvSpPr>
          <p:nvPr/>
        </p:nvSpPr>
        <p:spPr bwMode="auto">
          <a:xfrm>
            <a:off x="4448866" y="5412105"/>
            <a:ext cx="174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M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6" name="Rectangle 41"/>
          <p:cNvSpPr>
            <a:spLocks noChangeArrowheads="1"/>
          </p:cNvSpPr>
          <p:nvPr/>
        </p:nvSpPr>
        <p:spPr bwMode="auto">
          <a:xfrm>
            <a:off x="4663179" y="5534342"/>
            <a:ext cx="1317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H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7" name="Rectangle 42"/>
          <p:cNvSpPr>
            <a:spLocks noChangeArrowheads="1"/>
          </p:cNvSpPr>
          <p:nvPr/>
        </p:nvSpPr>
        <p:spPr bwMode="auto">
          <a:xfrm>
            <a:off x="8062016" y="5412105"/>
            <a:ext cx="174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M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8274741" y="5534342"/>
            <a:ext cx="873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L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9" name="Line 44"/>
          <p:cNvSpPr>
            <a:spLocks noChangeShapeType="1"/>
          </p:cNvSpPr>
          <p:nvPr/>
        </p:nvSpPr>
        <p:spPr bwMode="auto">
          <a:xfrm>
            <a:off x="2974079" y="3799205"/>
            <a:ext cx="3175" cy="338137"/>
          </a:xfrm>
          <a:prstGeom prst="line">
            <a:avLst/>
          </a:prstGeom>
          <a:noFill/>
          <a:ln w="7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45"/>
          <p:cNvSpPr>
            <a:spLocks/>
          </p:cNvSpPr>
          <p:nvPr/>
        </p:nvSpPr>
        <p:spPr bwMode="auto">
          <a:xfrm>
            <a:off x="2926454" y="4099242"/>
            <a:ext cx="92075" cy="139700"/>
          </a:xfrm>
          <a:custGeom>
            <a:avLst/>
            <a:gdLst>
              <a:gd name="T0" fmla="*/ 2147483647 w 14"/>
              <a:gd name="T1" fmla="*/ 2147483647 h 22"/>
              <a:gd name="T2" fmla="*/ 2147483647 w 14"/>
              <a:gd name="T3" fmla="*/ 0 h 22"/>
              <a:gd name="T4" fmla="*/ 2147483647 w 14"/>
              <a:gd name="T5" fmla="*/ 2147483647 h 22"/>
              <a:gd name="T6" fmla="*/ 2147483647 w 14"/>
              <a:gd name="T7" fmla="*/ 2147483647 h 22"/>
              <a:gd name="T8" fmla="*/ 2147483647 w 14"/>
              <a:gd name="T9" fmla="*/ 2147483647 h 22"/>
              <a:gd name="T10" fmla="*/ 2147483647 w 14"/>
              <a:gd name="T11" fmla="*/ 2147483647 h 22"/>
              <a:gd name="T12" fmla="*/ 0 w 14"/>
              <a:gd name="T13" fmla="*/ 2147483647 h 22"/>
              <a:gd name="T14" fmla="*/ 0 w 14"/>
              <a:gd name="T15" fmla="*/ 0 h 22"/>
              <a:gd name="T16" fmla="*/ 2147483647 w 14"/>
              <a:gd name="T17" fmla="*/ 2147483647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22"/>
              <a:gd name="T29" fmla="*/ 14 w 14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22">
                <a:moveTo>
                  <a:pt x="7" y="4"/>
                </a:moveTo>
                <a:cubicBezTo>
                  <a:pt x="13" y="0"/>
                  <a:pt x="13" y="0"/>
                  <a:pt x="13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5"/>
                  <a:pt x="8" y="19"/>
                  <a:pt x="7" y="22"/>
                </a:cubicBezTo>
                <a:cubicBezTo>
                  <a:pt x="6" y="19"/>
                  <a:pt x="5" y="15"/>
                  <a:pt x="5" y="1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lnTo>
                  <a:pt x="7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46"/>
          <p:cNvSpPr>
            <a:spLocks noChangeShapeType="1"/>
          </p:cNvSpPr>
          <p:nvPr/>
        </p:nvSpPr>
        <p:spPr bwMode="auto">
          <a:xfrm flipV="1">
            <a:off x="2974079" y="4623117"/>
            <a:ext cx="3175" cy="88900"/>
          </a:xfrm>
          <a:prstGeom prst="line">
            <a:avLst/>
          </a:prstGeom>
          <a:noFill/>
          <a:ln w="7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2926454" y="4519930"/>
            <a:ext cx="92075" cy="141287"/>
          </a:xfrm>
          <a:custGeom>
            <a:avLst/>
            <a:gdLst>
              <a:gd name="T0" fmla="*/ 2147483647 w 14"/>
              <a:gd name="T1" fmla="*/ 2147483647 h 22"/>
              <a:gd name="T2" fmla="*/ 2147483647 w 14"/>
              <a:gd name="T3" fmla="*/ 2147483647 h 22"/>
              <a:gd name="T4" fmla="*/ 2147483647 w 14"/>
              <a:gd name="T5" fmla="*/ 2147483647 h 22"/>
              <a:gd name="T6" fmla="*/ 2147483647 w 14"/>
              <a:gd name="T7" fmla="*/ 2147483647 h 22"/>
              <a:gd name="T8" fmla="*/ 2147483647 w 14"/>
              <a:gd name="T9" fmla="*/ 0 h 22"/>
              <a:gd name="T10" fmla="*/ 2147483647 w 14"/>
              <a:gd name="T11" fmla="*/ 2147483647 h 22"/>
              <a:gd name="T12" fmla="*/ 0 w 14"/>
              <a:gd name="T13" fmla="*/ 2147483647 h 22"/>
              <a:gd name="T14" fmla="*/ 0 w 14"/>
              <a:gd name="T15" fmla="*/ 2147483647 h 22"/>
              <a:gd name="T16" fmla="*/ 2147483647 w 14"/>
              <a:gd name="T17" fmla="*/ 2147483647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22"/>
              <a:gd name="T29" fmla="*/ 14 w 14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22">
                <a:moveTo>
                  <a:pt x="7" y="18"/>
                </a:moveTo>
                <a:cubicBezTo>
                  <a:pt x="13" y="22"/>
                  <a:pt x="13" y="22"/>
                  <a:pt x="13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8"/>
                  <a:pt x="8" y="4"/>
                  <a:pt x="7" y="0"/>
                </a:cubicBezTo>
                <a:cubicBezTo>
                  <a:pt x="6" y="4"/>
                  <a:pt x="5" y="8"/>
                  <a:pt x="5" y="1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lnTo>
                  <a:pt x="7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48"/>
          <p:cNvSpPr>
            <a:spLocks noChangeShapeType="1"/>
          </p:cNvSpPr>
          <p:nvPr/>
        </p:nvSpPr>
        <p:spPr bwMode="auto">
          <a:xfrm>
            <a:off x="6072879" y="2205355"/>
            <a:ext cx="3175" cy="3138487"/>
          </a:xfrm>
          <a:prstGeom prst="line">
            <a:avLst/>
          </a:prstGeom>
          <a:noFill/>
          <a:ln w="38100">
            <a:solidFill>
              <a:srgbClr val="F3716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49"/>
          <p:cNvSpPr>
            <a:spLocks noChangeArrowheads="1"/>
          </p:cNvSpPr>
          <p:nvPr/>
        </p:nvSpPr>
        <p:spPr bwMode="auto">
          <a:xfrm>
            <a:off x="4652066" y="3318192"/>
            <a:ext cx="131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H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35" name="Freeform 50"/>
          <p:cNvSpPr>
            <a:spLocks/>
          </p:cNvSpPr>
          <p:nvPr/>
        </p:nvSpPr>
        <p:spPr bwMode="auto">
          <a:xfrm>
            <a:off x="1504054" y="4130992"/>
            <a:ext cx="1020762" cy="762000"/>
          </a:xfrm>
          <a:custGeom>
            <a:avLst/>
            <a:gdLst>
              <a:gd name="T0" fmla="*/ 2147483647 w 198"/>
              <a:gd name="T1" fmla="*/ 2147483647 h 131"/>
              <a:gd name="T2" fmla="*/ 2147483647 w 198"/>
              <a:gd name="T3" fmla="*/ 2147483647 h 131"/>
              <a:gd name="T4" fmla="*/ 743889555 w 198"/>
              <a:gd name="T5" fmla="*/ 2147483647 h 131"/>
              <a:gd name="T6" fmla="*/ 0 w 198"/>
              <a:gd name="T7" fmla="*/ 2147483647 h 131"/>
              <a:gd name="T8" fmla="*/ 0 w 198"/>
              <a:gd name="T9" fmla="*/ 706513603 h 131"/>
              <a:gd name="T10" fmla="*/ 743889555 w 198"/>
              <a:gd name="T11" fmla="*/ 0 h 131"/>
              <a:gd name="T12" fmla="*/ 2147483647 w 198"/>
              <a:gd name="T13" fmla="*/ 0 h 131"/>
              <a:gd name="T14" fmla="*/ 2147483647 w 198"/>
              <a:gd name="T15" fmla="*/ 706513603 h 131"/>
              <a:gd name="T16" fmla="*/ 2147483647 w 198"/>
              <a:gd name="T17" fmla="*/ 2147483647 h 1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8"/>
              <a:gd name="T28" fmla="*/ 0 h 131"/>
              <a:gd name="T29" fmla="*/ 198 w 198"/>
              <a:gd name="T30" fmla="*/ 131 h 1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8" h="131">
                <a:moveTo>
                  <a:pt x="198" y="112"/>
                </a:moveTo>
                <a:cubicBezTo>
                  <a:pt x="198" y="122"/>
                  <a:pt x="190" y="131"/>
                  <a:pt x="181" y="131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7" y="131"/>
                  <a:pt x="0" y="122"/>
                  <a:pt x="0" y="112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7" y="0"/>
                  <a:pt x="17" y="0"/>
                </a:cubicBezTo>
                <a:cubicBezTo>
                  <a:pt x="181" y="0"/>
                  <a:pt x="181" y="0"/>
                  <a:pt x="181" y="0"/>
                </a:cubicBezTo>
                <a:cubicBezTo>
                  <a:pt x="190" y="0"/>
                  <a:pt x="198" y="9"/>
                  <a:pt x="198" y="19"/>
                </a:cubicBezTo>
                <a:lnTo>
                  <a:pt x="198" y="11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36" name="Freeform 65"/>
          <p:cNvSpPr>
            <a:spLocks/>
          </p:cNvSpPr>
          <p:nvPr/>
        </p:nvSpPr>
        <p:spPr bwMode="auto">
          <a:xfrm>
            <a:off x="5067991" y="6001067"/>
            <a:ext cx="1979613" cy="503238"/>
          </a:xfrm>
          <a:custGeom>
            <a:avLst/>
            <a:gdLst>
              <a:gd name="T0" fmla="*/ 2147483647 w 272"/>
              <a:gd name="T1" fmla="*/ 2147483647 h 91"/>
              <a:gd name="T2" fmla="*/ 2147483647 w 272"/>
              <a:gd name="T3" fmla="*/ 2147483647 h 91"/>
              <a:gd name="T4" fmla="*/ 747343546 w 272"/>
              <a:gd name="T5" fmla="*/ 2147483647 h 91"/>
              <a:gd name="T6" fmla="*/ 0 w 272"/>
              <a:gd name="T7" fmla="*/ 2147483647 h 91"/>
              <a:gd name="T8" fmla="*/ 0 w 272"/>
              <a:gd name="T9" fmla="*/ 774276469 h 91"/>
              <a:gd name="T10" fmla="*/ 747343546 w 272"/>
              <a:gd name="T11" fmla="*/ 0 h 91"/>
              <a:gd name="T12" fmla="*/ 2147483647 w 272"/>
              <a:gd name="T13" fmla="*/ 0 h 91"/>
              <a:gd name="T14" fmla="*/ 2147483647 w 272"/>
              <a:gd name="T15" fmla="*/ 774276469 h 91"/>
              <a:gd name="T16" fmla="*/ 2147483647 w 272"/>
              <a:gd name="T17" fmla="*/ 2147483647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2"/>
              <a:gd name="T28" fmla="*/ 0 h 91"/>
              <a:gd name="T29" fmla="*/ 272 w 272"/>
              <a:gd name="T30" fmla="*/ 91 h 9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2" h="91">
                <a:moveTo>
                  <a:pt x="272" y="72"/>
                </a:moveTo>
                <a:cubicBezTo>
                  <a:pt x="272" y="82"/>
                  <a:pt x="264" y="91"/>
                  <a:pt x="255" y="91"/>
                </a:cubicBezTo>
                <a:cubicBezTo>
                  <a:pt x="17" y="91"/>
                  <a:pt x="17" y="91"/>
                  <a:pt x="17" y="91"/>
                </a:cubicBezTo>
                <a:cubicBezTo>
                  <a:pt x="8" y="91"/>
                  <a:pt x="0" y="82"/>
                  <a:pt x="0" y="72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7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64" y="0"/>
                  <a:pt x="272" y="8"/>
                  <a:pt x="272" y="19"/>
                </a:cubicBezTo>
                <a:lnTo>
                  <a:pt x="272" y="7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Freeform 75"/>
          <p:cNvSpPr>
            <a:spLocks/>
          </p:cNvSpPr>
          <p:nvPr/>
        </p:nvSpPr>
        <p:spPr bwMode="auto">
          <a:xfrm>
            <a:off x="3159816" y="1316355"/>
            <a:ext cx="5688013" cy="4027487"/>
          </a:xfrm>
          <a:custGeom>
            <a:avLst/>
            <a:gdLst>
              <a:gd name="T0" fmla="*/ 2147483647 w 2098"/>
              <a:gd name="T1" fmla="*/ 2147483647 h 1692"/>
              <a:gd name="T2" fmla="*/ 0 w 2098"/>
              <a:gd name="T3" fmla="*/ 2147483647 h 1692"/>
              <a:gd name="T4" fmla="*/ 0 w 2098"/>
              <a:gd name="T5" fmla="*/ 0 h 1692"/>
              <a:gd name="T6" fmla="*/ 0 60000 65536"/>
              <a:gd name="T7" fmla="*/ 0 60000 65536"/>
              <a:gd name="T8" fmla="*/ 0 60000 65536"/>
              <a:gd name="T9" fmla="*/ 0 w 2098"/>
              <a:gd name="T10" fmla="*/ 0 h 1692"/>
              <a:gd name="T11" fmla="*/ 2098 w 2098"/>
              <a:gd name="T12" fmla="*/ 1692 h 1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8" h="1692">
                <a:moveTo>
                  <a:pt x="2098" y="1692"/>
                </a:moveTo>
                <a:lnTo>
                  <a:pt x="0" y="1692"/>
                </a:lnTo>
                <a:lnTo>
                  <a:pt x="0" y="0"/>
                </a:lnTo>
              </a:path>
            </a:pathLst>
          </a:cu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88"/>
          <p:cNvSpPr>
            <a:spLocks/>
          </p:cNvSpPr>
          <p:nvPr/>
        </p:nvSpPr>
        <p:spPr bwMode="auto">
          <a:xfrm>
            <a:off x="3947216" y="2211705"/>
            <a:ext cx="4567238" cy="2603500"/>
          </a:xfrm>
          <a:custGeom>
            <a:avLst/>
            <a:gdLst>
              <a:gd name="T0" fmla="*/ 0 w 689"/>
              <a:gd name="T1" fmla="*/ 0 h 408"/>
              <a:gd name="T2" fmla="*/ 2147483647 w 689"/>
              <a:gd name="T3" fmla="*/ 2147483647 h 408"/>
              <a:gd name="T4" fmla="*/ 2147483647 w 689"/>
              <a:gd name="T5" fmla="*/ 2147483647 h 408"/>
              <a:gd name="T6" fmla="*/ 0 60000 65536"/>
              <a:gd name="T7" fmla="*/ 0 60000 65536"/>
              <a:gd name="T8" fmla="*/ 0 60000 65536"/>
              <a:gd name="T9" fmla="*/ 0 w 689"/>
              <a:gd name="T10" fmla="*/ 0 h 408"/>
              <a:gd name="T11" fmla="*/ 689 w 689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9" h="408">
                <a:moveTo>
                  <a:pt x="0" y="0"/>
                </a:moveTo>
                <a:cubicBezTo>
                  <a:pt x="0" y="194"/>
                  <a:pt x="146" y="275"/>
                  <a:pt x="300" y="338"/>
                </a:cubicBezTo>
                <a:cubicBezTo>
                  <a:pt x="437" y="394"/>
                  <a:pt x="689" y="408"/>
                  <a:pt x="689" y="408"/>
                </a:cubicBezTo>
              </a:path>
            </a:pathLst>
          </a:custGeom>
          <a:noFill/>
          <a:ln w="38100">
            <a:solidFill>
              <a:srgbClr val="00B5A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Oval 89"/>
          <p:cNvSpPr>
            <a:spLocks noChangeArrowheads="1"/>
          </p:cNvSpPr>
          <p:nvPr/>
        </p:nvSpPr>
        <p:spPr bwMode="auto">
          <a:xfrm>
            <a:off x="6009379" y="4361180"/>
            <a:ext cx="131762" cy="127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ea typeface="MS PGothic" pitchFamily="34" charset="-128"/>
            </a:endParaRPr>
          </a:p>
        </p:txBody>
      </p:sp>
      <p:sp>
        <p:nvSpPr>
          <p:cNvPr id="40" name="Oval 90"/>
          <p:cNvSpPr>
            <a:spLocks noChangeArrowheads="1"/>
          </p:cNvSpPr>
          <p:nvPr/>
        </p:nvSpPr>
        <p:spPr bwMode="auto">
          <a:xfrm>
            <a:off x="4502841" y="3551555"/>
            <a:ext cx="134938" cy="127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ea typeface="MS PGothic" pitchFamily="34" charset="-128"/>
            </a:endParaRPr>
          </a:p>
        </p:txBody>
      </p:sp>
      <p:sp>
        <p:nvSpPr>
          <p:cNvPr id="41" name="Oval 91"/>
          <p:cNvSpPr>
            <a:spLocks noChangeArrowheads="1"/>
          </p:cNvSpPr>
          <p:nvPr/>
        </p:nvSpPr>
        <p:spPr bwMode="auto">
          <a:xfrm>
            <a:off x="8120754" y="4726305"/>
            <a:ext cx="131762" cy="127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ea typeface="MS PGothic" pitchFamily="34" charset="-128"/>
            </a:endParaRPr>
          </a:p>
        </p:txBody>
      </p:sp>
      <p:sp>
        <p:nvSpPr>
          <p:cNvPr id="42" name="Line 92"/>
          <p:cNvSpPr>
            <a:spLocks noChangeShapeType="1"/>
          </p:cNvSpPr>
          <p:nvPr/>
        </p:nvSpPr>
        <p:spPr bwMode="auto">
          <a:xfrm flipH="1">
            <a:off x="6320529" y="3778567"/>
            <a:ext cx="557212" cy="523875"/>
          </a:xfrm>
          <a:prstGeom prst="lin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93"/>
          <p:cNvSpPr>
            <a:spLocks/>
          </p:cNvSpPr>
          <p:nvPr/>
        </p:nvSpPr>
        <p:spPr bwMode="auto">
          <a:xfrm>
            <a:off x="6777729" y="3549967"/>
            <a:ext cx="1143000" cy="338138"/>
          </a:xfrm>
          <a:custGeom>
            <a:avLst/>
            <a:gdLst>
              <a:gd name="T0" fmla="*/ 2147483647 w 182"/>
              <a:gd name="T1" fmla="*/ 1382048858 h 53"/>
              <a:gd name="T2" fmla="*/ 2147483647 w 182"/>
              <a:gd name="T3" fmla="*/ 2147483647 h 53"/>
              <a:gd name="T4" fmla="*/ 705852742 w 182"/>
              <a:gd name="T5" fmla="*/ 2147483647 h 53"/>
              <a:gd name="T6" fmla="*/ 0 w 182"/>
              <a:gd name="T7" fmla="*/ 1382048858 h 53"/>
              <a:gd name="T8" fmla="*/ 0 w 182"/>
              <a:gd name="T9" fmla="*/ 812970667 h 53"/>
              <a:gd name="T10" fmla="*/ 705852742 w 182"/>
              <a:gd name="T11" fmla="*/ 0 h 53"/>
              <a:gd name="T12" fmla="*/ 2147483647 w 182"/>
              <a:gd name="T13" fmla="*/ 0 h 53"/>
              <a:gd name="T14" fmla="*/ 2147483647 w 182"/>
              <a:gd name="T15" fmla="*/ 812970667 h 53"/>
              <a:gd name="T16" fmla="*/ 2147483647 w 182"/>
              <a:gd name="T17" fmla="*/ 1382048858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2"/>
              <a:gd name="T28" fmla="*/ 0 h 53"/>
              <a:gd name="T29" fmla="*/ 182 w 182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2" h="53">
                <a:moveTo>
                  <a:pt x="182" y="34"/>
                </a:moveTo>
                <a:cubicBezTo>
                  <a:pt x="182" y="45"/>
                  <a:pt x="175" y="53"/>
                  <a:pt x="165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4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17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75" y="0"/>
                  <a:pt x="182" y="9"/>
                  <a:pt x="182" y="20"/>
                </a:cubicBezTo>
                <a:lnTo>
                  <a:pt x="182" y="3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Footer Placeholder 2"/>
          <p:cNvSpPr txBox="1">
            <a:spLocks noGrp="1"/>
          </p:cNvSpPr>
          <p:nvPr/>
        </p:nvSpPr>
        <p:spPr bwMode="auto">
          <a:xfrm>
            <a:off x="7615929" y="5835967"/>
            <a:ext cx="2286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>
                <a:ea typeface="MS PGothic" pitchFamily="34" charset="-128"/>
              </a:rPr>
              <a:t>Quantity of money</a:t>
            </a:r>
            <a:endParaRPr lang="en-US">
              <a:ea typeface="MS PGothic" pitchFamily="34" charset="-128"/>
            </a:endParaRPr>
          </a:p>
          <a:p>
            <a:pPr algn="ctr" eaLnBrk="1" hangingPunct="1"/>
            <a:endParaRPr lang="en-US" sz="1200">
              <a:solidFill>
                <a:srgbClr val="898989"/>
              </a:solidFill>
              <a:ea typeface="MS PGothic" pitchFamily="34" charset="-128"/>
            </a:endParaRPr>
          </a:p>
        </p:txBody>
      </p: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2019991" y="1265555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ea typeface="MS PGothic" pitchFamily="34" charset="-128"/>
              </a:rPr>
              <a:t>Interest</a:t>
            </a:r>
          </a:p>
          <a:p>
            <a:r>
              <a:rPr lang="en-US" b="1">
                <a:ea typeface="MS PGothic" pitchFamily="34" charset="-128"/>
              </a:rPr>
              <a:t>rate, </a:t>
            </a:r>
            <a:r>
              <a:rPr lang="en-US" b="1" i="1">
                <a:ea typeface="MS PGothic" pitchFamily="34" charset="-128"/>
              </a:rPr>
              <a:t>r</a:t>
            </a:r>
          </a:p>
        </p:txBody>
      </p:sp>
      <p:sp>
        <p:nvSpPr>
          <p:cNvPr id="46" name="Rectangle 36"/>
          <p:cNvSpPr>
            <a:spLocks noChangeArrowheads="1"/>
          </p:cNvSpPr>
          <p:nvPr/>
        </p:nvSpPr>
        <p:spPr bwMode="auto">
          <a:xfrm>
            <a:off x="1491354" y="4235767"/>
            <a:ext cx="1135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i="1">
                <a:ea typeface="MS PGothic" pitchFamily="34" charset="-128"/>
              </a:rPr>
              <a:t>Equilibrium interest rate</a:t>
            </a:r>
          </a:p>
        </p:txBody>
      </p:sp>
      <p:sp>
        <p:nvSpPr>
          <p:cNvPr id="47" name="Rectangle 37"/>
          <p:cNvSpPr>
            <a:spLocks noChangeArrowheads="1"/>
          </p:cNvSpPr>
          <p:nvPr/>
        </p:nvSpPr>
        <p:spPr bwMode="auto">
          <a:xfrm>
            <a:off x="5253729" y="1568767"/>
            <a:ext cx="1600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ea typeface="MS PGothic" pitchFamily="34" charset="-128"/>
              </a:rPr>
              <a:t>Money supply</a:t>
            </a:r>
          </a:p>
          <a:p>
            <a:r>
              <a:rPr lang="en-US" sz="1600">
                <a:ea typeface="MS PGothic" pitchFamily="34" charset="-128"/>
              </a:rPr>
              <a:t>curve, </a:t>
            </a:r>
            <a:r>
              <a:rPr lang="en-US" sz="1600" i="1">
                <a:ea typeface="MS PGothic" pitchFamily="34" charset="-128"/>
              </a:rPr>
              <a:t>MS</a:t>
            </a:r>
          </a:p>
        </p:txBody>
      </p:sp>
      <p:sp>
        <p:nvSpPr>
          <p:cNvPr id="48" name="Rectangle 38"/>
          <p:cNvSpPr>
            <a:spLocks noChangeArrowheads="1"/>
          </p:cNvSpPr>
          <p:nvPr/>
        </p:nvSpPr>
        <p:spPr bwMode="auto">
          <a:xfrm>
            <a:off x="6792016" y="3545205"/>
            <a:ext cx="1117600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i="1" dirty="0">
                <a:ea typeface="ＭＳ Ｐゴシック" pitchFamily="34" charset="-128"/>
              </a:rPr>
              <a:t>Equilibrium</a:t>
            </a: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5064816" y="5986780"/>
            <a:ext cx="1982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i="1">
                <a:ea typeface="MS PGothic" pitchFamily="34" charset="-128"/>
              </a:rPr>
              <a:t>Money supply</a:t>
            </a:r>
          </a:p>
          <a:p>
            <a:pPr algn="ctr"/>
            <a:r>
              <a:rPr lang="en-US" sz="1400" i="1">
                <a:ea typeface="MS PGothic" pitchFamily="34" charset="-128"/>
              </a:rPr>
              <a:t>chosen by the Fed</a:t>
            </a:r>
          </a:p>
        </p:txBody>
      </p:sp>
      <p:sp>
        <p:nvSpPr>
          <p:cNvPr id="50" name="Line 40"/>
          <p:cNvSpPr>
            <a:spLocks noChangeShapeType="1"/>
          </p:cNvSpPr>
          <p:nvPr/>
        </p:nvSpPr>
        <p:spPr bwMode="auto">
          <a:xfrm flipH="1">
            <a:off x="3155054" y="4415155"/>
            <a:ext cx="28543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41"/>
          <p:cNvSpPr>
            <a:spLocks noChangeShapeType="1"/>
          </p:cNvSpPr>
          <p:nvPr/>
        </p:nvSpPr>
        <p:spPr bwMode="auto">
          <a:xfrm flipH="1">
            <a:off x="3182041" y="4789805"/>
            <a:ext cx="48910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 flipH="1">
            <a:off x="3196329" y="3626167"/>
            <a:ext cx="13033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43"/>
          <p:cNvSpPr>
            <a:spLocks noChangeShapeType="1"/>
          </p:cNvSpPr>
          <p:nvPr/>
        </p:nvSpPr>
        <p:spPr bwMode="auto">
          <a:xfrm flipV="1">
            <a:off x="4553641" y="3667442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44"/>
          <p:cNvSpPr>
            <a:spLocks noChangeShapeType="1"/>
          </p:cNvSpPr>
          <p:nvPr/>
        </p:nvSpPr>
        <p:spPr bwMode="auto">
          <a:xfrm flipH="1" flipV="1">
            <a:off x="8184254" y="4880292"/>
            <a:ext cx="4762" cy="4619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28</a:t>
            </a:r>
          </a:p>
        </p:txBody>
      </p:sp>
    </p:spTree>
    <p:extLst>
      <p:ext uri="{BB962C8B-B14F-4D97-AF65-F5344CB8AC3E}">
        <p14:creationId xmlns:p14="http://schemas.microsoft.com/office/powerpoint/2010/main" val="2192998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Two Models of the Interest Rate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3705" y="1822349"/>
            <a:ext cx="9537075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This module has developed the liquidity preference model of the interest rate.</a:t>
            </a: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This model is consistent with another model known as the loanable funds model of the interest rate, developed in Module 29.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28</a:t>
            </a:r>
          </a:p>
        </p:txBody>
      </p:sp>
    </p:spTree>
    <p:extLst>
      <p:ext uri="{BB962C8B-B14F-4D97-AF65-F5344CB8AC3E}">
        <p14:creationId xmlns:p14="http://schemas.microsoft.com/office/powerpoint/2010/main" val="2627930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31" y="-338260"/>
            <a:ext cx="10515600" cy="1325563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7077"/>
            <a:ext cx="10515600" cy="56298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If a checking account has an interest rate of 1% and a government Treasury bill has an interest rate of 3%, the opportunity cost of holding cash in your wallet is:</a:t>
            </a:r>
            <a:br>
              <a:rPr lang="en-US" dirty="0"/>
            </a:br>
            <a:r>
              <a:rPr lang="en-US" dirty="0"/>
              <a:t>A. zero.</a:t>
            </a:r>
            <a:br>
              <a:rPr lang="en-US" dirty="0"/>
            </a:br>
            <a:r>
              <a:rPr lang="en-US" dirty="0"/>
              <a:t>B. 0.02%. </a:t>
            </a:r>
          </a:p>
          <a:p>
            <a:pPr marL="0" indent="0">
              <a:buNone/>
            </a:pPr>
            <a:r>
              <a:rPr lang="en-US" dirty="0"/>
              <a:t>C. 1%. </a:t>
            </a:r>
          </a:p>
          <a:p>
            <a:pPr marL="0" indent="0">
              <a:buNone/>
            </a:pPr>
            <a:r>
              <a:rPr lang="en-US" dirty="0"/>
              <a:t>D. 2%. </a:t>
            </a:r>
          </a:p>
          <a:p>
            <a:pPr marL="0" indent="0">
              <a:buNone/>
            </a:pPr>
            <a:r>
              <a:rPr lang="en-US" dirty="0"/>
              <a:t>E. 3%. </a:t>
            </a:r>
          </a:p>
          <a:p>
            <a:pPr marL="0" indent="0">
              <a:buNone/>
            </a:pPr>
            <a:r>
              <a:rPr lang="en-US" dirty="0"/>
              <a:t>The demand for money is negatively related to _______ and positively related to ______. A. the interest rate; real GDP</a:t>
            </a:r>
            <a:br>
              <a:rPr lang="en-US" dirty="0"/>
            </a:br>
            <a:r>
              <a:rPr lang="en-US" dirty="0"/>
              <a:t>B. the interest rate; unemployment</a:t>
            </a:r>
            <a:br>
              <a:rPr lang="en-US" dirty="0"/>
            </a:br>
            <a:r>
              <a:rPr lang="en-US" dirty="0"/>
              <a:t>C. real GDP; the interest rate </a:t>
            </a:r>
          </a:p>
          <a:p>
            <a:pPr marL="0" indent="0">
              <a:buNone/>
            </a:pPr>
            <a:r>
              <a:rPr lang="en-US" dirty="0"/>
              <a:t>D. real GDP; the money supply</a:t>
            </a:r>
            <a:br>
              <a:rPr lang="en-US" dirty="0"/>
            </a:br>
            <a:r>
              <a:rPr lang="en-US" dirty="0"/>
              <a:t>E. the inflation rate; the interest rate </a:t>
            </a:r>
          </a:p>
          <a:p>
            <a:pPr marL="0" indent="0">
              <a:buNone/>
            </a:pPr>
            <a:r>
              <a:rPr lang="en-US" dirty="0"/>
              <a:t>An increase in the demand for money would result from:</a:t>
            </a:r>
          </a:p>
          <a:p>
            <a:pPr marL="0" indent="0">
              <a:buNone/>
            </a:pPr>
            <a:r>
              <a:rPr lang="en-US" dirty="0"/>
              <a:t>A. a decrease in nominal GDP.</a:t>
            </a:r>
            <a:br>
              <a:rPr lang="en-US" dirty="0"/>
            </a:br>
            <a:r>
              <a:rPr lang="en-US" dirty="0"/>
              <a:t>B. A decrease in real GDP.</a:t>
            </a:r>
            <a:br>
              <a:rPr lang="en-US" dirty="0"/>
            </a:br>
            <a:r>
              <a:rPr lang="en-US" dirty="0"/>
              <a:t>C. A decrease in </a:t>
            </a:r>
            <a:r>
              <a:rPr lang="en-US"/>
              <a:t>the price level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D. an increase in the price level.</a:t>
            </a:r>
            <a:br>
              <a:rPr lang="en-US" dirty="0"/>
            </a:br>
            <a:r>
              <a:rPr lang="en-US" dirty="0"/>
              <a:t>E. an increase in the unemployment rate.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0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836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0538" lvl="0" indent="-407988"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money demand curve </a:t>
            </a:r>
            <a:r>
              <a:rPr lang="en-US" sz="2600" dirty="0">
                <a:solidFill>
                  <a:prstClr val="black"/>
                </a:solidFill>
              </a:rPr>
              <a:t>arises from a trade-off between the opportunity cost of holding money and the liquidity that money provides. </a:t>
            </a:r>
          </a:p>
          <a:p>
            <a:pPr marL="490538" lvl="0" indent="-407988"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The opportunity cost of holding money depends on </a:t>
            </a:r>
            <a:r>
              <a:rPr lang="en-US" sz="2600" b="1" dirty="0">
                <a:solidFill>
                  <a:prstClr val="black"/>
                </a:solidFill>
              </a:rPr>
              <a:t>short-term interest rates, </a:t>
            </a:r>
            <a:r>
              <a:rPr lang="en-US" sz="2600" dirty="0">
                <a:solidFill>
                  <a:prstClr val="black"/>
                </a:solidFill>
              </a:rPr>
              <a:t>not </a:t>
            </a:r>
            <a:r>
              <a:rPr lang="en-US" sz="2600" b="1" dirty="0">
                <a:solidFill>
                  <a:prstClr val="black"/>
                </a:solidFill>
              </a:rPr>
              <a:t>long-term interest rates. </a:t>
            </a:r>
          </a:p>
          <a:p>
            <a:pPr marL="490538" lvl="0" indent="-407988"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Changes in the aggregate price level, real GDP, technology, and institutions shift the money demand curve.</a:t>
            </a:r>
          </a:p>
          <a:p>
            <a:pPr marL="490538" lvl="0" indent="-407988"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According to the </a:t>
            </a:r>
            <a:r>
              <a:rPr lang="en-US" sz="2600" b="1" dirty="0">
                <a:solidFill>
                  <a:prstClr val="black"/>
                </a:solidFill>
              </a:rPr>
              <a:t>liquidity preference model of the interest rate, </a:t>
            </a:r>
            <a:r>
              <a:rPr lang="en-US" sz="2600" dirty="0">
                <a:solidFill>
                  <a:prstClr val="black"/>
                </a:solidFill>
              </a:rPr>
              <a:t>the interest rate is determined in the money market by the </a:t>
            </a:r>
            <a:r>
              <a:rPr lang="en-US" sz="2600" b="1" dirty="0">
                <a:solidFill>
                  <a:prstClr val="black"/>
                </a:solidFill>
              </a:rPr>
              <a:t>money demand curve </a:t>
            </a:r>
            <a:r>
              <a:rPr lang="en-US" sz="2600" dirty="0">
                <a:solidFill>
                  <a:prstClr val="black"/>
                </a:solidFill>
              </a:rPr>
              <a:t>and the </a:t>
            </a:r>
            <a:r>
              <a:rPr lang="en-US" sz="2600" b="1" dirty="0">
                <a:solidFill>
                  <a:prstClr val="black"/>
                </a:solidFill>
              </a:rPr>
              <a:t>money supply curve. </a:t>
            </a:r>
            <a:endParaRPr lang="en-US" sz="26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28</a:t>
            </a:r>
          </a:p>
        </p:txBody>
      </p:sp>
    </p:spTree>
    <p:extLst>
      <p:ext uri="{BB962C8B-B14F-4D97-AF65-F5344CB8AC3E}">
        <p14:creationId xmlns:p14="http://schemas.microsoft.com/office/powerpoint/2010/main" val="55061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Demand for Money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470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b="1" dirty="0">
                <a:solidFill>
                  <a:prstClr val="black"/>
                </a:solidFill>
              </a:rPr>
              <a:t>The Opportunity Cost of Holding Money</a:t>
            </a:r>
          </a:p>
          <a:p>
            <a:pPr lvl="0">
              <a:spcBef>
                <a:spcPct val="20000"/>
              </a:spcBef>
              <a:defRPr/>
            </a:pPr>
            <a:endParaRPr lang="en-US" sz="2800" b="1" dirty="0">
              <a:solidFill>
                <a:prstClr val="black"/>
              </a:solidFill>
            </a:endParaRPr>
          </a:p>
          <a:p>
            <a:pPr marL="341313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decision process to hold money is the same process as the decision to purchase goods: is the benefit of holding money greater than the cost of holding money?</a:t>
            </a:r>
          </a:p>
          <a:p>
            <a:pPr marL="341313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interest rate reflects the opportunity cost of holding money.</a:t>
            </a:r>
          </a:p>
          <a:p>
            <a:pPr marL="831850" lvl="1" indent="-300038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prstClr val="black"/>
                </a:solidFill>
              </a:rPr>
              <a:t>Short-term interest rates</a:t>
            </a:r>
            <a:r>
              <a:rPr lang="en-US" sz="2400" dirty="0">
                <a:solidFill>
                  <a:prstClr val="black"/>
                </a:solidFill>
              </a:rPr>
              <a:t> are the interest rates on financial assets that mature within six months or less.</a:t>
            </a:r>
          </a:p>
          <a:p>
            <a:pPr marL="831850" lvl="1" indent="-300038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prstClr val="black"/>
                </a:solidFill>
              </a:rPr>
              <a:t>Long-term interest rates</a:t>
            </a:r>
            <a:r>
              <a:rPr lang="en-US" sz="2400" dirty="0">
                <a:solidFill>
                  <a:prstClr val="black"/>
                </a:solidFill>
              </a:rPr>
              <a:t> are interest rates on financial assets that mature a number of years in the future.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28</a:t>
            </a:r>
          </a:p>
        </p:txBody>
      </p:sp>
    </p:spTree>
    <p:extLst>
      <p:ext uri="{BB962C8B-B14F-4D97-AF65-F5344CB8AC3E}">
        <p14:creationId xmlns:p14="http://schemas.microsoft.com/office/powerpoint/2010/main" val="219299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Monetary Role of Banks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28</a:t>
            </a:r>
          </a:p>
        </p:txBody>
      </p:sp>
      <p:pic>
        <p:nvPicPr>
          <p:cNvPr id="15" name="Picture 1" descr="Krug_AP_2e_Econ_table_28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02" y="2093357"/>
            <a:ext cx="82296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99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Demand for Money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28</a:t>
            </a:r>
          </a:p>
        </p:txBody>
      </p:sp>
      <p:pic>
        <p:nvPicPr>
          <p:cNvPr id="15" name="Picture 3" descr="Krug_AP_2e_Econ_table_28_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19" y="2118291"/>
            <a:ext cx="9132226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998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640" y="626666"/>
            <a:ext cx="3337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Long-term Interest Rates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4348" y="1601748"/>
            <a:ext cx="10553463" cy="413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174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Long-term interest rates don’t necessarily move with short-term interest rates.</a:t>
            </a:r>
          </a:p>
          <a:p>
            <a:pPr marL="231775" lvl="0" indent="-21748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231775" lvl="0" indent="-2174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If investors expect short-term interest rates to rise, investors may buy short-term bonds even if long-term bonds offer a higher interest rate.</a:t>
            </a:r>
          </a:p>
          <a:p>
            <a:pPr marL="231775" lvl="0" indent="-21748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231775" lvl="0" indent="-2174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In practice, long-term interest rates reflect the average expectation in the market about what’s going to happen to short-term rates in the future.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28</a:t>
            </a:r>
          </a:p>
        </p:txBody>
      </p:sp>
    </p:spTree>
    <p:extLst>
      <p:ext uri="{BB962C8B-B14F-4D97-AF65-F5344CB8AC3E}">
        <p14:creationId xmlns:p14="http://schemas.microsoft.com/office/powerpoint/2010/main" val="121917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Money Demand Curve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Arc 6"/>
          <p:cNvSpPr>
            <a:spLocks/>
          </p:cNvSpPr>
          <p:nvPr/>
        </p:nvSpPr>
        <p:spPr bwMode="auto">
          <a:xfrm rot="9776743">
            <a:off x="3770933" y="1711325"/>
            <a:ext cx="3278187" cy="4248150"/>
          </a:xfrm>
          <a:custGeom>
            <a:avLst/>
            <a:gdLst>
              <a:gd name="T0" fmla="*/ 2147483647 w 21600"/>
              <a:gd name="T1" fmla="*/ 0 h 20768"/>
              <a:gd name="T2" fmla="*/ 2147483647 w 21600"/>
              <a:gd name="T3" fmla="*/ 2147483647 h 20768"/>
              <a:gd name="T4" fmla="*/ 0 w 21600"/>
              <a:gd name="T5" fmla="*/ 2147483647 h 20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768" fill="none" extrusionOk="0">
                <a:moveTo>
                  <a:pt x="5937" y="0"/>
                </a:moveTo>
                <a:cubicBezTo>
                  <a:pt x="15208" y="2650"/>
                  <a:pt x="21600" y="11125"/>
                  <a:pt x="21600" y="20768"/>
                </a:cubicBezTo>
              </a:path>
              <a:path w="21600" h="20768" stroke="0" extrusionOk="0">
                <a:moveTo>
                  <a:pt x="5937" y="0"/>
                </a:moveTo>
                <a:cubicBezTo>
                  <a:pt x="15208" y="2650"/>
                  <a:pt x="21600" y="11125"/>
                  <a:pt x="21600" y="20768"/>
                </a:cubicBezTo>
                <a:lnTo>
                  <a:pt x="0" y="20768"/>
                </a:lnTo>
                <a:lnTo>
                  <a:pt x="5937" y="0"/>
                </a:lnTo>
                <a:close/>
              </a:path>
            </a:pathLst>
          </a:custGeom>
          <a:noFill/>
          <a:ln w="41275">
            <a:solidFill>
              <a:srgbClr val="2CB1AE"/>
            </a:solidFill>
            <a:round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426195" y="1470025"/>
            <a:ext cx="1349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endParaRPr lang="en-US" sz="1600" b="1"/>
          </a:p>
          <a:p>
            <a:pPr algn="ctr"/>
            <a:r>
              <a:rPr lang="en-US" sz="1600" b="1"/>
              <a:t>Interest rate,</a:t>
            </a:r>
            <a:r>
              <a:rPr lang="en-US" sz="1600" b="1" i="1"/>
              <a:t> r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2820020" y="1592263"/>
            <a:ext cx="0" cy="441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rot="5400000" flipV="1">
            <a:off x="5715620" y="3116263"/>
            <a:ext cx="0" cy="579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858620" y="60880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en-US" sz="1600" b="1"/>
              <a:t>Quantity of money</a:t>
            </a:r>
            <a:endParaRPr lang="en-US" sz="1600" b="1" i="1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858620" y="5478463"/>
            <a:ext cx="2409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prstDash val="sysDot"/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/>
          <a:p>
            <a:pPr marL="1588" indent="-1588"/>
            <a:r>
              <a:rPr lang="en-US" sz="1600"/>
              <a:t>Money demand curve, </a:t>
            </a:r>
            <a:r>
              <a:rPr lang="en-US" sz="1600" i="1"/>
              <a:t>MD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790013" y="2540750"/>
            <a:ext cx="4757738" cy="118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" indent="0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006600"/>
                </a:solidFill>
              </a:rPr>
              <a:t>The </a:t>
            </a:r>
            <a:r>
              <a:rPr lang="en-US" sz="2000" b="1" dirty="0">
                <a:solidFill>
                  <a:srgbClr val="006600"/>
                </a:solidFill>
              </a:rPr>
              <a:t>money demand curve </a:t>
            </a:r>
            <a:r>
              <a:rPr lang="en-US" sz="2000" dirty="0">
                <a:solidFill>
                  <a:srgbClr val="006600"/>
                </a:solidFill>
              </a:rPr>
              <a:t>shows the relationship between the quantity of money demanded and the interest rate.</a:t>
            </a:r>
          </a:p>
          <a:p>
            <a:pPr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28</a:t>
            </a:r>
          </a:p>
        </p:txBody>
      </p:sp>
    </p:spTree>
    <p:extLst>
      <p:ext uri="{BB962C8B-B14F-4D97-AF65-F5344CB8AC3E}">
        <p14:creationId xmlns:p14="http://schemas.microsoft.com/office/powerpoint/2010/main" val="21929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Shifts of the Real Money Demand Curve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0525" y="2149793"/>
            <a:ext cx="7009674" cy="241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lvl="0">
              <a:spcBef>
                <a:spcPct val="20000"/>
              </a:spcBef>
              <a:defRPr/>
            </a:pPr>
            <a:r>
              <a:rPr lang="en-US" sz="2600" dirty="0">
                <a:solidFill>
                  <a:prstClr val="black"/>
                </a:solidFill>
              </a:rPr>
              <a:t>Factors that shift the real money demand curve:</a:t>
            </a:r>
          </a:p>
          <a:p>
            <a:pPr marL="690563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Changes in aggregate price level</a:t>
            </a:r>
          </a:p>
          <a:p>
            <a:pPr marL="690563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Changes in real GDP</a:t>
            </a:r>
          </a:p>
          <a:p>
            <a:pPr marL="690563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Changes in technology</a:t>
            </a:r>
          </a:p>
          <a:p>
            <a:pPr marL="690563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Changes in institutions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28</a:t>
            </a:r>
          </a:p>
        </p:txBody>
      </p:sp>
      <p:pic>
        <p:nvPicPr>
          <p:cNvPr id="14" name="Picture 1" descr="Krug_AP_2e_Econ_28UN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87" y="1491139"/>
            <a:ext cx="3043838" cy="431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99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Increases and Decreases in the Demand for Money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822216" y="6421173"/>
            <a:ext cx="2133600" cy="195262"/>
          </a:xfrm>
        </p:spPr>
        <p:txBody>
          <a:bodyPr/>
          <a:lstStyle/>
          <a:p>
            <a:pPr>
              <a:defRPr/>
            </a:pPr>
            <a:fld id="{617300B7-613F-4154-8A1D-7E21E6A049B8}" type="slidenum">
              <a:rPr lang="id-ID"/>
              <a:pPr>
                <a:defRPr/>
              </a:pPr>
              <a:t>8</a:t>
            </a:fld>
            <a:r>
              <a:rPr lang="en-US" dirty="0"/>
              <a:t> of 15</a:t>
            </a:r>
            <a:endParaRPr lang="id-ID" dirty="0"/>
          </a:p>
        </p:txBody>
      </p:sp>
      <p:sp>
        <p:nvSpPr>
          <p:cNvPr id="19" name="TextBox 18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28</a:t>
            </a:r>
          </a:p>
        </p:txBody>
      </p:sp>
      <p:pic>
        <p:nvPicPr>
          <p:cNvPr id="20" name="Picture 2" descr="Krug_AP_2e_Econ_fig_28_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970" y="1593374"/>
            <a:ext cx="5742763" cy="463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99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Money and Interest Rates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414" y="1498213"/>
            <a:ext cx="1055346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According to the </a:t>
            </a:r>
            <a:r>
              <a:rPr lang="en-US" sz="2600" b="1" dirty="0">
                <a:solidFill>
                  <a:prstClr val="black"/>
                </a:solidFill>
              </a:rPr>
              <a:t>liquidity preference model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b="1" dirty="0">
                <a:solidFill>
                  <a:prstClr val="black"/>
                </a:solidFill>
              </a:rPr>
              <a:t>of the interest rate</a:t>
            </a:r>
            <a:r>
              <a:rPr lang="en-US" sz="2600" dirty="0">
                <a:solidFill>
                  <a:prstClr val="black"/>
                </a:solidFill>
              </a:rPr>
              <a:t>, the interest rate is determined by the supply and demand for money.</a:t>
            </a: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money supply curve</a:t>
            </a:r>
            <a:r>
              <a:rPr lang="en-US" sz="2600" dirty="0">
                <a:solidFill>
                  <a:prstClr val="black"/>
                </a:solidFill>
              </a:rPr>
              <a:t> shows how the nominal quantity of money supplied varies with the interest rate.</a:t>
            </a:r>
          </a:p>
          <a:p>
            <a:pPr marL="295275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28</a:t>
            </a:r>
          </a:p>
        </p:txBody>
      </p:sp>
      <p:pic>
        <p:nvPicPr>
          <p:cNvPr id="14" name="Picture 2" descr="Krug_AP_2e_Econ_28UN0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62" y="3545840"/>
            <a:ext cx="3715783" cy="24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998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592</Words>
  <Application>Microsoft Macintosh PowerPoint</Application>
  <PresentationFormat>Widescreen</PresentationFormat>
  <Paragraphs>121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ＭＳ Ｐゴシック</vt:lpstr>
      <vt:lpstr>ＭＳ Ｐゴシック</vt:lpstr>
      <vt:lpstr>Arial</vt:lpstr>
      <vt:lpstr>Arial Rounded MT Bold</vt:lpstr>
      <vt:lpstr>Calibri</vt:lpstr>
      <vt:lpstr>Calibri Light</vt:lpstr>
      <vt:lpstr>Candara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PowerPoint Presentation</vt:lpstr>
    </vt:vector>
  </TitlesOfParts>
  <Company>Macmillan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Pierce-Bratcher, Janie</dc:creator>
  <cp:lastModifiedBy>Microsoft Office User</cp:lastModifiedBy>
  <cp:revision>17</cp:revision>
  <dcterms:created xsi:type="dcterms:W3CDTF">2015-01-29T01:02:02Z</dcterms:created>
  <dcterms:modified xsi:type="dcterms:W3CDTF">2019-03-31T18:57:14Z</dcterms:modified>
</cp:coreProperties>
</file>