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5" r:id="rId3"/>
    <p:sldId id="263" r:id="rId4"/>
    <p:sldId id="264" r:id="rId5"/>
    <p:sldId id="262" r:id="rId6"/>
    <p:sldId id="266" r:id="rId7"/>
    <p:sldId id="267" r:id="rId8"/>
    <p:sldId id="269" r:id="rId9"/>
    <p:sldId id="270" r:id="rId10"/>
    <p:sldId id="271" r:id="rId11"/>
    <p:sldId id="268" r:id="rId12"/>
    <p:sldId id="275" r:id="rId13"/>
    <p:sldId id="279" r:id="rId14"/>
    <p:sldId id="278"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7" autoAdjust="0"/>
    <p:restoredTop sz="94660"/>
  </p:normalViewPr>
  <p:slideViewPr>
    <p:cSldViewPr snapToGrid="0">
      <p:cViewPr varScale="1">
        <p:scale>
          <a:sx n="71" d="100"/>
          <a:sy n="71" d="100"/>
        </p:scale>
        <p:origin x="-216"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56AE4F-E05A-4880-B62A-C2AA411592DC}"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404060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6AE4F-E05A-4880-B62A-C2AA411592DC}"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126156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6AE4F-E05A-4880-B62A-C2AA411592DC}"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2386551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6AE4F-E05A-4880-B62A-C2AA411592DC}"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728569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56AE4F-E05A-4880-B62A-C2AA411592DC}"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415172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56AE4F-E05A-4880-B62A-C2AA411592DC}" type="datetimeFigureOut">
              <a:rPr lang="en-US" smtClean="0"/>
              <a:t>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665870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56AE4F-E05A-4880-B62A-C2AA411592DC}" type="datetimeFigureOut">
              <a:rPr lang="en-US" smtClean="0"/>
              <a:t>2/26/2019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164518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56AE4F-E05A-4880-B62A-C2AA411592DC}" type="datetimeFigureOut">
              <a:rPr lang="en-US" smtClean="0"/>
              <a:t>2/26/2019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5915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6AE4F-E05A-4880-B62A-C2AA411592DC}" type="datetimeFigureOut">
              <a:rPr lang="en-US" smtClean="0"/>
              <a:t>2/26/2019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264190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56AE4F-E05A-4880-B62A-C2AA411592DC}" type="datetimeFigureOut">
              <a:rPr lang="en-US" smtClean="0"/>
              <a:t>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422464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56AE4F-E05A-4880-B62A-C2AA411592DC}" type="datetimeFigureOut">
              <a:rPr lang="en-US" smtClean="0"/>
              <a:t>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839342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6AE4F-E05A-4880-B62A-C2AA411592DC}" type="datetimeFigureOut">
              <a:rPr lang="en-US" smtClean="0"/>
              <a:t>2/26/2019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102BD-98FF-4B1A-B5A1-A2571AA50CCA}" type="slidenum">
              <a:rPr lang="en-US" smtClean="0"/>
              <a:t>‹#›</a:t>
            </a:fld>
            <a:endParaRPr lang="en-US"/>
          </a:p>
        </p:txBody>
      </p:sp>
    </p:spTree>
    <p:extLst>
      <p:ext uri="{BB962C8B-B14F-4D97-AF65-F5344CB8AC3E}">
        <p14:creationId xmlns:p14="http://schemas.microsoft.com/office/powerpoint/2010/main" val="3818965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
            <a:ext cx="12192000" cy="6868499"/>
          </a:xfrm>
          <a:prstGeom prst="rect">
            <a:avLst/>
          </a:prstGeom>
        </p:spPr>
      </p:pic>
      <p:sp>
        <p:nvSpPr>
          <p:cNvPr id="10" name="Rounded Rectangle 9"/>
          <p:cNvSpPr/>
          <p:nvPr/>
        </p:nvSpPr>
        <p:spPr>
          <a:xfrm>
            <a:off x="314960" y="284480"/>
            <a:ext cx="11572240" cy="633984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2" name="Pentagon 1"/>
          <p:cNvSpPr/>
          <p:nvPr/>
        </p:nvSpPr>
        <p:spPr>
          <a:xfrm>
            <a:off x="10160" y="1076960"/>
            <a:ext cx="4124960" cy="4683760"/>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a:solidFill>
                  <a:schemeClr val="tx1"/>
                </a:solidFill>
                <a:effectLst>
                  <a:outerShdw blurRad="50800" dist="38100" dir="2700000" algn="tl" rotWithShape="0">
                    <a:prstClr val="black">
                      <a:alpha val="40000"/>
                    </a:prstClr>
                  </a:outerShdw>
                </a:effectLst>
                <a:latin typeface="Candara" panose="020E0502030303020204" pitchFamily="34" charset="0"/>
              </a:rPr>
              <a:t>What You Will Learn in this Module</a:t>
            </a:r>
          </a:p>
        </p:txBody>
      </p:sp>
      <p:sp>
        <p:nvSpPr>
          <p:cNvPr id="8" name="TextBox 7"/>
          <p:cNvSpPr txBox="1"/>
          <p:nvPr/>
        </p:nvSpPr>
        <p:spPr>
          <a:xfrm>
            <a:off x="4592846" y="3470137"/>
            <a:ext cx="6967891" cy="3010055"/>
          </a:xfrm>
          <a:prstGeom prst="rect">
            <a:avLst/>
          </a:prstGeom>
          <a:noFill/>
        </p:spPr>
        <p:txBody>
          <a:bodyPr wrap="square" rtlCol="0">
            <a:spAutoFit/>
          </a:bodyPr>
          <a:lstStyle/>
          <a:p>
            <a:pPr marL="360363" lvl="0" indent="-360363" fontAlgn="base">
              <a:spcBef>
                <a:spcPct val="20000"/>
              </a:spcBef>
              <a:spcAft>
                <a:spcPct val="0"/>
              </a:spcAft>
              <a:buFont typeface="Arial" pitchFamily="34" charset="0"/>
              <a:buChar char="•"/>
            </a:pPr>
            <a:r>
              <a:rPr lang="en-US" sz="2600" dirty="0">
                <a:solidFill>
                  <a:prstClr val="black"/>
                </a:solidFill>
              </a:rPr>
              <a:t>Explain how </a:t>
            </a:r>
            <a:r>
              <a:rPr lang="en-US" sz="2600" b="1" dirty="0">
                <a:solidFill>
                  <a:prstClr val="black"/>
                </a:solidFill>
              </a:rPr>
              <a:t>unemployment</a:t>
            </a:r>
            <a:r>
              <a:rPr lang="en-US" sz="2600" dirty="0">
                <a:solidFill>
                  <a:prstClr val="black"/>
                </a:solidFill>
              </a:rPr>
              <a:t> is measured </a:t>
            </a:r>
          </a:p>
          <a:p>
            <a:pPr marL="360363" lvl="0" indent="-360363" fontAlgn="base">
              <a:spcBef>
                <a:spcPct val="20000"/>
              </a:spcBef>
              <a:spcAft>
                <a:spcPct val="0"/>
              </a:spcAft>
              <a:buFont typeface="Arial" pitchFamily="34" charset="0"/>
              <a:buChar char="•"/>
            </a:pPr>
            <a:r>
              <a:rPr lang="en-US" sz="2600" dirty="0">
                <a:solidFill>
                  <a:prstClr val="black"/>
                </a:solidFill>
              </a:rPr>
              <a:t>Calculate the unemployment rate</a:t>
            </a:r>
          </a:p>
          <a:p>
            <a:pPr marL="360363" lvl="0" indent="-360363" fontAlgn="base">
              <a:spcBef>
                <a:spcPct val="20000"/>
              </a:spcBef>
              <a:spcAft>
                <a:spcPct val="0"/>
              </a:spcAft>
              <a:buFont typeface="Arial" pitchFamily="34" charset="0"/>
              <a:buChar char="•"/>
            </a:pPr>
            <a:r>
              <a:rPr lang="en-US" sz="2600" dirty="0">
                <a:solidFill>
                  <a:prstClr val="black"/>
                </a:solidFill>
              </a:rPr>
              <a:t>Summarize the significance of the unemployment rate for the economy</a:t>
            </a:r>
          </a:p>
          <a:p>
            <a:pPr marL="360363" lvl="0" indent="-360363" fontAlgn="base">
              <a:spcBef>
                <a:spcPct val="20000"/>
              </a:spcBef>
              <a:spcAft>
                <a:spcPct val="0"/>
              </a:spcAft>
              <a:buFont typeface="Arial" pitchFamily="34" charset="0"/>
              <a:buChar char="•"/>
            </a:pPr>
            <a:r>
              <a:rPr lang="en-US" sz="2600" dirty="0">
                <a:solidFill>
                  <a:prstClr val="black"/>
                </a:solidFill>
              </a:rPr>
              <a:t>Explain the relationship between the unemployment rate and economic growth</a:t>
            </a:r>
          </a:p>
          <a:p>
            <a:endParaRPr lang="en-US" dirty="0"/>
          </a:p>
        </p:txBody>
      </p:sp>
      <p:sp>
        <p:nvSpPr>
          <p:cNvPr id="11" name="TextBox 10"/>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3 | Module 12</a:t>
            </a:r>
          </a:p>
        </p:txBody>
      </p:sp>
      <p:pic>
        <p:nvPicPr>
          <p:cNvPr id="12" name="Picture 1" descr="Krug_AP_2e_Econ_MO1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92846" y="314388"/>
            <a:ext cx="6176269" cy="3092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05217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Unemployment Rate</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2" name="Rectangle 4"/>
          <p:cNvSpPr>
            <a:spLocks noChangeArrowheads="1"/>
          </p:cNvSpPr>
          <p:nvPr/>
        </p:nvSpPr>
        <p:spPr bwMode="auto">
          <a:xfrm>
            <a:off x="2166165" y="1347788"/>
            <a:ext cx="7134225" cy="614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prstDash val="sysDot"/>
                <a:miter lim="800000"/>
                <a:headEnd/>
                <a:tailEnd type="none" w="med" len="lg"/>
              </a14:hiddenLine>
            </a:ext>
          </a:extLst>
        </p:spPr>
        <p:txBody>
          <a:bodyPr wrap="none"/>
          <a:lstStyle/>
          <a:p>
            <a:pPr marL="1588" indent="-1588" algn="ctr"/>
            <a:r>
              <a:rPr lang="en-US" sz="2400" b="1" dirty="0"/>
              <a:t>Unemployment and Recessions, 1980-2013</a:t>
            </a:r>
          </a:p>
          <a:p>
            <a:pPr marL="1588" indent="-1588" algn="ctr"/>
            <a:endParaRPr lang="en-US" sz="2400" b="1" dirty="0"/>
          </a:p>
          <a:p>
            <a:pPr marL="1588" indent="-1588" algn="ctr"/>
            <a:endParaRPr lang="en-US" sz="2400" b="1" dirty="0"/>
          </a:p>
        </p:txBody>
      </p:sp>
      <p:sp>
        <p:nvSpPr>
          <p:cNvPr id="15" name="TextBox 14"/>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3 | Module 12</a:t>
            </a:r>
          </a:p>
        </p:txBody>
      </p:sp>
      <p:pic>
        <p:nvPicPr>
          <p:cNvPr id="16" name="Picture 1" descr="Krug_AP_2e_Econ_fig_12_0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7315" y="1901553"/>
            <a:ext cx="6096860" cy="4240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70312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Unemployment Rate</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2" name="Rectangle 4"/>
          <p:cNvSpPr>
            <a:spLocks noChangeArrowheads="1"/>
          </p:cNvSpPr>
          <p:nvPr/>
        </p:nvSpPr>
        <p:spPr bwMode="auto">
          <a:xfrm>
            <a:off x="2628707" y="1317967"/>
            <a:ext cx="6143625"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prstDash val="sysDot"/>
                <a:miter lim="800000"/>
                <a:headEnd/>
                <a:tailEnd type="none" w="med" len="lg"/>
              </a14:hiddenLine>
            </a:ext>
          </a:extLst>
        </p:spPr>
        <p:txBody>
          <a:bodyPr wrap="none"/>
          <a:lstStyle/>
          <a:p>
            <a:pPr marL="1588" indent="-1588" algn="ctr"/>
            <a:r>
              <a:rPr lang="en-US" sz="2400" b="1" dirty="0"/>
              <a:t>Growth and Changes in Unemployment, 1949-2013</a:t>
            </a:r>
          </a:p>
          <a:p>
            <a:pPr marL="1588" indent="-1588" algn="ctr"/>
            <a:endParaRPr lang="en-US" sz="2400" b="1" dirty="0"/>
          </a:p>
        </p:txBody>
      </p:sp>
      <p:sp>
        <p:nvSpPr>
          <p:cNvPr id="18" name="TextBox 17"/>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3 | Module 12</a:t>
            </a:r>
          </a:p>
        </p:txBody>
      </p:sp>
      <p:pic>
        <p:nvPicPr>
          <p:cNvPr id="20" name="Picture 2" descr="Krug_AP_2e_Econ_fig_12_0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75362" y="1919744"/>
            <a:ext cx="8229600" cy="413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7371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 name="Picture 14"/>
          <p:cNvPicPr>
            <a:picLocks noChangeAspect="1"/>
          </p:cNvPicPr>
          <p:nvPr/>
        </p:nvPicPr>
        <p:blipFill>
          <a:blip r:embed="rId2"/>
          <a:stretch>
            <a:fillRect/>
          </a:stretch>
        </p:blipFill>
        <p:spPr>
          <a:xfrm>
            <a:off x="0" y="-1"/>
            <a:ext cx="12192000" cy="6868499"/>
          </a:xfrm>
          <a:prstGeom prst="rect">
            <a:avLst/>
          </a:prstGeom>
        </p:spPr>
      </p:pic>
      <p:sp>
        <p:nvSpPr>
          <p:cNvPr id="7" name="Rounded Rectangle 6"/>
          <p:cNvSpPr/>
          <p:nvPr/>
        </p:nvSpPr>
        <p:spPr>
          <a:xfrm>
            <a:off x="314960" y="518160"/>
            <a:ext cx="11572240" cy="6106160"/>
          </a:xfrm>
          <a:prstGeom prst="roundRect">
            <a:avLst/>
          </a:prstGeom>
          <a:solidFill>
            <a:srgbClr val="00B050"/>
          </a:solidFill>
          <a:ln w="63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314960" y="1178560"/>
            <a:ext cx="11572240" cy="5445760"/>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5" name="Rounded Rectangle 4"/>
          <p:cNvSpPr/>
          <p:nvPr/>
        </p:nvSpPr>
        <p:spPr>
          <a:xfrm>
            <a:off x="1351280" y="365125"/>
            <a:ext cx="1595120" cy="945516"/>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F</a:t>
            </a:r>
            <a:r>
              <a:rPr lang="en-US" sz="20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Y</a:t>
            </a:r>
            <a:r>
              <a:rPr lang="en-US" sz="20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I</a:t>
            </a:r>
          </a:p>
        </p:txBody>
      </p:sp>
      <p:sp>
        <p:nvSpPr>
          <p:cNvPr id="8" name="TextBox 7"/>
          <p:cNvSpPr txBox="1"/>
          <p:nvPr/>
        </p:nvSpPr>
        <p:spPr>
          <a:xfrm>
            <a:off x="3088640" y="626666"/>
            <a:ext cx="2359492" cy="461665"/>
          </a:xfrm>
          <a:prstGeom prst="rect">
            <a:avLst/>
          </a:prstGeom>
          <a:noFill/>
        </p:spPr>
        <p:txBody>
          <a:bodyPr wrap="none" rtlCol="0">
            <a:spAutoFit/>
          </a:bodyPr>
          <a:lstStyle/>
          <a:p>
            <a:pPr>
              <a:defRPr/>
            </a:pPr>
            <a:r>
              <a:rPr lang="en-US" sz="2400" b="1" dirty="0">
                <a:solidFill>
                  <a:schemeClr val="bg1"/>
                </a:solidFill>
              </a:rPr>
              <a:t>Failure to Launch</a:t>
            </a:r>
          </a:p>
        </p:txBody>
      </p:sp>
      <p:sp>
        <p:nvSpPr>
          <p:cNvPr id="14" name="TextBox 13"/>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3 | Module 12</a:t>
            </a:r>
          </a:p>
        </p:txBody>
      </p:sp>
      <p:pic>
        <p:nvPicPr>
          <p:cNvPr id="16" name="Picture 1" descr="Krug_AP_2e_Econ_12UN0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48840" y="1606492"/>
            <a:ext cx="7371281" cy="4570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56636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p>
        </p:txBody>
      </p:sp>
      <p:sp>
        <p:nvSpPr>
          <p:cNvPr id="4" name="Rectangle 3"/>
          <p:cNvSpPr/>
          <p:nvPr/>
        </p:nvSpPr>
        <p:spPr>
          <a:xfrm>
            <a:off x="1441672" y="1493015"/>
            <a:ext cx="7633677" cy="6165790"/>
          </a:xfrm>
          <a:prstGeom prst="rect">
            <a:avLst/>
          </a:prstGeom>
        </p:spPr>
        <p:txBody>
          <a:bodyPr wrap="square">
            <a:spAutoFit/>
          </a:bodyPr>
          <a:lstStyle/>
          <a:p>
            <a:r>
              <a:rPr lang="en-US" sz="3200" baseline="30000" dirty="0" err="1"/>
              <a:t>Appledale</a:t>
            </a:r>
            <a:r>
              <a:rPr lang="en-US" sz="3200" baseline="30000" dirty="0"/>
              <a:t> has 32,000 full-time residents including 4,000 residents either retired or are too young to work. Of the total, 15,000 residents are employed full time while 8,000 work part time. The town has 2,000 residents not currently working but looking for work. The remaining residents have given up looking for work.</a:t>
            </a:r>
          </a:p>
          <a:p>
            <a:endParaRPr lang="en-US" sz="3200" baseline="30000" dirty="0"/>
          </a:p>
          <a:p>
            <a:r>
              <a:rPr lang="en-US" sz="3200" baseline="30000" dirty="0"/>
              <a:t>What is the size of </a:t>
            </a:r>
            <a:r>
              <a:rPr lang="en-US" sz="3200" baseline="30000" dirty="0" err="1"/>
              <a:t>Appledale’s</a:t>
            </a:r>
            <a:r>
              <a:rPr lang="en-US" sz="3200" baseline="30000" dirty="0"/>
              <a:t> work force?</a:t>
            </a:r>
          </a:p>
          <a:p>
            <a:r>
              <a:rPr lang="en-US" sz="3200" baseline="30000" dirty="0"/>
              <a:t>What is </a:t>
            </a:r>
            <a:r>
              <a:rPr lang="en-US" sz="3200" baseline="30000" dirty="0" err="1"/>
              <a:t>Appledale’s</a:t>
            </a:r>
            <a:r>
              <a:rPr lang="en-US" sz="3200" baseline="30000" dirty="0"/>
              <a:t> </a:t>
            </a:r>
            <a:r>
              <a:rPr lang="en-US" sz="3200" baseline="30000" dirty="0" err="1"/>
              <a:t>employmet</a:t>
            </a:r>
            <a:r>
              <a:rPr lang="en-US" sz="3200" baseline="30000" dirty="0"/>
              <a:t> rate?</a:t>
            </a:r>
          </a:p>
          <a:p>
            <a:r>
              <a:rPr lang="en-US" sz="3200" baseline="30000" dirty="0"/>
              <a:t>What is </a:t>
            </a:r>
            <a:r>
              <a:rPr lang="en-US" sz="3200" baseline="30000" dirty="0" err="1"/>
              <a:t>Appledale’s</a:t>
            </a:r>
            <a:r>
              <a:rPr lang="en-US" sz="3200" baseline="30000" dirty="0"/>
              <a:t> unemployment rate?</a:t>
            </a:r>
          </a:p>
          <a:p>
            <a:r>
              <a:rPr lang="en-US" sz="3200" baseline="30000" dirty="0"/>
              <a:t>What percentage of the population are discourages workers?</a:t>
            </a:r>
          </a:p>
          <a:p>
            <a:endParaRPr lang="en-US" sz="3200" baseline="30000" dirty="0"/>
          </a:p>
          <a:p>
            <a:r>
              <a:rPr lang="en-US" sz="3200" baseline="30000" dirty="0"/>
              <a:t>Suppose a new factory opens that hires 1,000 workers, half of those hired had previously given up finding work</a:t>
            </a:r>
          </a:p>
          <a:p>
            <a:r>
              <a:rPr lang="en-US" sz="3200" baseline="30000" dirty="0"/>
              <a:t>What is the new size of the labor force? New employment rate? New unemployment rate? % of population considered discouraged workers? </a:t>
            </a:r>
          </a:p>
          <a:p>
            <a:endParaRPr lang="en-US" sz="3200" baseline="30000" dirty="0"/>
          </a:p>
          <a:p>
            <a:endParaRPr lang="en-US" sz="3200" dirty="0"/>
          </a:p>
        </p:txBody>
      </p:sp>
    </p:spTree>
    <p:extLst>
      <p:ext uri="{BB962C8B-B14F-4D97-AF65-F5344CB8AC3E}">
        <p14:creationId xmlns:p14="http://schemas.microsoft.com/office/powerpoint/2010/main" val="76766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139" y="0"/>
            <a:ext cx="11550541" cy="6247864"/>
          </a:xfrm>
          <a:prstGeom prst="rect">
            <a:avLst/>
          </a:prstGeom>
        </p:spPr>
        <p:txBody>
          <a:bodyPr wrap="square">
            <a:spAutoFit/>
          </a:bodyPr>
          <a:lstStyle/>
          <a:p>
            <a:r>
              <a:rPr lang="en-US" sz="3000" baseline="30000" dirty="0"/>
              <a:t>1. If a country has a working-age population of 200 million, 135 million people with jobs, and 15 million people unemployed and seeking employment, then its labor force is:</a:t>
            </a:r>
          </a:p>
          <a:p>
            <a:r>
              <a:rPr lang="en-US" sz="3000" baseline="30000" dirty="0"/>
              <a:t>A. 335 million.</a:t>
            </a:r>
          </a:p>
          <a:p>
            <a:r>
              <a:rPr lang="en-US" sz="3000" baseline="30000" dirty="0"/>
              <a:t>B. 200 million.</a:t>
            </a:r>
          </a:p>
          <a:p>
            <a:r>
              <a:rPr lang="en-US" sz="3000" baseline="30000" dirty="0"/>
              <a:t>C. 155 million.</a:t>
            </a:r>
          </a:p>
          <a:p>
            <a:r>
              <a:rPr lang="en-US" sz="3000" baseline="30000" dirty="0"/>
              <a:t>D. 150 million.</a:t>
            </a:r>
          </a:p>
          <a:p>
            <a:r>
              <a:rPr lang="en-US" sz="3000" baseline="30000" dirty="0"/>
              <a:t>E. 135 million.</a:t>
            </a:r>
          </a:p>
          <a:p>
            <a:r>
              <a:rPr lang="en-US" sz="3000" baseline="30000" dirty="0"/>
              <a:t>2. Donna was laid off by her employer at the beginning of 2014. She looked for a job for three months, but could not find anything suitable. She then decided to volunteer for a soup kitchen. Donna is considered to be</a:t>
            </a:r>
          </a:p>
          <a:p>
            <a:r>
              <a:rPr lang="en-US" sz="3000" baseline="30000" dirty="0"/>
              <a:t>A. unemployed.</a:t>
            </a:r>
          </a:p>
          <a:p>
            <a:r>
              <a:rPr lang="en-US" sz="3000" baseline="30000" dirty="0"/>
              <a:t>B. underemployed.</a:t>
            </a:r>
          </a:p>
          <a:p>
            <a:r>
              <a:rPr lang="en-US" sz="3000" baseline="30000" dirty="0"/>
              <a:t>C. a discouraged worker.</a:t>
            </a:r>
          </a:p>
          <a:p>
            <a:r>
              <a:rPr lang="en-US" sz="3000" baseline="30000" dirty="0"/>
              <a:t>D. a part time worker.</a:t>
            </a:r>
          </a:p>
          <a:p>
            <a:r>
              <a:rPr lang="en-US" sz="3000" baseline="30000" dirty="0"/>
              <a:t>E. employed.</a:t>
            </a:r>
          </a:p>
          <a:p>
            <a:r>
              <a:rPr lang="en-US" sz="3000" baseline="30000" dirty="0"/>
              <a:t>3. In general, economic expansions are characterized by:</a:t>
            </a:r>
          </a:p>
          <a:p>
            <a:r>
              <a:rPr lang="en-US" sz="3000" baseline="30000" dirty="0"/>
              <a:t>A. increasing rates of unemployment.</a:t>
            </a:r>
          </a:p>
          <a:p>
            <a:r>
              <a:rPr lang="en-US" sz="3000" baseline="30000" dirty="0"/>
              <a:t>B. decreasing rates of unemployment.</a:t>
            </a:r>
          </a:p>
          <a:p>
            <a:r>
              <a:rPr lang="en-US" sz="3000" baseline="30000" dirty="0"/>
              <a:t>C. Decreasing employment.</a:t>
            </a:r>
          </a:p>
          <a:p>
            <a:r>
              <a:rPr lang="en-US" sz="3000" baseline="30000" dirty="0"/>
              <a:t>D. unchanged rates of employment.</a:t>
            </a:r>
          </a:p>
          <a:p>
            <a:r>
              <a:rPr lang="en-US" sz="3000" baseline="30000" dirty="0"/>
              <a:t>E. unchanged rates of unemployment.</a:t>
            </a:r>
            <a:endParaRPr lang="en-US" sz="3000" dirty="0"/>
          </a:p>
        </p:txBody>
      </p:sp>
    </p:spTree>
    <p:extLst>
      <p:ext uri="{BB962C8B-B14F-4D97-AF65-F5344CB8AC3E}">
        <p14:creationId xmlns:p14="http://schemas.microsoft.com/office/powerpoint/2010/main" val="270921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5" end="1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16" end="1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
            <a:ext cx="12192000" cy="6868499"/>
          </a:xfrm>
          <a:prstGeom prst="rect">
            <a:avLst/>
          </a:prstGeom>
        </p:spPr>
      </p:pic>
      <p:sp>
        <p:nvSpPr>
          <p:cNvPr id="10" name="Rounded Rectangle 9"/>
          <p:cNvSpPr/>
          <p:nvPr/>
        </p:nvSpPr>
        <p:spPr>
          <a:xfrm>
            <a:off x="314960" y="558800"/>
            <a:ext cx="11572240" cy="606552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2" name="Pentagon 1"/>
          <p:cNvSpPr/>
          <p:nvPr/>
        </p:nvSpPr>
        <p:spPr>
          <a:xfrm>
            <a:off x="0" y="186195"/>
            <a:ext cx="4124960" cy="792480"/>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a:solidFill>
                  <a:schemeClr val="tx1"/>
                </a:solidFill>
                <a:effectLst>
                  <a:outerShdw blurRad="50800" dist="38100" dir="2700000" algn="tl" rotWithShape="0">
                    <a:prstClr val="black">
                      <a:alpha val="40000"/>
                    </a:prstClr>
                  </a:outerShdw>
                </a:effectLst>
                <a:latin typeface="Candara" panose="020E0502030303020204" pitchFamily="34" charset="0"/>
              </a:rPr>
              <a:t>Summary</a:t>
            </a:r>
          </a:p>
        </p:txBody>
      </p:sp>
      <p:sp>
        <p:nvSpPr>
          <p:cNvPr id="7" name="TextBox 6"/>
          <p:cNvSpPr txBox="1"/>
          <p:nvPr/>
        </p:nvSpPr>
        <p:spPr>
          <a:xfrm>
            <a:off x="782320" y="1142190"/>
            <a:ext cx="10891520" cy="10205871"/>
          </a:xfrm>
          <a:prstGeom prst="rect">
            <a:avLst/>
          </a:prstGeom>
          <a:noFill/>
        </p:spPr>
        <p:txBody>
          <a:bodyPr wrap="square" rtlCol="0">
            <a:spAutoFit/>
          </a:bodyPr>
          <a:lstStyle/>
          <a:p>
            <a:pPr marL="514350" lvl="0" indent="-514350" fontAlgn="base">
              <a:spcBef>
                <a:spcPct val="20000"/>
              </a:spcBef>
              <a:spcAft>
                <a:spcPct val="0"/>
              </a:spcAft>
              <a:buClr>
                <a:srgbClr val="FFCC00"/>
              </a:buClr>
              <a:buFont typeface="Calibri" pitchFamily="34" charset="0"/>
              <a:buAutoNum type="arabicPeriod"/>
            </a:pPr>
            <a:r>
              <a:rPr lang="en-US" sz="2600" b="1" dirty="0">
                <a:solidFill>
                  <a:prstClr val="black"/>
                </a:solidFill>
              </a:rPr>
              <a:t>Employment </a:t>
            </a:r>
            <a:r>
              <a:rPr lang="en-US" sz="2600" dirty="0">
                <a:solidFill>
                  <a:prstClr val="black"/>
                </a:solidFill>
              </a:rPr>
              <a:t>is the number of people employed.</a:t>
            </a:r>
          </a:p>
          <a:p>
            <a:pPr marL="514350" lvl="0" indent="-514350" fontAlgn="base">
              <a:spcBef>
                <a:spcPct val="20000"/>
              </a:spcBef>
              <a:spcAft>
                <a:spcPct val="0"/>
              </a:spcAft>
              <a:buClr>
                <a:srgbClr val="FFCC00"/>
              </a:buClr>
              <a:buFont typeface="Calibri" pitchFamily="34" charset="0"/>
              <a:buAutoNum type="arabicPeriod"/>
            </a:pPr>
            <a:r>
              <a:rPr lang="en-US" sz="2600" b="1" dirty="0">
                <a:solidFill>
                  <a:prstClr val="black"/>
                </a:solidFill>
              </a:rPr>
              <a:t>Unemployment </a:t>
            </a:r>
            <a:r>
              <a:rPr lang="en-US" sz="2600" dirty="0">
                <a:solidFill>
                  <a:prstClr val="black"/>
                </a:solidFill>
              </a:rPr>
              <a:t>is the number of people unemployed and actively looking for work. </a:t>
            </a:r>
          </a:p>
          <a:p>
            <a:pPr marL="514350" lvl="0" indent="-514350" fontAlgn="base">
              <a:spcBef>
                <a:spcPct val="20000"/>
              </a:spcBef>
              <a:spcAft>
                <a:spcPct val="0"/>
              </a:spcAft>
              <a:buClr>
                <a:srgbClr val="FFCC00"/>
              </a:buClr>
              <a:buFont typeface="Calibri" pitchFamily="34" charset="0"/>
              <a:buAutoNum type="arabicPeriod"/>
            </a:pPr>
            <a:r>
              <a:rPr lang="en-US" sz="2600" dirty="0">
                <a:solidFill>
                  <a:prstClr val="black"/>
                </a:solidFill>
              </a:rPr>
              <a:t>The sum of employment and unemployment is equal to the </a:t>
            </a:r>
            <a:r>
              <a:rPr lang="en-US" sz="2600" b="1" dirty="0">
                <a:solidFill>
                  <a:prstClr val="black"/>
                </a:solidFill>
              </a:rPr>
              <a:t>labor force.</a:t>
            </a:r>
          </a:p>
          <a:p>
            <a:pPr marL="514350" lvl="0" indent="-514350" fontAlgn="base">
              <a:spcBef>
                <a:spcPct val="20000"/>
              </a:spcBef>
              <a:spcAft>
                <a:spcPct val="0"/>
              </a:spcAft>
              <a:buClr>
                <a:srgbClr val="FFCC00"/>
              </a:buClr>
              <a:buFont typeface="Calibri" pitchFamily="34" charset="0"/>
              <a:buAutoNum type="arabicPeriod"/>
            </a:pPr>
            <a:r>
              <a:rPr lang="en-US" sz="2600" dirty="0">
                <a:solidFill>
                  <a:prstClr val="black"/>
                </a:solidFill>
              </a:rPr>
              <a:t>The </a:t>
            </a:r>
            <a:r>
              <a:rPr lang="en-US" sz="2600" b="1" dirty="0">
                <a:solidFill>
                  <a:prstClr val="black"/>
                </a:solidFill>
              </a:rPr>
              <a:t>labor force participation rate </a:t>
            </a:r>
            <a:r>
              <a:rPr lang="en-US" sz="2600" dirty="0">
                <a:solidFill>
                  <a:prstClr val="black"/>
                </a:solidFill>
              </a:rPr>
              <a:t>is the percentage of the population age 16 or older that is in the labor force.</a:t>
            </a:r>
          </a:p>
          <a:p>
            <a:pPr marL="514350" lvl="0" indent="-514350" fontAlgn="base">
              <a:spcBef>
                <a:spcPct val="20000"/>
              </a:spcBef>
              <a:spcAft>
                <a:spcPct val="0"/>
              </a:spcAft>
              <a:buClr>
                <a:srgbClr val="FFCC00"/>
              </a:buClr>
              <a:buFont typeface="Calibri" pitchFamily="34" charset="0"/>
              <a:buAutoNum type="arabicPeriod"/>
            </a:pPr>
            <a:r>
              <a:rPr lang="en-US" sz="2600" dirty="0">
                <a:solidFill>
                  <a:prstClr val="black"/>
                </a:solidFill>
              </a:rPr>
              <a:t>The </a:t>
            </a:r>
            <a:r>
              <a:rPr lang="en-US" sz="2600" b="1" dirty="0">
                <a:solidFill>
                  <a:prstClr val="black"/>
                </a:solidFill>
              </a:rPr>
              <a:t>unemployment rate</a:t>
            </a:r>
            <a:r>
              <a:rPr lang="en-US" sz="2600" dirty="0">
                <a:solidFill>
                  <a:prstClr val="black"/>
                </a:solidFill>
              </a:rPr>
              <a:t> can overstate because it counts as unemployed those who are continuing to search for a job despite having been offered one.</a:t>
            </a:r>
          </a:p>
          <a:p>
            <a:pPr marL="514350" indent="-514350" fontAlgn="base">
              <a:spcBef>
                <a:spcPct val="20000"/>
              </a:spcBef>
              <a:spcAft>
                <a:spcPct val="0"/>
              </a:spcAft>
              <a:buClr>
                <a:srgbClr val="FFCC00"/>
              </a:buClr>
              <a:buFont typeface="Calibri" pitchFamily="34" charset="0"/>
              <a:buAutoNum type="arabicPeriod"/>
            </a:pPr>
            <a:r>
              <a:rPr lang="en-US" sz="2600" dirty="0">
                <a:solidFill>
                  <a:prstClr val="black"/>
                </a:solidFill>
              </a:rPr>
              <a:t>The unemployment rate can understate because it ignores frustrated workers, such as </a:t>
            </a:r>
            <a:r>
              <a:rPr lang="en-US" sz="2600" b="1" dirty="0">
                <a:solidFill>
                  <a:prstClr val="black"/>
                </a:solidFill>
              </a:rPr>
              <a:t>discouraged workers, marginally attached workers, </a:t>
            </a:r>
            <a:r>
              <a:rPr lang="en-US" sz="2600" dirty="0">
                <a:solidFill>
                  <a:prstClr val="black"/>
                </a:solidFill>
              </a:rPr>
              <a:t>and the </a:t>
            </a:r>
            <a:r>
              <a:rPr lang="en-US" sz="2600" b="1" dirty="0">
                <a:solidFill>
                  <a:prstClr val="black"/>
                </a:solidFill>
              </a:rPr>
              <a:t>underemployed. </a:t>
            </a:r>
            <a:endParaRPr lang="en-US" sz="2600" dirty="0">
              <a:solidFill>
                <a:prstClr val="black"/>
              </a:solidFill>
            </a:endParaRPr>
          </a:p>
          <a:p>
            <a:pPr marL="514350" lvl="0" indent="-514350" fontAlgn="base">
              <a:spcBef>
                <a:spcPct val="20000"/>
              </a:spcBef>
              <a:spcAft>
                <a:spcPct val="0"/>
              </a:spcAft>
              <a:buClr>
                <a:srgbClr val="FFCC00"/>
              </a:buClr>
              <a:buFont typeface="Calibri" pitchFamily="34" charset="0"/>
              <a:buAutoNum type="arabicPeriod"/>
            </a:pPr>
            <a:endParaRPr lang="en-US" sz="2600" dirty="0">
              <a:solidFill>
                <a:prstClr val="black"/>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8" name="TextBox 7"/>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3 | Module 12</a:t>
            </a:r>
          </a:p>
        </p:txBody>
      </p:sp>
    </p:spTree>
    <p:extLst>
      <p:ext uri="{BB962C8B-B14F-4D97-AF65-F5344CB8AC3E}">
        <p14:creationId xmlns:p14="http://schemas.microsoft.com/office/powerpoint/2010/main" val="2462404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Unemployment Rate</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4590078" y="1412541"/>
            <a:ext cx="7041042" cy="4690515"/>
          </a:xfrm>
          <a:prstGeom prst="rect">
            <a:avLst/>
          </a:prstGeom>
          <a:noFill/>
        </p:spPr>
        <p:txBody>
          <a:bodyPr wrap="square" rtlCol="0">
            <a:spAutoFit/>
          </a:bodyPr>
          <a:lstStyle/>
          <a:p>
            <a:pPr marL="300038" lvl="0" indent="-300038">
              <a:spcBef>
                <a:spcPct val="20000"/>
              </a:spcBef>
              <a:buFont typeface="Arial" pitchFamily="34" charset="0"/>
              <a:buChar char="•"/>
              <a:defRPr/>
            </a:pPr>
            <a:r>
              <a:rPr lang="en-US" sz="2600" b="1" dirty="0">
                <a:solidFill>
                  <a:prstClr val="black"/>
                </a:solidFill>
              </a:rPr>
              <a:t>Employment</a:t>
            </a:r>
            <a:r>
              <a:rPr lang="en-US" sz="2600" dirty="0">
                <a:solidFill>
                  <a:prstClr val="black"/>
                </a:solidFill>
              </a:rPr>
              <a:t> is the number of people currently employed in the economy, either full time or part time.</a:t>
            </a:r>
          </a:p>
          <a:p>
            <a:pPr lvl="0">
              <a:spcBef>
                <a:spcPct val="20000"/>
              </a:spcBef>
              <a:defRPr/>
            </a:pPr>
            <a:endParaRPr lang="en-US" sz="2600" dirty="0">
              <a:solidFill>
                <a:prstClr val="black"/>
              </a:solidFill>
            </a:endParaRPr>
          </a:p>
          <a:p>
            <a:pPr marL="300038" lvl="0" indent="-300038">
              <a:spcBef>
                <a:spcPct val="20000"/>
              </a:spcBef>
              <a:buFont typeface="Arial" pitchFamily="34" charset="0"/>
              <a:buChar char="•"/>
              <a:defRPr/>
            </a:pPr>
            <a:r>
              <a:rPr lang="en-US" sz="2600" b="1" dirty="0">
                <a:solidFill>
                  <a:prstClr val="black"/>
                </a:solidFill>
              </a:rPr>
              <a:t>Unemployment</a:t>
            </a:r>
            <a:r>
              <a:rPr lang="en-US" sz="2600" dirty="0">
                <a:solidFill>
                  <a:prstClr val="black"/>
                </a:solidFill>
              </a:rPr>
              <a:t> is the number of people who are actively looking for work but aren’t currently employed.</a:t>
            </a:r>
          </a:p>
          <a:p>
            <a:pPr lvl="0">
              <a:spcBef>
                <a:spcPct val="20000"/>
              </a:spcBef>
              <a:defRPr/>
            </a:pPr>
            <a:endParaRPr lang="en-US" sz="2600" dirty="0">
              <a:solidFill>
                <a:prstClr val="black"/>
              </a:solidFill>
            </a:endParaRPr>
          </a:p>
          <a:p>
            <a:pPr marL="300038" lvl="0" indent="-300038">
              <a:spcBef>
                <a:spcPct val="20000"/>
              </a:spcBef>
              <a:buFont typeface="Arial" pitchFamily="34" charset="0"/>
              <a:buChar char="•"/>
              <a:defRPr/>
            </a:pPr>
            <a:r>
              <a:rPr lang="en-US" sz="2600" dirty="0">
                <a:solidFill>
                  <a:prstClr val="black"/>
                </a:solidFill>
              </a:rPr>
              <a:t>The </a:t>
            </a:r>
            <a:r>
              <a:rPr lang="en-US" sz="2600" b="1" dirty="0">
                <a:solidFill>
                  <a:prstClr val="black"/>
                </a:solidFill>
              </a:rPr>
              <a:t>labor force</a:t>
            </a:r>
            <a:r>
              <a:rPr lang="en-US" sz="2600" dirty="0">
                <a:solidFill>
                  <a:prstClr val="black"/>
                </a:solidFill>
              </a:rPr>
              <a:t> is equal to the sum of employment and unemployment.</a:t>
            </a:r>
          </a:p>
          <a:p>
            <a:endParaRPr lang="en-US" dirty="0"/>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3 | Module 12</a:t>
            </a:r>
          </a:p>
        </p:txBody>
      </p:sp>
      <p:pic>
        <p:nvPicPr>
          <p:cNvPr id="14" name="Picture 2" descr="Krug_AP_2e_Econ_12UN01.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1328" y="1228249"/>
            <a:ext cx="3353790" cy="43738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89496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The U.S. Unemployment Rate, 1948-2013</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21" name="TextBox 20"/>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3 | Module 12</a:t>
            </a:r>
          </a:p>
        </p:txBody>
      </p:sp>
      <p:pic>
        <p:nvPicPr>
          <p:cNvPr id="22" name="Picture 1" descr="Krug_AP_2e_Econ_fig_12_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1697" y="1449161"/>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89496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Unemployment Rate</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7" name="Content Placeholder 3"/>
          <p:cNvSpPr txBox="1">
            <a:spLocks/>
          </p:cNvSpPr>
          <p:nvPr/>
        </p:nvSpPr>
        <p:spPr>
          <a:xfrm>
            <a:off x="1432160" y="1400175"/>
            <a:ext cx="8229600" cy="9572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95275"/>
            <a:r>
              <a:rPr lang="en-US" sz="2600"/>
              <a:t>The </a:t>
            </a:r>
            <a:r>
              <a:rPr lang="en-US" sz="2600" b="1"/>
              <a:t>labor force participation rate</a:t>
            </a:r>
            <a:r>
              <a:rPr lang="en-US" sz="2600"/>
              <a:t> is the percentage of the population aged 16 or older that is in the labor force.</a:t>
            </a:r>
            <a:endParaRPr lang="en-US" sz="2600" dirty="0"/>
          </a:p>
        </p:txBody>
      </p:sp>
      <p:sp>
        <p:nvSpPr>
          <p:cNvPr id="18" name="Content Placeholder 3"/>
          <p:cNvSpPr txBox="1">
            <a:spLocks/>
          </p:cNvSpPr>
          <p:nvPr/>
        </p:nvSpPr>
        <p:spPr bwMode="auto">
          <a:xfrm>
            <a:off x="1432160" y="3898900"/>
            <a:ext cx="8229600" cy="12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20000"/>
              </a:spcBef>
              <a:buClr>
                <a:srgbClr val="000000"/>
              </a:buClr>
              <a:buFont typeface="Arial" pitchFamily="34" charset="0"/>
              <a:buChar char="•"/>
            </a:pPr>
            <a:r>
              <a:rPr lang="en-US" sz="2600"/>
              <a:t>The </a:t>
            </a:r>
            <a:r>
              <a:rPr lang="en-US" sz="2600" b="1"/>
              <a:t>unemployment rate</a:t>
            </a:r>
            <a:r>
              <a:rPr lang="en-US" sz="2600"/>
              <a:t> is the percentage of the total number of people in the labor force who are unemployed.</a:t>
            </a:r>
          </a:p>
        </p:txBody>
      </p:sp>
      <p:sp>
        <p:nvSpPr>
          <p:cNvPr id="19" name="Rectangle 3"/>
          <p:cNvSpPr>
            <a:spLocks noChangeArrowheads="1"/>
          </p:cNvSpPr>
          <p:nvPr/>
        </p:nvSpPr>
        <p:spPr bwMode="auto">
          <a:xfrm>
            <a:off x="1557572" y="2565400"/>
            <a:ext cx="7981950" cy="1031875"/>
          </a:xfrm>
          <a:prstGeom prst="rect">
            <a:avLst/>
          </a:prstGeom>
          <a:solidFill>
            <a:srgbClr val="FFFFFF"/>
          </a:solidFill>
          <a:ln w="9525">
            <a:solidFill>
              <a:schemeClr val="tx1"/>
            </a:solidFill>
            <a:miter lim="800000"/>
            <a:headEnd/>
            <a:tailEnd/>
          </a:ln>
        </p:spPr>
        <p:txBody>
          <a:bodyPr/>
          <a:lstStyle/>
          <a:p>
            <a:pPr>
              <a:spcBef>
                <a:spcPct val="20000"/>
              </a:spcBef>
              <a:buClr>
                <a:srgbClr val="000000"/>
              </a:buClr>
              <a:buFont typeface="Wingdings" pitchFamily="2" charset="2"/>
              <a:buChar char="§"/>
            </a:pPr>
            <a:endParaRPr lang="en-US">
              <a:latin typeface="Tahoma" pitchFamily="34" charset="0"/>
            </a:endParaRPr>
          </a:p>
          <a:p>
            <a:pPr>
              <a:spcBef>
                <a:spcPct val="20000"/>
              </a:spcBef>
              <a:buClr>
                <a:srgbClr val="000000"/>
              </a:buClr>
              <a:buFont typeface="Wingdings" pitchFamily="2" charset="2"/>
              <a:buChar char="§"/>
            </a:pPr>
            <a:endParaRPr lang="en-US" b="1">
              <a:latin typeface="Book Antiqua" pitchFamily="18" charset="0"/>
            </a:endParaRPr>
          </a:p>
          <a:p>
            <a:pPr>
              <a:spcBef>
                <a:spcPct val="20000"/>
              </a:spcBef>
              <a:buClr>
                <a:srgbClr val="000000"/>
              </a:buClr>
              <a:buFont typeface="Wingdings" pitchFamily="2" charset="2"/>
              <a:buChar char="§"/>
            </a:pPr>
            <a:endParaRPr lang="en-US" b="1">
              <a:latin typeface="Book Antiqua" pitchFamily="18" charset="0"/>
            </a:endParaRPr>
          </a:p>
          <a:p>
            <a:pPr>
              <a:spcBef>
                <a:spcPct val="20000"/>
              </a:spcBef>
              <a:buClr>
                <a:srgbClr val="000000"/>
              </a:buClr>
              <a:buFont typeface="Wingdings" pitchFamily="2" charset="2"/>
              <a:buChar char="§"/>
            </a:pPr>
            <a:endParaRPr lang="en-US">
              <a:latin typeface="Tahoma" pitchFamily="34" charset="0"/>
            </a:endParaRPr>
          </a:p>
          <a:p>
            <a:pPr>
              <a:spcBef>
                <a:spcPct val="20000"/>
              </a:spcBef>
              <a:buClr>
                <a:srgbClr val="000000"/>
              </a:buClr>
              <a:buFont typeface="Wingdings" pitchFamily="2" charset="2"/>
              <a:buChar char="§"/>
            </a:pPr>
            <a:endParaRPr lang="en-US">
              <a:latin typeface="Tahoma" pitchFamily="34" charset="0"/>
            </a:endParaRPr>
          </a:p>
          <a:p>
            <a:pPr>
              <a:spcBef>
                <a:spcPct val="20000"/>
              </a:spcBef>
              <a:buClr>
                <a:srgbClr val="000000"/>
              </a:buClr>
              <a:buFont typeface="Wingdings" pitchFamily="2" charset="2"/>
              <a:buChar char="§"/>
            </a:pPr>
            <a:endParaRPr lang="en-US">
              <a:latin typeface="Tahoma" pitchFamily="34" charset="0"/>
            </a:endParaRPr>
          </a:p>
          <a:p>
            <a:pPr>
              <a:spcBef>
                <a:spcPct val="20000"/>
              </a:spcBef>
              <a:buClr>
                <a:srgbClr val="000000"/>
              </a:buClr>
              <a:buFont typeface="Wingdings" pitchFamily="2" charset="2"/>
              <a:buChar char="§"/>
            </a:pPr>
            <a:endParaRPr lang="en-US">
              <a:latin typeface="Tahoma" pitchFamily="34" charset="0"/>
            </a:endParaRPr>
          </a:p>
          <a:p>
            <a:pPr>
              <a:spcBef>
                <a:spcPct val="20000"/>
              </a:spcBef>
              <a:buClr>
                <a:srgbClr val="000000"/>
              </a:buClr>
              <a:buFont typeface="Wingdings" pitchFamily="2" charset="2"/>
              <a:buChar char="§"/>
            </a:pPr>
            <a:endParaRPr lang="en-US">
              <a:latin typeface="Tahoma" pitchFamily="34" charset="0"/>
            </a:endParaRPr>
          </a:p>
        </p:txBody>
      </p:sp>
      <p:pic>
        <p:nvPicPr>
          <p:cNvPr id="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635" y="2624138"/>
            <a:ext cx="7235825"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lgn="ctr">
                <a:solidFill>
                  <a:schemeClr val="tx1"/>
                </a:solidFill>
                <a:prstDash val="sysDot"/>
                <a:miter lim="800000"/>
                <a:headEnd/>
                <a:tailEnd type="none" w="med"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Rectangle 3"/>
          <p:cNvSpPr>
            <a:spLocks noChangeArrowheads="1"/>
          </p:cNvSpPr>
          <p:nvPr/>
        </p:nvSpPr>
        <p:spPr bwMode="auto">
          <a:xfrm>
            <a:off x="1557572" y="5181600"/>
            <a:ext cx="7956550" cy="1219200"/>
          </a:xfrm>
          <a:prstGeom prst="rect">
            <a:avLst/>
          </a:prstGeom>
          <a:solidFill>
            <a:srgbClr val="FFFFFF"/>
          </a:solidFill>
          <a:ln w="9525">
            <a:solidFill>
              <a:schemeClr val="tx1"/>
            </a:solidFill>
            <a:miter lim="800000"/>
            <a:headEnd/>
            <a:tailEnd/>
          </a:ln>
        </p:spPr>
        <p:txBody>
          <a:bodyPr/>
          <a:lstStyle/>
          <a:p>
            <a:pPr>
              <a:spcBef>
                <a:spcPct val="20000"/>
              </a:spcBef>
              <a:buClr>
                <a:srgbClr val="000000"/>
              </a:buClr>
              <a:buFont typeface="Wingdings" pitchFamily="2" charset="2"/>
              <a:buChar char="§"/>
            </a:pPr>
            <a:endParaRPr lang="en-US">
              <a:latin typeface="Tahoma" pitchFamily="34" charset="0"/>
            </a:endParaRPr>
          </a:p>
          <a:p>
            <a:pPr>
              <a:spcBef>
                <a:spcPct val="20000"/>
              </a:spcBef>
              <a:buClr>
                <a:srgbClr val="000000"/>
              </a:buClr>
              <a:buFont typeface="Wingdings" pitchFamily="2" charset="2"/>
              <a:buChar char="§"/>
            </a:pPr>
            <a:endParaRPr lang="en-US" b="1">
              <a:latin typeface="Book Antiqua" pitchFamily="18" charset="0"/>
            </a:endParaRPr>
          </a:p>
          <a:p>
            <a:pPr>
              <a:spcBef>
                <a:spcPct val="20000"/>
              </a:spcBef>
              <a:buClr>
                <a:srgbClr val="000000"/>
              </a:buClr>
              <a:buFont typeface="Wingdings" pitchFamily="2" charset="2"/>
              <a:buChar char="§"/>
            </a:pPr>
            <a:endParaRPr lang="en-US" b="1">
              <a:latin typeface="Book Antiqua" pitchFamily="18" charset="0"/>
            </a:endParaRPr>
          </a:p>
          <a:p>
            <a:pPr>
              <a:spcBef>
                <a:spcPct val="20000"/>
              </a:spcBef>
              <a:buClr>
                <a:srgbClr val="000000"/>
              </a:buClr>
              <a:buFont typeface="Wingdings" pitchFamily="2" charset="2"/>
              <a:buChar char="§"/>
            </a:pPr>
            <a:endParaRPr lang="en-US">
              <a:latin typeface="Tahoma" pitchFamily="34" charset="0"/>
            </a:endParaRPr>
          </a:p>
          <a:p>
            <a:pPr>
              <a:spcBef>
                <a:spcPct val="20000"/>
              </a:spcBef>
              <a:buClr>
                <a:srgbClr val="000000"/>
              </a:buClr>
              <a:buFont typeface="Wingdings" pitchFamily="2" charset="2"/>
              <a:buChar char="§"/>
            </a:pPr>
            <a:endParaRPr lang="en-US">
              <a:latin typeface="Tahoma" pitchFamily="34" charset="0"/>
            </a:endParaRPr>
          </a:p>
          <a:p>
            <a:pPr>
              <a:spcBef>
                <a:spcPct val="20000"/>
              </a:spcBef>
              <a:buClr>
                <a:srgbClr val="000000"/>
              </a:buClr>
              <a:buFont typeface="Wingdings" pitchFamily="2" charset="2"/>
              <a:buChar char="§"/>
            </a:pPr>
            <a:endParaRPr lang="en-US">
              <a:latin typeface="Tahoma" pitchFamily="34" charset="0"/>
            </a:endParaRPr>
          </a:p>
          <a:p>
            <a:pPr>
              <a:spcBef>
                <a:spcPct val="20000"/>
              </a:spcBef>
              <a:buClr>
                <a:srgbClr val="000000"/>
              </a:buClr>
              <a:buFont typeface="Wingdings" pitchFamily="2" charset="2"/>
              <a:buChar char="§"/>
            </a:pPr>
            <a:endParaRPr lang="en-US">
              <a:latin typeface="Tahoma" pitchFamily="34" charset="0"/>
            </a:endParaRPr>
          </a:p>
          <a:p>
            <a:pPr>
              <a:spcBef>
                <a:spcPct val="20000"/>
              </a:spcBef>
              <a:buClr>
                <a:srgbClr val="000000"/>
              </a:buClr>
              <a:buFont typeface="Wingdings" pitchFamily="2" charset="2"/>
              <a:buChar char="§"/>
            </a:pPr>
            <a:endParaRPr lang="en-US">
              <a:latin typeface="Tahoma" pitchFamily="34" charset="0"/>
            </a:endParaRPr>
          </a:p>
        </p:txBody>
      </p:sp>
      <p:pic>
        <p:nvPicPr>
          <p:cNvPr id="2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5047" y="5380038"/>
            <a:ext cx="7688263"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lgn="ctr">
                <a:solidFill>
                  <a:schemeClr val="tx1"/>
                </a:solidFill>
                <a:prstDash val="sysDot"/>
                <a:miter lim="800000"/>
                <a:headEnd/>
                <a:tailEnd type="none" w="med"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TextBox 13"/>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3 | Module 12</a:t>
            </a:r>
          </a:p>
        </p:txBody>
      </p:sp>
    </p:spTree>
    <p:extLst>
      <p:ext uri="{BB962C8B-B14F-4D97-AF65-F5344CB8AC3E}">
        <p14:creationId xmlns:p14="http://schemas.microsoft.com/office/powerpoint/2010/main" val="348949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10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wipe(left)">
                                      <p:cBhvr>
                                        <p:cTn id="19" dur="1000"/>
                                        <p:tgtEl>
                                          <p:spTgt spid="1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par>
                                <p:cTn id="24" presetID="22" presetClass="entr" presetSubtype="8"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9"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The Significance of the Unemployment Rate</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846482" y="1924368"/>
            <a:ext cx="10553463" cy="1938992"/>
          </a:xfrm>
          <a:prstGeom prst="rect">
            <a:avLst/>
          </a:prstGeom>
          <a:noFill/>
        </p:spPr>
        <p:txBody>
          <a:bodyPr wrap="square" rtlCol="0">
            <a:spAutoFit/>
          </a:bodyPr>
          <a:lstStyle/>
          <a:p>
            <a:pPr marL="295275" lvl="0" indent="-295275" fontAlgn="base">
              <a:spcBef>
                <a:spcPct val="20000"/>
              </a:spcBef>
              <a:spcAft>
                <a:spcPct val="0"/>
              </a:spcAft>
              <a:buFont typeface="Arial" pitchFamily="34" charset="0"/>
              <a:buChar char="•"/>
            </a:pPr>
            <a:r>
              <a:rPr lang="en-US" sz="2800" dirty="0">
                <a:solidFill>
                  <a:prstClr val="black"/>
                </a:solidFill>
              </a:rPr>
              <a:t>The unemployment rate can overstate the true level of unemployment while people who are easily employed look for the right job.</a:t>
            </a:r>
          </a:p>
          <a:p>
            <a:endParaRPr lang="en-US" dirty="0"/>
          </a:p>
          <a:p>
            <a:endParaRPr lang="en-US" dirty="0"/>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3 | Module 12</a:t>
            </a:r>
          </a:p>
        </p:txBody>
      </p:sp>
    </p:spTree>
    <p:extLst>
      <p:ext uri="{BB962C8B-B14F-4D97-AF65-F5344CB8AC3E}">
        <p14:creationId xmlns:p14="http://schemas.microsoft.com/office/powerpoint/2010/main" val="3489496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The Significance of the Unemployment Rate</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680812" y="1246286"/>
            <a:ext cx="10553463" cy="8673144"/>
          </a:xfrm>
          <a:prstGeom prst="rect">
            <a:avLst/>
          </a:prstGeom>
          <a:noFill/>
        </p:spPr>
        <p:txBody>
          <a:bodyPr wrap="square" rtlCol="0">
            <a:spAutoFit/>
          </a:bodyPr>
          <a:lstStyle/>
          <a:p>
            <a:pPr marL="295275" lvl="0" indent="-295275" fontAlgn="base">
              <a:spcBef>
                <a:spcPct val="20000"/>
              </a:spcBef>
              <a:spcAft>
                <a:spcPct val="0"/>
              </a:spcAft>
              <a:buFont typeface="Arial" pitchFamily="34" charset="0"/>
              <a:buChar char="•"/>
            </a:pPr>
            <a:r>
              <a:rPr lang="en-US" sz="2800" dirty="0">
                <a:solidFill>
                  <a:prstClr val="black"/>
                </a:solidFill>
              </a:rPr>
              <a:t>The unemployment rate can be understated by </a:t>
            </a:r>
            <a:r>
              <a:rPr lang="en-US" sz="2800" u="sng" dirty="0">
                <a:solidFill>
                  <a:prstClr val="black"/>
                </a:solidFill>
              </a:rPr>
              <a:t>not </a:t>
            </a:r>
            <a:r>
              <a:rPr lang="en-US" sz="2800" dirty="0">
                <a:solidFill>
                  <a:prstClr val="black"/>
                </a:solidFill>
              </a:rPr>
              <a:t>including.</a:t>
            </a:r>
          </a:p>
          <a:p>
            <a:pPr marL="854075" lvl="1" indent="-304800" fontAlgn="base">
              <a:spcBef>
                <a:spcPct val="20000"/>
              </a:spcBef>
              <a:spcAft>
                <a:spcPct val="0"/>
              </a:spcAft>
              <a:buFont typeface="Arial" pitchFamily="34" charset="0"/>
              <a:buChar char="–"/>
            </a:pPr>
            <a:r>
              <a:rPr lang="en-US" sz="2600" b="1" dirty="0">
                <a:solidFill>
                  <a:prstClr val="black"/>
                </a:solidFill>
              </a:rPr>
              <a:t>Discouraged workers</a:t>
            </a:r>
            <a:r>
              <a:rPr lang="en-US" sz="2600" dirty="0">
                <a:solidFill>
                  <a:prstClr val="black"/>
                </a:solidFill>
              </a:rPr>
              <a:t> are nonworking people who are capable of working but have given up looking for a job given the state of the job market.</a:t>
            </a:r>
          </a:p>
          <a:p>
            <a:pPr marL="854075" lvl="1" indent="-304800" fontAlgn="base">
              <a:spcBef>
                <a:spcPct val="20000"/>
              </a:spcBef>
              <a:spcAft>
                <a:spcPct val="0"/>
              </a:spcAft>
              <a:buFont typeface="Arial" pitchFamily="34" charset="0"/>
              <a:buChar char="–"/>
            </a:pPr>
            <a:r>
              <a:rPr lang="en-US" sz="2600" b="1" dirty="0">
                <a:solidFill>
                  <a:prstClr val="black"/>
                </a:solidFill>
              </a:rPr>
              <a:t>Marginally attached workers</a:t>
            </a:r>
            <a:r>
              <a:rPr lang="en-US" sz="2600" dirty="0">
                <a:solidFill>
                  <a:prstClr val="black"/>
                </a:solidFill>
              </a:rPr>
              <a:t> would like to be employed and have looked for a job in the recent past but are not currently looking for work.</a:t>
            </a:r>
          </a:p>
          <a:p>
            <a:pPr marL="854075" lvl="1" indent="-304800" fontAlgn="base">
              <a:spcBef>
                <a:spcPct val="20000"/>
              </a:spcBef>
              <a:spcAft>
                <a:spcPct val="0"/>
              </a:spcAft>
              <a:buFont typeface="Arial" pitchFamily="34" charset="0"/>
              <a:buChar char="–"/>
            </a:pPr>
            <a:r>
              <a:rPr lang="en-US" sz="2600" b="1" dirty="0">
                <a:solidFill>
                  <a:prstClr val="black"/>
                </a:solidFill>
              </a:rPr>
              <a:t>Underemployment </a:t>
            </a:r>
            <a:r>
              <a:rPr lang="en-US" sz="2600" dirty="0">
                <a:solidFill>
                  <a:prstClr val="black"/>
                </a:solidFill>
              </a:rPr>
              <a:t>is the number of people who work part time because they cannot find full-time jobs.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3 | Module 12</a:t>
            </a:r>
          </a:p>
        </p:txBody>
      </p:sp>
    </p:spTree>
    <p:extLst>
      <p:ext uri="{BB962C8B-B14F-4D97-AF65-F5344CB8AC3E}">
        <p14:creationId xmlns:p14="http://schemas.microsoft.com/office/powerpoint/2010/main" val="478304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The Significance of the Unemployment Rate</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20" name="Rectangle 4"/>
          <p:cNvSpPr>
            <a:spLocks noChangeArrowheads="1"/>
          </p:cNvSpPr>
          <p:nvPr/>
        </p:nvSpPr>
        <p:spPr bwMode="auto">
          <a:xfrm>
            <a:off x="7590452" y="3159171"/>
            <a:ext cx="3763348" cy="874712"/>
          </a:xfrm>
          <a:prstGeom prst="rect">
            <a:avLst/>
          </a:prstGeom>
          <a:noFill/>
          <a:ln w="25400" algn="ctr">
            <a:solidFill>
              <a:srgbClr val="000000"/>
            </a:solidFill>
            <a:prstDash val="sysDot"/>
            <a:miter lim="800000"/>
            <a:headEnd/>
            <a:tailEnd type="none" w="med" len="lg"/>
          </a:ln>
          <a:extLst>
            <a:ext uri="{909E8E84-426E-40dd-AFC4-6F175D3DCCD1}">
              <a14:hiddenFill xmlns:a14="http://schemas.microsoft.com/office/drawing/2010/main" xmlns="">
                <a:solidFill>
                  <a:srgbClr val="FFFFFF"/>
                </a:solidFill>
              </a14:hiddenFill>
            </a:ext>
          </a:extLst>
        </p:spPr>
        <p:txBody>
          <a:bodyPr/>
          <a:lstStyle/>
          <a:p>
            <a:pPr marL="1588" indent="-1588" algn="ctr"/>
            <a:r>
              <a:rPr lang="en-US" sz="2400" b="1" dirty="0"/>
              <a:t>Alternative Measures of Unemployment, 1994–2013</a:t>
            </a:r>
          </a:p>
        </p:txBody>
      </p:sp>
      <p:sp>
        <p:nvSpPr>
          <p:cNvPr id="23" name="TextBox 22"/>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3 | Module 12</a:t>
            </a:r>
          </a:p>
        </p:txBody>
      </p:sp>
      <p:pic>
        <p:nvPicPr>
          <p:cNvPr id="24" name="Picture 1" descr="Krug_AP_2e_Econ_fig_12_02.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2517" y="1064491"/>
            <a:ext cx="6022975"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78304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The Significance of the Unemployment Rate</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2" name="Rectangle 4"/>
          <p:cNvSpPr>
            <a:spLocks noChangeArrowheads="1"/>
          </p:cNvSpPr>
          <p:nvPr/>
        </p:nvSpPr>
        <p:spPr bwMode="auto">
          <a:xfrm>
            <a:off x="1683478" y="1352074"/>
            <a:ext cx="8326437"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prstDash val="sysDot"/>
                <a:miter lim="800000"/>
                <a:headEnd/>
                <a:tailEnd type="none" w="med" len="lg"/>
              </a14:hiddenLine>
            </a:ext>
          </a:extLst>
        </p:spPr>
        <p:txBody>
          <a:bodyPr wrap="none"/>
          <a:lstStyle/>
          <a:p>
            <a:pPr marL="1588" indent="-1588" algn="ctr"/>
            <a:r>
              <a:rPr lang="en-US" sz="2600" b="1" dirty="0"/>
              <a:t>Unemployment Rates of Different Groups, 2013</a:t>
            </a:r>
          </a:p>
        </p:txBody>
      </p:sp>
      <p:sp>
        <p:nvSpPr>
          <p:cNvPr id="35" name="TextBox 34"/>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3 | Module 12</a:t>
            </a:r>
          </a:p>
        </p:txBody>
      </p:sp>
      <p:pic>
        <p:nvPicPr>
          <p:cNvPr id="36" name="Picture 2" descr="Krug_AP_2e_Econ_fig_12_0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14548" y="2000028"/>
            <a:ext cx="6064298" cy="44440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7371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Growth and Unemployment</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728402" y="1822133"/>
            <a:ext cx="10553463" cy="2406813"/>
          </a:xfrm>
          <a:prstGeom prst="rect">
            <a:avLst/>
          </a:prstGeom>
          <a:noFill/>
        </p:spPr>
        <p:txBody>
          <a:bodyPr wrap="square" rtlCol="0">
            <a:spAutoFit/>
          </a:bodyPr>
          <a:lstStyle/>
          <a:p>
            <a:pPr marL="304800" lvl="0" indent="-304800">
              <a:spcBef>
                <a:spcPct val="20000"/>
              </a:spcBef>
              <a:buFont typeface="Arial" pitchFamily="34" charset="0"/>
              <a:buChar char="•"/>
              <a:defRPr/>
            </a:pPr>
            <a:r>
              <a:rPr lang="en-US" sz="2600" dirty="0">
                <a:solidFill>
                  <a:prstClr val="black"/>
                </a:solidFill>
              </a:rPr>
              <a:t>During every recession in the last 30 years, the unemployment rate rose.</a:t>
            </a:r>
          </a:p>
          <a:p>
            <a:pPr lvl="0">
              <a:spcBef>
                <a:spcPct val="20000"/>
              </a:spcBef>
              <a:defRPr/>
            </a:pPr>
            <a:endParaRPr lang="en-US" sz="2600" dirty="0">
              <a:solidFill>
                <a:prstClr val="black"/>
              </a:solidFill>
            </a:endParaRPr>
          </a:p>
          <a:p>
            <a:pPr marL="304800" lvl="0" indent="-304800">
              <a:spcBef>
                <a:spcPct val="20000"/>
              </a:spcBef>
              <a:buFont typeface="Arial" pitchFamily="34" charset="0"/>
              <a:buChar char="•"/>
              <a:defRPr/>
            </a:pPr>
            <a:r>
              <a:rPr lang="en-US" sz="2600" dirty="0">
                <a:solidFill>
                  <a:prstClr val="black"/>
                </a:solidFill>
              </a:rPr>
              <a:t>During periods of expansion, the unemployment rate usually falls, however, not always.</a:t>
            </a:r>
          </a:p>
          <a:p>
            <a:endParaRPr lang="en-US" dirty="0"/>
          </a:p>
          <a:p>
            <a:endParaRPr lang="en-US" dirty="0"/>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3 | Module 12</a:t>
            </a:r>
          </a:p>
        </p:txBody>
      </p:sp>
    </p:spTree>
    <p:extLst>
      <p:ext uri="{BB962C8B-B14F-4D97-AF65-F5344CB8AC3E}">
        <p14:creationId xmlns:p14="http://schemas.microsoft.com/office/powerpoint/2010/main" val="277371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3068</TotalTime>
  <Words>822</Words>
  <Application>Microsoft Office PowerPoint</Application>
  <PresentationFormat>Widescreen</PresentationFormat>
  <Paragraphs>126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vt:lpstr>
      <vt:lpstr>PowerPoint Presentation</vt:lpstr>
      <vt:lpstr>PowerPoint Presentation</vt:lpstr>
    </vt:vector>
  </TitlesOfParts>
  <Company>Macmillan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Pierce-Bratcher, Janie</dc:creator>
  <cp:lastModifiedBy>AAPS Information Technology Department</cp:lastModifiedBy>
  <cp:revision>26</cp:revision>
  <dcterms:created xsi:type="dcterms:W3CDTF">2015-01-29T01:02:02Z</dcterms:created>
  <dcterms:modified xsi:type="dcterms:W3CDTF">2019-02-26T14:20:45Z</dcterms:modified>
</cp:coreProperties>
</file>